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402" r:id="rId3"/>
    <p:sldId id="323" r:id="rId4"/>
    <p:sldId id="310" r:id="rId5"/>
    <p:sldId id="411" r:id="rId6"/>
    <p:sldId id="270" r:id="rId7"/>
    <p:sldId id="259" r:id="rId8"/>
    <p:sldId id="272" r:id="rId9"/>
    <p:sldId id="275" r:id="rId10"/>
    <p:sldId id="288" r:id="rId11"/>
    <p:sldId id="274" r:id="rId12"/>
    <p:sldId id="285" r:id="rId13"/>
    <p:sldId id="276" r:id="rId14"/>
    <p:sldId id="408" r:id="rId15"/>
    <p:sldId id="414" r:id="rId16"/>
    <p:sldId id="279" r:id="rId17"/>
    <p:sldId id="281" r:id="rId18"/>
    <p:sldId id="415" r:id="rId19"/>
    <p:sldId id="278" r:id="rId20"/>
    <p:sldId id="280" r:id="rId21"/>
    <p:sldId id="409" r:id="rId22"/>
    <p:sldId id="410" r:id="rId23"/>
    <p:sldId id="277" r:id="rId24"/>
    <p:sldId id="283" r:id="rId25"/>
    <p:sldId id="273" r:id="rId26"/>
    <p:sldId id="412" r:id="rId27"/>
    <p:sldId id="413" r:id="rId28"/>
    <p:sldId id="284" r:id="rId29"/>
    <p:sldId id="394" r:id="rId30"/>
    <p:sldId id="367" r:id="rId31"/>
    <p:sldId id="396" r:id="rId32"/>
    <p:sldId id="397" r:id="rId33"/>
    <p:sldId id="398" r:id="rId34"/>
    <p:sldId id="400" r:id="rId35"/>
    <p:sldId id="407" r:id="rId36"/>
    <p:sldId id="401" r:id="rId37"/>
    <p:sldId id="399" r:id="rId38"/>
    <p:sldId id="404" r:id="rId39"/>
    <p:sldId id="405" r:id="rId40"/>
    <p:sldId id="406"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30" autoAdjust="0"/>
    <p:restoredTop sz="90000" autoAdjust="0"/>
  </p:normalViewPr>
  <p:slideViewPr>
    <p:cSldViewPr snapToGrid="0">
      <p:cViewPr varScale="1">
        <p:scale>
          <a:sx n="57" d="100"/>
          <a:sy n="57" d="100"/>
        </p:scale>
        <p:origin x="1020" y="3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A9C211-B8D4-4145-A747-1EF1D761DDCB}"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GB"/>
        </a:p>
      </dgm:t>
    </dgm:pt>
    <dgm:pt modelId="{DFBC0DB0-56EB-4AC5-A918-45BB5A13F6FD}">
      <dgm:prSet phldrT="[Testo]" custT="1"/>
      <dgm:spPr/>
      <dgm:t>
        <a:bodyPr/>
        <a:lstStyle/>
        <a:p>
          <a:pPr algn="l">
            <a:buFont typeface="Arial" panose="020B0604020202020204" pitchFamily="34" charset="0"/>
            <a:buChar char="•"/>
          </a:pPr>
          <a:endParaRPr lang="en-GB" sz="2000" b="1" dirty="0">
            <a:solidFill>
              <a:srgbClr val="3A4A6A"/>
            </a:solidFill>
            <a:latin typeface="Imprint MT Shadow" panose="04020605060303030202" pitchFamily="82" charset="0"/>
          </a:endParaRPr>
        </a:p>
        <a:p>
          <a:pPr algn="l">
            <a:buFont typeface="Arial" panose="020B0604020202020204" pitchFamily="34" charset="0"/>
            <a:buChar char="•"/>
          </a:pPr>
          <a:r>
            <a:rPr lang="en-GB" sz="2000" b="1" dirty="0" err="1">
              <a:solidFill>
                <a:srgbClr val="3A4A6A"/>
              </a:solidFill>
              <a:latin typeface="Imprint MT Shadow" panose="04020605060303030202" pitchFamily="82" charset="0"/>
            </a:rPr>
            <a:t>Microscopia</a:t>
          </a:r>
          <a:r>
            <a:rPr lang="en-GB" sz="2000" b="1" dirty="0">
              <a:solidFill>
                <a:srgbClr val="3A4A6A"/>
              </a:solidFill>
              <a:latin typeface="Imprint MT Shadow" panose="04020605060303030202" pitchFamily="82" charset="0"/>
            </a:rPr>
            <a:t> </a:t>
          </a:r>
          <a:r>
            <a:rPr lang="en-GB" sz="2000" b="1" dirty="0" err="1">
              <a:solidFill>
                <a:srgbClr val="3A4A6A"/>
              </a:solidFill>
              <a:latin typeface="Imprint MT Shadow" panose="04020605060303030202" pitchFamily="82" charset="0"/>
            </a:rPr>
            <a:t>Elettronica</a:t>
          </a:r>
          <a:r>
            <a:rPr lang="en-GB" sz="2000" b="1" dirty="0">
              <a:solidFill>
                <a:srgbClr val="3A4A6A"/>
              </a:solidFill>
              <a:latin typeface="Imprint MT Shadow" panose="04020605060303030202" pitchFamily="82" charset="0"/>
            </a:rPr>
            <a:t> a </a:t>
          </a:r>
          <a:r>
            <a:rPr lang="en-GB" sz="2000" b="1" dirty="0" err="1">
              <a:solidFill>
                <a:srgbClr val="3A4A6A"/>
              </a:solidFill>
              <a:latin typeface="Imprint MT Shadow" panose="04020605060303030202" pitchFamily="82" charset="0"/>
            </a:rPr>
            <a:t>Scansione</a:t>
          </a:r>
          <a:r>
            <a:rPr lang="en-GB" sz="2000" b="1" dirty="0">
              <a:solidFill>
                <a:srgbClr val="3A4A6A"/>
              </a:solidFill>
              <a:latin typeface="Imprint MT Shadow" panose="04020605060303030202" pitchFamily="82" charset="0"/>
            </a:rPr>
            <a:t> (SEM) </a:t>
          </a:r>
        </a:p>
        <a:p>
          <a:pPr algn="l">
            <a:buFont typeface="Arial" panose="020B0604020202020204" pitchFamily="34" charset="0"/>
            <a:buChar char="•"/>
          </a:pPr>
          <a:r>
            <a:rPr lang="en-GB" sz="1400" b="1" dirty="0">
              <a:solidFill>
                <a:srgbClr val="3A4A6A"/>
              </a:solidFill>
              <a:latin typeface="Imprint MT Shadow" panose="04020605060303030202" pitchFamily="82" charset="0"/>
            </a:rPr>
            <a:t>–CEASC </a:t>
          </a:r>
          <a:r>
            <a:rPr lang="en-GB" sz="1400" b="1" dirty="0" err="1">
              <a:solidFill>
                <a:srgbClr val="3A4A6A"/>
              </a:solidFill>
              <a:latin typeface="Imprint MT Shadow" panose="04020605060303030202" pitchFamily="82" charset="0"/>
            </a:rPr>
            <a:t>dell’Università</a:t>
          </a:r>
          <a:r>
            <a:rPr lang="en-GB" sz="1400" b="1" dirty="0">
              <a:solidFill>
                <a:srgbClr val="3A4A6A"/>
              </a:solidFill>
              <a:latin typeface="Imprint MT Shadow" panose="04020605060303030202" pitchFamily="82" charset="0"/>
            </a:rPr>
            <a:t> di Padova</a:t>
          </a:r>
        </a:p>
        <a:p>
          <a:pPr algn="l">
            <a:buFont typeface="Arial" panose="020B0604020202020204" pitchFamily="34" charset="0"/>
            <a:buChar char="•"/>
          </a:pPr>
          <a:endParaRPr lang="en-GB" sz="1400" dirty="0">
            <a:solidFill>
              <a:srgbClr val="3A4A6A"/>
            </a:solidFill>
          </a:endParaRPr>
        </a:p>
      </dgm:t>
    </dgm:pt>
    <dgm:pt modelId="{777B4D45-1584-4CE4-BB79-311E2896D9A5}" type="parTrans" cxnId="{303C8940-8C06-48D3-83A2-557FD2D8D6E2}">
      <dgm:prSet/>
      <dgm:spPr/>
      <dgm:t>
        <a:bodyPr/>
        <a:lstStyle/>
        <a:p>
          <a:endParaRPr lang="en-GB"/>
        </a:p>
      </dgm:t>
    </dgm:pt>
    <dgm:pt modelId="{31C4C573-EC5B-47FF-B205-1F60F55C345F}" type="sibTrans" cxnId="{303C8940-8C06-48D3-83A2-557FD2D8D6E2}">
      <dgm:prSet/>
      <dgm:spPr/>
      <dgm:t>
        <a:bodyPr/>
        <a:lstStyle/>
        <a:p>
          <a:endParaRPr lang="en-GB"/>
        </a:p>
      </dgm:t>
    </dgm:pt>
    <dgm:pt modelId="{D16727DD-9A35-410F-A2AA-C95E6F878BF7}">
      <dgm:prSet phldrT="[Testo]" custT="1"/>
      <dgm:spPr/>
      <dgm:t>
        <a:bodyPr/>
        <a:lstStyle/>
        <a:p>
          <a:pPr>
            <a:buFont typeface="Arial" panose="020B0604020202020204" pitchFamily="34" charset="0"/>
            <a:buNone/>
          </a:pPr>
          <a:r>
            <a:rPr lang="en-GB" sz="2000" b="1" dirty="0">
              <a:solidFill>
                <a:srgbClr val="3A4A6A"/>
              </a:solidFill>
              <a:latin typeface="Imprint MT Shadow" panose="04020605060303030202" pitchFamily="82" charset="0"/>
            </a:rPr>
            <a:t> Micro </a:t>
          </a:r>
          <a:r>
            <a:rPr lang="en-GB" sz="2000" b="1" dirty="0" err="1">
              <a:solidFill>
                <a:srgbClr val="3A4A6A"/>
              </a:solidFill>
              <a:latin typeface="Imprint MT Shadow" panose="04020605060303030202" pitchFamily="82" charset="0"/>
            </a:rPr>
            <a:t>diffrazione</a:t>
          </a:r>
          <a:r>
            <a:rPr lang="en-GB" sz="2000" b="1" dirty="0">
              <a:solidFill>
                <a:srgbClr val="3A4A6A"/>
              </a:solidFill>
              <a:latin typeface="Imprint MT Shadow" panose="04020605060303030202" pitchFamily="82" charset="0"/>
            </a:rPr>
            <a:t> </a:t>
          </a:r>
          <a:r>
            <a:rPr lang="en-GB" sz="2000" b="1" dirty="0" err="1">
              <a:solidFill>
                <a:srgbClr val="3A4A6A"/>
              </a:solidFill>
              <a:latin typeface="Imprint MT Shadow" panose="04020605060303030202" pitchFamily="82" charset="0"/>
            </a:rPr>
            <a:t>dei</a:t>
          </a:r>
          <a:r>
            <a:rPr lang="en-GB" sz="2000" b="1" dirty="0">
              <a:solidFill>
                <a:srgbClr val="3A4A6A"/>
              </a:solidFill>
              <a:latin typeface="Imprint MT Shadow" panose="04020605060303030202" pitchFamily="82" charset="0"/>
            </a:rPr>
            <a:t> </a:t>
          </a:r>
          <a:r>
            <a:rPr lang="en-GB" sz="2000" b="1" dirty="0" err="1">
              <a:solidFill>
                <a:srgbClr val="3A4A6A"/>
              </a:solidFill>
              <a:latin typeface="Imprint MT Shadow" panose="04020605060303030202" pitchFamily="82" charset="0"/>
            </a:rPr>
            <a:t>raggi</a:t>
          </a:r>
          <a:r>
            <a:rPr lang="en-GB" sz="2000" b="1" dirty="0">
              <a:solidFill>
                <a:srgbClr val="3A4A6A"/>
              </a:solidFill>
              <a:latin typeface="Imprint MT Shadow" panose="04020605060303030202" pitchFamily="82" charset="0"/>
            </a:rPr>
            <a:t> X (XRD)</a:t>
          </a:r>
        </a:p>
        <a:p>
          <a:pPr>
            <a:buFont typeface="Arial" panose="020B0604020202020204" pitchFamily="34" charset="0"/>
            <a:buChar char="•"/>
          </a:pPr>
          <a:r>
            <a:rPr lang="en-GB" sz="1400" b="1" dirty="0">
              <a:solidFill>
                <a:srgbClr val="3A4A6A"/>
              </a:solidFill>
              <a:latin typeface="Imprint MT Shadow" panose="04020605060303030202" pitchFamily="82" charset="0"/>
            </a:rPr>
            <a:t>  -</a:t>
          </a:r>
          <a:r>
            <a:rPr lang="en-GB" sz="1400" b="1" dirty="0" err="1">
              <a:solidFill>
                <a:srgbClr val="3A4A6A"/>
              </a:solidFill>
              <a:latin typeface="Imprint MT Shadow" panose="04020605060303030202" pitchFamily="82" charset="0"/>
            </a:rPr>
            <a:t>Università</a:t>
          </a:r>
          <a:r>
            <a:rPr lang="en-GB" sz="1400" b="1" dirty="0">
              <a:solidFill>
                <a:srgbClr val="3A4A6A"/>
              </a:solidFill>
              <a:latin typeface="Imprint MT Shadow" panose="04020605060303030202" pitchFamily="82" charset="0"/>
            </a:rPr>
            <a:t> di Pavia e Padova</a:t>
          </a:r>
          <a:endParaRPr lang="en-GB" sz="1400" dirty="0">
            <a:solidFill>
              <a:srgbClr val="3A4A6A"/>
            </a:solidFill>
          </a:endParaRPr>
        </a:p>
      </dgm:t>
    </dgm:pt>
    <dgm:pt modelId="{75838527-C024-47D1-A474-6421AA67A852}" type="parTrans" cxnId="{E52368B7-4E07-440F-96DC-6F200DD22605}">
      <dgm:prSet/>
      <dgm:spPr/>
      <dgm:t>
        <a:bodyPr/>
        <a:lstStyle/>
        <a:p>
          <a:endParaRPr lang="en-GB"/>
        </a:p>
      </dgm:t>
    </dgm:pt>
    <dgm:pt modelId="{EA767034-4829-4572-96DA-14FB878226BA}" type="sibTrans" cxnId="{E52368B7-4E07-440F-96DC-6F200DD22605}">
      <dgm:prSet/>
      <dgm:spPr/>
      <dgm:t>
        <a:bodyPr/>
        <a:lstStyle/>
        <a:p>
          <a:endParaRPr lang="en-GB"/>
        </a:p>
      </dgm:t>
    </dgm:pt>
    <dgm:pt modelId="{E73D2535-2ADD-4A7F-896D-4FE660E5E4B3}" type="pres">
      <dgm:prSet presAssocID="{86A9C211-B8D4-4145-A747-1EF1D761DDCB}" presName="Name0" presStyleCnt="0">
        <dgm:presLayoutVars>
          <dgm:chMax val="7"/>
          <dgm:chPref val="7"/>
          <dgm:dir/>
        </dgm:presLayoutVars>
      </dgm:prSet>
      <dgm:spPr/>
    </dgm:pt>
    <dgm:pt modelId="{6EB5E73A-F823-4D26-86B0-0CB6E6501F90}" type="pres">
      <dgm:prSet presAssocID="{86A9C211-B8D4-4145-A747-1EF1D761DDCB}" presName="Name1" presStyleCnt="0"/>
      <dgm:spPr/>
    </dgm:pt>
    <dgm:pt modelId="{CBF28379-5B58-4657-96DF-6498DC736C4C}" type="pres">
      <dgm:prSet presAssocID="{86A9C211-B8D4-4145-A747-1EF1D761DDCB}" presName="cycle" presStyleCnt="0"/>
      <dgm:spPr/>
    </dgm:pt>
    <dgm:pt modelId="{21967C69-207C-4DC2-B485-D5694F42D940}" type="pres">
      <dgm:prSet presAssocID="{86A9C211-B8D4-4145-A747-1EF1D761DDCB}" presName="srcNode" presStyleLbl="node1" presStyleIdx="0" presStyleCnt="2"/>
      <dgm:spPr/>
    </dgm:pt>
    <dgm:pt modelId="{CAAA139A-C780-431B-A544-57F956A8A639}" type="pres">
      <dgm:prSet presAssocID="{86A9C211-B8D4-4145-A747-1EF1D761DDCB}" presName="conn" presStyleLbl="parChTrans1D2" presStyleIdx="0" presStyleCnt="1" custScaleX="107984" custScaleY="114839"/>
      <dgm:spPr/>
    </dgm:pt>
    <dgm:pt modelId="{21A876D8-C65E-43F0-A4D6-21F041363776}" type="pres">
      <dgm:prSet presAssocID="{86A9C211-B8D4-4145-A747-1EF1D761DDCB}" presName="extraNode" presStyleLbl="node1" presStyleIdx="0" presStyleCnt="2"/>
      <dgm:spPr/>
    </dgm:pt>
    <dgm:pt modelId="{3A3FFE4A-9BFB-4AE5-83EA-544DDA0DD506}" type="pres">
      <dgm:prSet presAssocID="{86A9C211-B8D4-4145-A747-1EF1D761DDCB}" presName="dstNode" presStyleLbl="node1" presStyleIdx="0" presStyleCnt="2"/>
      <dgm:spPr/>
    </dgm:pt>
    <dgm:pt modelId="{4B5951E1-CB0C-4660-929A-31C4FD3C6A37}" type="pres">
      <dgm:prSet presAssocID="{DFBC0DB0-56EB-4AC5-A918-45BB5A13F6FD}" presName="text_1" presStyleLbl="node1" presStyleIdx="0" presStyleCnt="2" custScaleX="90574" custScaleY="74940" custLinFactNeighborX="-1413" custLinFactNeighborY="3923">
        <dgm:presLayoutVars>
          <dgm:bulletEnabled val="1"/>
        </dgm:presLayoutVars>
      </dgm:prSet>
      <dgm:spPr/>
    </dgm:pt>
    <dgm:pt modelId="{09E96A86-B41D-4393-A920-0063EEEAC7C2}" type="pres">
      <dgm:prSet presAssocID="{DFBC0DB0-56EB-4AC5-A918-45BB5A13F6FD}" presName="accent_1" presStyleCnt="0"/>
      <dgm:spPr/>
    </dgm:pt>
    <dgm:pt modelId="{BEA0AA45-8B0A-4BC2-B49B-0DAF2377B09E}" type="pres">
      <dgm:prSet presAssocID="{DFBC0DB0-56EB-4AC5-A918-45BB5A13F6FD}" presName="accentRepeatNode" presStyleLbl="solidFgAcc1" presStyleIdx="0" presStyleCnt="2" custScaleX="73096" custScaleY="73096" custLinFactNeighborX="11905" custLinFactNeighborY="4499"/>
      <dgm:spPr>
        <a:blipFill rotWithShape="0">
          <a:blip xmlns:r="http://schemas.openxmlformats.org/officeDocument/2006/relationships" r:embed="rId1" cstate="hqprint">
            <a:extLst>
              <a:ext uri="{28A0092B-C50C-407E-A947-70E740481C1C}">
                <a14:useLocalDpi xmlns:a14="http://schemas.microsoft.com/office/drawing/2010/main" val="0"/>
              </a:ext>
            </a:extLst>
          </a:blip>
          <a:srcRect/>
          <a:stretch>
            <a:fillRect l="-17000" r="-17000"/>
          </a:stretch>
        </a:blipFill>
      </dgm:spPr>
    </dgm:pt>
    <dgm:pt modelId="{F3BD0BDF-AA10-4925-8116-A343932DB3DC}" type="pres">
      <dgm:prSet presAssocID="{D16727DD-9A35-410F-A2AA-C95E6F878BF7}" presName="text_2" presStyleLbl="node1" presStyleIdx="1" presStyleCnt="2" custScaleX="87403" custScaleY="81095" custLinFactNeighborX="-11309" custLinFactNeighborY="60837">
        <dgm:presLayoutVars>
          <dgm:bulletEnabled val="1"/>
        </dgm:presLayoutVars>
      </dgm:prSet>
      <dgm:spPr/>
    </dgm:pt>
    <dgm:pt modelId="{30424949-69B8-4043-8D5A-FA9AF78DF186}" type="pres">
      <dgm:prSet presAssocID="{D16727DD-9A35-410F-A2AA-C95E6F878BF7}" presName="accent_2" presStyleCnt="0"/>
      <dgm:spPr/>
    </dgm:pt>
    <dgm:pt modelId="{F617FDDB-1BFE-4DA2-9212-214BDC5242DA}" type="pres">
      <dgm:prSet presAssocID="{D16727DD-9A35-410F-A2AA-C95E6F878BF7}" presName="accentRepeatNode" presStyleLbl="solidFgAcc1" presStyleIdx="1" presStyleCnt="2" custScaleX="69827" custScaleY="71993" custLinFactNeighborX="-13657" custLinFactNeighborY="46269"/>
      <dgm:spPr>
        <a:blipFill rotWithShape="0">
          <a:blip xmlns:r="http://schemas.openxmlformats.org/officeDocument/2006/relationships" r:embed="rId2"/>
          <a:srcRect/>
          <a:stretch>
            <a:fillRect l="-19000" r="-19000"/>
          </a:stretch>
        </a:blipFill>
      </dgm:spPr>
    </dgm:pt>
  </dgm:ptLst>
  <dgm:cxnLst>
    <dgm:cxn modelId="{3C532D19-FEA6-4F14-A49F-FC91D725750D}" type="presOf" srcId="{86A9C211-B8D4-4145-A747-1EF1D761DDCB}" destId="{E73D2535-2ADD-4A7F-896D-4FE660E5E4B3}" srcOrd="0" destOrd="0" presId="urn:microsoft.com/office/officeart/2008/layout/VerticalCurvedList"/>
    <dgm:cxn modelId="{303C8940-8C06-48D3-83A2-557FD2D8D6E2}" srcId="{86A9C211-B8D4-4145-A747-1EF1D761DDCB}" destId="{DFBC0DB0-56EB-4AC5-A918-45BB5A13F6FD}" srcOrd="0" destOrd="0" parTransId="{777B4D45-1584-4CE4-BB79-311E2896D9A5}" sibTransId="{31C4C573-EC5B-47FF-B205-1F60F55C345F}"/>
    <dgm:cxn modelId="{54EF247D-CA5D-4C17-9CF8-D04F67EDE4C0}" type="presOf" srcId="{31C4C573-EC5B-47FF-B205-1F60F55C345F}" destId="{CAAA139A-C780-431B-A544-57F956A8A639}" srcOrd="0" destOrd="0" presId="urn:microsoft.com/office/officeart/2008/layout/VerticalCurvedList"/>
    <dgm:cxn modelId="{E52368B7-4E07-440F-96DC-6F200DD22605}" srcId="{86A9C211-B8D4-4145-A747-1EF1D761DDCB}" destId="{D16727DD-9A35-410F-A2AA-C95E6F878BF7}" srcOrd="1" destOrd="0" parTransId="{75838527-C024-47D1-A474-6421AA67A852}" sibTransId="{EA767034-4829-4572-96DA-14FB878226BA}"/>
    <dgm:cxn modelId="{D6CF5EEE-4D18-45CB-8634-750979A0B8D7}" type="presOf" srcId="{DFBC0DB0-56EB-4AC5-A918-45BB5A13F6FD}" destId="{4B5951E1-CB0C-4660-929A-31C4FD3C6A37}" srcOrd="0" destOrd="0" presId="urn:microsoft.com/office/officeart/2008/layout/VerticalCurvedList"/>
    <dgm:cxn modelId="{958D8CF0-342F-4E87-8F06-F9310659F6E7}" type="presOf" srcId="{D16727DD-9A35-410F-A2AA-C95E6F878BF7}" destId="{F3BD0BDF-AA10-4925-8116-A343932DB3DC}" srcOrd="0" destOrd="0" presId="urn:microsoft.com/office/officeart/2008/layout/VerticalCurvedList"/>
    <dgm:cxn modelId="{B9E88CF4-DD87-465C-9EEB-2039817FA6D5}" type="presParOf" srcId="{E73D2535-2ADD-4A7F-896D-4FE660E5E4B3}" destId="{6EB5E73A-F823-4D26-86B0-0CB6E6501F90}" srcOrd="0" destOrd="0" presId="urn:microsoft.com/office/officeart/2008/layout/VerticalCurvedList"/>
    <dgm:cxn modelId="{C8883E01-DEA3-4B20-A7A6-26AFB6BD4F9A}" type="presParOf" srcId="{6EB5E73A-F823-4D26-86B0-0CB6E6501F90}" destId="{CBF28379-5B58-4657-96DF-6498DC736C4C}" srcOrd="0" destOrd="0" presId="urn:microsoft.com/office/officeart/2008/layout/VerticalCurvedList"/>
    <dgm:cxn modelId="{AD315605-84B2-43C8-800E-17D5D721A2AB}" type="presParOf" srcId="{CBF28379-5B58-4657-96DF-6498DC736C4C}" destId="{21967C69-207C-4DC2-B485-D5694F42D940}" srcOrd="0" destOrd="0" presId="urn:microsoft.com/office/officeart/2008/layout/VerticalCurvedList"/>
    <dgm:cxn modelId="{9A4E6795-374C-46C7-9781-613A1A2E8E1B}" type="presParOf" srcId="{CBF28379-5B58-4657-96DF-6498DC736C4C}" destId="{CAAA139A-C780-431B-A544-57F956A8A639}" srcOrd="1" destOrd="0" presId="urn:microsoft.com/office/officeart/2008/layout/VerticalCurvedList"/>
    <dgm:cxn modelId="{F29611D1-519C-4E18-934F-C41B9AA3A67D}" type="presParOf" srcId="{CBF28379-5B58-4657-96DF-6498DC736C4C}" destId="{21A876D8-C65E-43F0-A4D6-21F041363776}" srcOrd="2" destOrd="0" presId="urn:microsoft.com/office/officeart/2008/layout/VerticalCurvedList"/>
    <dgm:cxn modelId="{C7A77815-AA4A-40E0-A711-8968AF780D28}" type="presParOf" srcId="{CBF28379-5B58-4657-96DF-6498DC736C4C}" destId="{3A3FFE4A-9BFB-4AE5-83EA-544DDA0DD506}" srcOrd="3" destOrd="0" presId="urn:microsoft.com/office/officeart/2008/layout/VerticalCurvedList"/>
    <dgm:cxn modelId="{03FD6741-CC6A-4545-ACD5-18CE6F19867A}" type="presParOf" srcId="{6EB5E73A-F823-4D26-86B0-0CB6E6501F90}" destId="{4B5951E1-CB0C-4660-929A-31C4FD3C6A37}" srcOrd="1" destOrd="0" presId="urn:microsoft.com/office/officeart/2008/layout/VerticalCurvedList"/>
    <dgm:cxn modelId="{7381D510-0750-477D-B000-104C52E7CF15}" type="presParOf" srcId="{6EB5E73A-F823-4D26-86B0-0CB6E6501F90}" destId="{09E96A86-B41D-4393-A920-0063EEEAC7C2}" srcOrd="2" destOrd="0" presId="urn:microsoft.com/office/officeart/2008/layout/VerticalCurvedList"/>
    <dgm:cxn modelId="{485B1DA1-DEA2-4D65-ACA2-AB274D5D7903}" type="presParOf" srcId="{09E96A86-B41D-4393-A920-0063EEEAC7C2}" destId="{BEA0AA45-8B0A-4BC2-B49B-0DAF2377B09E}" srcOrd="0" destOrd="0" presId="urn:microsoft.com/office/officeart/2008/layout/VerticalCurvedList"/>
    <dgm:cxn modelId="{9B5FAB46-E6C3-46BA-8179-6D10949D4FDE}" type="presParOf" srcId="{6EB5E73A-F823-4D26-86B0-0CB6E6501F90}" destId="{F3BD0BDF-AA10-4925-8116-A343932DB3DC}" srcOrd="3" destOrd="0" presId="urn:microsoft.com/office/officeart/2008/layout/VerticalCurvedList"/>
    <dgm:cxn modelId="{4D5080D2-C1FC-4549-B7B2-903464298DE0}" type="presParOf" srcId="{6EB5E73A-F823-4D26-86B0-0CB6E6501F90}" destId="{30424949-69B8-4043-8D5A-FA9AF78DF186}" srcOrd="4" destOrd="0" presId="urn:microsoft.com/office/officeart/2008/layout/VerticalCurvedList"/>
    <dgm:cxn modelId="{503AB5A8-5110-456D-A028-71311F07CF27}" type="presParOf" srcId="{30424949-69B8-4043-8D5A-FA9AF78DF186}" destId="{F617FDDB-1BFE-4DA2-9212-214BDC5242DA}" srcOrd="0" destOrd="0" presId="urn:microsoft.com/office/officeart/2008/layout/VerticalCurvedList"/>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38009B-7929-424E-9D07-34F617AAA26F}" type="doc">
      <dgm:prSet loTypeId="urn:microsoft.com/office/officeart/2009/3/layout/CircleRelationship" loCatId="relationship" qsTypeId="urn:microsoft.com/office/officeart/2005/8/quickstyle/simple1" qsCatId="simple" csTypeId="urn:microsoft.com/office/officeart/2005/8/colors/accent1_5" csCatId="accent1" phldr="1"/>
      <dgm:spPr/>
      <dgm:t>
        <a:bodyPr/>
        <a:lstStyle/>
        <a:p>
          <a:endParaRPr lang="it-IT"/>
        </a:p>
      </dgm:t>
    </dgm:pt>
    <dgm:pt modelId="{38C60900-4ACF-461C-8EDC-A7B1756D58FE}">
      <dgm:prSet phldrT="[Testo]"/>
      <dgm:spPr/>
      <dgm:t>
        <a:bodyPr/>
        <a:lstStyle/>
        <a:p>
          <a:r>
            <a:rPr lang="it-IT" b="1" dirty="0" err="1"/>
            <a:t>Coexistence</a:t>
          </a:r>
          <a:r>
            <a:rPr lang="it-IT" b="1" dirty="0"/>
            <a:t> of micro- and nano-diamond together with </a:t>
          </a:r>
          <a:r>
            <a:rPr lang="it-IT" b="1" dirty="0" err="1"/>
            <a:t>nanographite</a:t>
          </a:r>
          <a:endParaRPr lang="it-IT" b="1" dirty="0"/>
        </a:p>
      </dgm:t>
    </dgm:pt>
    <dgm:pt modelId="{0B0F86C7-C176-4767-A7E0-F0CC4532F7E5}" type="parTrans" cxnId="{6E814E3C-9297-44C5-A381-3E174A2FAA70}">
      <dgm:prSet/>
      <dgm:spPr/>
      <dgm:t>
        <a:bodyPr/>
        <a:lstStyle/>
        <a:p>
          <a:endParaRPr lang="it-IT"/>
        </a:p>
      </dgm:t>
    </dgm:pt>
    <dgm:pt modelId="{C35BBBAE-251B-4EB6-AC90-9948BE98EFAB}" type="sibTrans" cxnId="{6E814E3C-9297-44C5-A381-3E174A2FAA70}">
      <dgm:prSet/>
      <dgm:spPr/>
      <dgm:t>
        <a:bodyPr/>
        <a:lstStyle/>
        <a:p>
          <a:endParaRPr lang="it-IT"/>
        </a:p>
      </dgm:t>
    </dgm:pt>
    <dgm:pt modelId="{648AF70A-D7CF-4C15-A668-E33CB55F25DB}" type="pres">
      <dgm:prSet presAssocID="{8238009B-7929-424E-9D07-34F617AAA26F}" presName="Name0" presStyleCnt="0">
        <dgm:presLayoutVars>
          <dgm:chMax val="1"/>
          <dgm:chPref val="1"/>
        </dgm:presLayoutVars>
      </dgm:prSet>
      <dgm:spPr/>
    </dgm:pt>
    <dgm:pt modelId="{7D54E006-A868-4B9E-99D3-F87E9F1C8054}" type="pres">
      <dgm:prSet presAssocID="{38C60900-4ACF-461C-8EDC-A7B1756D58FE}" presName="Parent" presStyleLbl="node0" presStyleIdx="0" presStyleCnt="1" custScaleX="51164" custScaleY="50238" custLinFactNeighborX="-63049" custLinFactNeighborY="43969">
        <dgm:presLayoutVars>
          <dgm:chMax val="5"/>
          <dgm:chPref val="5"/>
        </dgm:presLayoutVars>
      </dgm:prSet>
      <dgm:spPr/>
    </dgm:pt>
    <dgm:pt modelId="{258372AB-3ADA-413A-AEDB-DCD03ED45624}" type="pres">
      <dgm:prSet presAssocID="{38C60900-4ACF-461C-8EDC-A7B1756D58FE}" presName="Accent1" presStyleLbl="node1" presStyleIdx="0" presStyleCnt="6" custLinFactX="-277304" custLinFactY="300000" custLinFactNeighborX="-300000" custLinFactNeighborY="319607"/>
      <dgm:spPr/>
    </dgm:pt>
    <dgm:pt modelId="{6933A142-258A-459E-A292-3AE198BE5879}" type="pres">
      <dgm:prSet presAssocID="{38C60900-4ACF-461C-8EDC-A7B1756D58FE}" presName="Accent2" presStyleLbl="node1" presStyleIdx="1" presStyleCnt="6" custScaleX="467343" custScaleY="467341" custLinFactX="-303606" custLinFactY="-300000" custLinFactNeighborX="-400000" custLinFactNeighborY="-338964"/>
      <dgm:spPr/>
    </dgm:pt>
    <dgm:pt modelId="{2E8B7D7C-4C9A-4216-811D-95370B4D82EA}" type="pres">
      <dgm:prSet presAssocID="{38C60900-4ACF-461C-8EDC-A7B1756D58FE}" presName="Accent3" presStyleLbl="node1" presStyleIdx="2" presStyleCnt="6" custLinFactX="-600000" custLinFactY="382221" custLinFactNeighborX="-646552" custLinFactNeighborY="400000"/>
      <dgm:spPr/>
    </dgm:pt>
    <dgm:pt modelId="{59E1EAE3-49B3-489E-9E9E-8459093FDE68}" type="pres">
      <dgm:prSet presAssocID="{38C60900-4ACF-461C-8EDC-A7B1756D58FE}" presName="Accent4" presStyleLbl="node1" presStyleIdx="3" presStyleCnt="6" custScaleX="354596" custScaleY="345338" custLinFactX="-100000" custLinFactNeighborX="-191292" custLinFactNeighborY="-62027"/>
      <dgm:spPr/>
    </dgm:pt>
    <dgm:pt modelId="{930E94AF-0AAA-4FDB-A5C0-D5CE95A0432C}" type="pres">
      <dgm:prSet presAssocID="{38C60900-4ACF-461C-8EDC-A7B1756D58FE}" presName="Accent5" presStyleLbl="node1" presStyleIdx="4" presStyleCnt="6" custLinFactX="-88288" custLinFactY="458348" custLinFactNeighborX="-100000" custLinFactNeighborY="500000"/>
      <dgm:spPr/>
    </dgm:pt>
    <dgm:pt modelId="{F28000BA-87FE-4DD2-828E-78FDC4CB0A01}" type="pres">
      <dgm:prSet presAssocID="{38C60900-4ACF-461C-8EDC-A7B1756D58FE}" presName="Accent6" presStyleLbl="node1" presStyleIdx="5" presStyleCnt="6" custLinFactX="-100000" custLinFactNeighborX="-107460" custLinFactNeighborY="-40676"/>
      <dgm:spPr/>
    </dgm:pt>
  </dgm:ptLst>
  <dgm:cxnLst>
    <dgm:cxn modelId="{6E814E3C-9297-44C5-A381-3E174A2FAA70}" srcId="{8238009B-7929-424E-9D07-34F617AAA26F}" destId="{38C60900-4ACF-461C-8EDC-A7B1756D58FE}" srcOrd="0" destOrd="0" parTransId="{0B0F86C7-C176-4767-A7E0-F0CC4532F7E5}" sibTransId="{C35BBBAE-251B-4EB6-AC90-9948BE98EFAB}"/>
    <dgm:cxn modelId="{420A6A73-5A5B-4CC8-8BD7-3D5D10DE28C9}" type="presOf" srcId="{8238009B-7929-424E-9D07-34F617AAA26F}" destId="{648AF70A-D7CF-4C15-A668-E33CB55F25DB}" srcOrd="0" destOrd="0" presId="urn:microsoft.com/office/officeart/2009/3/layout/CircleRelationship"/>
    <dgm:cxn modelId="{F7206F78-F1B0-44D4-95CF-D88463E8755D}" type="presOf" srcId="{38C60900-4ACF-461C-8EDC-A7B1756D58FE}" destId="{7D54E006-A868-4B9E-99D3-F87E9F1C8054}" srcOrd="0" destOrd="0" presId="urn:microsoft.com/office/officeart/2009/3/layout/CircleRelationship"/>
    <dgm:cxn modelId="{1AC67875-81D3-430E-A949-9A57DE57F94B}" type="presParOf" srcId="{648AF70A-D7CF-4C15-A668-E33CB55F25DB}" destId="{7D54E006-A868-4B9E-99D3-F87E9F1C8054}" srcOrd="0" destOrd="0" presId="urn:microsoft.com/office/officeart/2009/3/layout/CircleRelationship"/>
    <dgm:cxn modelId="{A5AEB19F-320B-4D21-9907-08348B1B1DE1}" type="presParOf" srcId="{648AF70A-D7CF-4C15-A668-E33CB55F25DB}" destId="{258372AB-3ADA-413A-AEDB-DCD03ED45624}" srcOrd="1" destOrd="0" presId="urn:microsoft.com/office/officeart/2009/3/layout/CircleRelationship"/>
    <dgm:cxn modelId="{24D964F1-6364-4C7D-BFDF-9EFFA9194D3C}" type="presParOf" srcId="{648AF70A-D7CF-4C15-A668-E33CB55F25DB}" destId="{6933A142-258A-459E-A292-3AE198BE5879}" srcOrd="2" destOrd="0" presId="urn:microsoft.com/office/officeart/2009/3/layout/CircleRelationship"/>
    <dgm:cxn modelId="{32056047-324C-4AEB-A72E-927731BD09E8}" type="presParOf" srcId="{648AF70A-D7CF-4C15-A668-E33CB55F25DB}" destId="{2E8B7D7C-4C9A-4216-811D-95370B4D82EA}" srcOrd="3" destOrd="0" presId="urn:microsoft.com/office/officeart/2009/3/layout/CircleRelationship"/>
    <dgm:cxn modelId="{DC41AC47-CB8C-4C56-8663-9C1B712BD313}" type="presParOf" srcId="{648AF70A-D7CF-4C15-A668-E33CB55F25DB}" destId="{59E1EAE3-49B3-489E-9E9E-8459093FDE68}" srcOrd="4" destOrd="0" presId="urn:microsoft.com/office/officeart/2009/3/layout/CircleRelationship"/>
    <dgm:cxn modelId="{134615A7-9B70-415F-9D77-CBAACE6F7A0F}" type="presParOf" srcId="{648AF70A-D7CF-4C15-A668-E33CB55F25DB}" destId="{930E94AF-0AAA-4FDB-A5C0-D5CE95A0432C}" srcOrd="5" destOrd="0" presId="urn:microsoft.com/office/officeart/2009/3/layout/CircleRelationship"/>
    <dgm:cxn modelId="{D5629FF9-0D49-4820-A5A4-C3F2F8884C6F}" type="presParOf" srcId="{648AF70A-D7CF-4C15-A668-E33CB55F25DB}" destId="{F28000BA-87FE-4DD2-828E-78FDC4CB0A01}" srcOrd="6" destOrd="0" presId="urn:microsoft.com/office/officeart/2009/3/layout/CircleRelationshi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A139A-C780-431B-A544-57F956A8A639}">
      <dsp:nvSpPr>
        <dsp:cNvPr id="0" name=""/>
        <dsp:cNvSpPr/>
      </dsp:nvSpPr>
      <dsp:spPr>
        <a:xfrm>
          <a:off x="-4959033" y="-1174515"/>
          <a:ext cx="6251883" cy="6648762"/>
        </a:xfrm>
        <a:prstGeom prst="blockArc">
          <a:avLst>
            <a:gd name="adj1" fmla="val 18900000"/>
            <a:gd name="adj2" fmla="val 2700000"/>
            <a:gd name="adj3" fmla="val 373"/>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5951E1-CB0C-4660-929A-31C4FD3C6A37}">
      <dsp:nvSpPr>
        <dsp:cNvPr id="0" name=""/>
        <dsp:cNvSpPr/>
      </dsp:nvSpPr>
      <dsp:spPr>
        <a:xfrm>
          <a:off x="1073723" y="816359"/>
          <a:ext cx="5116816" cy="92052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5001" tIns="50800" rIns="50800" bIns="508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endParaRPr lang="en-GB" sz="2000" b="1" kern="1200" dirty="0">
            <a:solidFill>
              <a:srgbClr val="3A4A6A"/>
            </a:solidFill>
            <a:latin typeface="Imprint MT Shadow" panose="04020605060303030202" pitchFamily="82" charset="0"/>
          </a:endParaRPr>
        </a:p>
        <a:p>
          <a:pPr marL="0" lvl="0" indent="0" algn="l" defTabSz="889000">
            <a:lnSpc>
              <a:spcPct val="90000"/>
            </a:lnSpc>
            <a:spcBef>
              <a:spcPct val="0"/>
            </a:spcBef>
            <a:spcAft>
              <a:spcPct val="35000"/>
            </a:spcAft>
            <a:buFont typeface="Arial" panose="020B0604020202020204" pitchFamily="34" charset="0"/>
            <a:buNone/>
          </a:pPr>
          <a:r>
            <a:rPr lang="en-GB" sz="2000" b="1" kern="1200" dirty="0" err="1">
              <a:solidFill>
                <a:srgbClr val="3A4A6A"/>
              </a:solidFill>
              <a:latin typeface="Imprint MT Shadow" panose="04020605060303030202" pitchFamily="82" charset="0"/>
            </a:rPr>
            <a:t>Microscopia</a:t>
          </a:r>
          <a:r>
            <a:rPr lang="en-GB" sz="2000" b="1" kern="1200" dirty="0">
              <a:solidFill>
                <a:srgbClr val="3A4A6A"/>
              </a:solidFill>
              <a:latin typeface="Imprint MT Shadow" panose="04020605060303030202" pitchFamily="82" charset="0"/>
            </a:rPr>
            <a:t> </a:t>
          </a:r>
          <a:r>
            <a:rPr lang="en-GB" sz="2000" b="1" kern="1200" dirty="0" err="1">
              <a:solidFill>
                <a:srgbClr val="3A4A6A"/>
              </a:solidFill>
              <a:latin typeface="Imprint MT Shadow" panose="04020605060303030202" pitchFamily="82" charset="0"/>
            </a:rPr>
            <a:t>Elettronica</a:t>
          </a:r>
          <a:r>
            <a:rPr lang="en-GB" sz="2000" b="1" kern="1200" dirty="0">
              <a:solidFill>
                <a:srgbClr val="3A4A6A"/>
              </a:solidFill>
              <a:latin typeface="Imprint MT Shadow" panose="04020605060303030202" pitchFamily="82" charset="0"/>
            </a:rPr>
            <a:t> a </a:t>
          </a:r>
          <a:r>
            <a:rPr lang="en-GB" sz="2000" b="1" kern="1200" dirty="0" err="1">
              <a:solidFill>
                <a:srgbClr val="3A4A6A"/>
              </a:solidFill>
              <a:latin typeface="Imprint MT Shadow" panose="04020605060303030202" pitchFamily="82" charset="0"/>
            </a:rPr>
            <a:t>Scansione</a:t>
          </a:r>
          <a:r>
            <a:rPr lang="en-GB" sz="2000" b="1" kern="1200" dirty="0">
              <a:solidFill>
                <a:srgbClr val="3A4A6A"/>
              </a:solidFill>
              <a:latin typeface="Imprint MT Shadow" panose="04020605060303030202" pitchFamily="82" charset="0"/>
            </a:rPr>
            <a:t> (SEM) </a:t>
          </a:r>
        </a:p>
        <a:p>
          <a:pPr marL="0" lvl="0" indent="0" algn="l" defTabSz="889000">
            <a:lnSpc>
              <a:spcPct val="90000"/>
            </a:lnSpc>
            <a:spcBef>
              <a:spcPct val="0"/>
            </a:spcBef>
            <a:spcAft>
              <a:spcPct val="35000"/>
            </a:spcAft>
            <a:buFont typeface="Arial" panose="020B0604020202020204" pitchFamily="34" charset="0"/>
            <a:buNone/>
          </a:pPr>
          <a:r>
            <a:rPr lang="en-GB" sz="1400" b="1" kern="1200" dirty="0">
              <a:solidFill>
                <a:srgbClr val="3A4A6A"/>
              </a:solidFill>
              <a:latin typeface="Imprint MT Shadow" panose="04020605060303030202" pitchFamily="82" charset="0"/>
            </a:rPr>
            <a:t>–CEASC </a:t>
          </a:r>
          <a:r>
            <a:rPr lang="en-GB" sz="1400" b="1" kern="1200" dirty="0" err="1">
              <a:solidFill>
                <a:srgbClr val="3A4A6A"/>
              </a:solidFill>
              <a:latin typeface="Imprint MT Shadow" panose="04020605060303030202" pitchFamily="82" charset="0"/>
            </a:rPr>
            <a:t>dell’Università</a:t>
          </a:r>
          <a:r>
            <a:rPr lang="en-GB" sz="1400" b="1" kern="1200" dirty="0">
              <a:solidFill>
                <a:srgbClr val="3A4A6A"/>
              </a:solidFill>
              <a:latin typeface="Imprint MT Shadow" panose="04020605060303030202" pitchFamily="82" charset="0"/>
            </a:rPr>
            <a:t> di Padova</a:t>
          </a:r>
        </a:p>
        <a:p>
          <a:pPr marL="0" lvl="0" indent="0" algn="l" defTabSz="889000">
            <a:lnSpc>
              <a:spcPct val="90000"/>
            </a:lnSpc>
            <a:spcBef>
              <a:spcPct val="0"/>
            </a:spcBef>
            <a:spcAft>
              <a:spcPct val="35000"/>
            </a:spcAft>
            <a:buFont typeface="Arial" panose="020B0604020202020204" pitchFamily="34" charset="0"/>
            <a:buNone/>
          </a:pPr>
          <a:endParaRPr lang="en-GB" sz="1400" kern="1200" dirty="0">
            <a:solidFill>
              <a:srgbClr val="3A4A6A"/>
            </a:solidFill>
          </a:endParaRPr>
        </a:p>
      </dsp:txBody>
      <dsp:txXfrm>
        <a:off x="1073723" y="816359"/>
        <a:ext cx="5116816" cy="920523"/>
      </dsp:txXfrm>
    </dsp:sp>
    <dsp:sp modelId="{BEA0AA45-8B0A-4BC2-B49B-0DAF2377B09E}">
      <dsp:nvSpPr>
        <dsp:cNvPr id="0" name=""/>
        <dsp:cNvSpPr/>
      </dsp:nvSpPr>
      <dsp:spPr>
        <a:xfrm>
          <a:off x="508918" y="736341"/>
          <a:ext cx="1122340" cy="1122340"/>
        </a:xfrm>
        <a:prstGeom prst="ellipse">
          <a:avLst/>
        </a:prstGeom>
        <a:blipFill rotWithShape="0">
          <a:blip xmlns:r="http://schemas.openxmlformats.org/officeDocument/2006/relationships" r:embed="rId1" cstate="hqprint">
            <a:extLst>
              <a:ext uri="{28A0092B-C50C-407E-A947-70E740481C1C}">
                <a14:useLocalDpi xmlns:a14="http://schemas.microsoft.com/office/drawing/2010/main" val="0"/>
              </a:ext>
            </a:extLst>
          </a:blip>
          <a:srcRect/>
          <a:stretch>
            <a:fillRect l="-17000" r="-17000"/>
          </a:stretch>
        </a:blip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BD0BDF-AA10-4925-8116-A343932DB3DC}">
      <dsp:nvSpPr>
        <dsp:cNvPr id="0" name=""/>
        <dsp:cNvSpPr/>
      </dsp:nvSpPr>
      <dsp:spPr>
        <a:xfrm>
          <a:off x="604236" y="3303602"/>
          <a:ext cx="4937676" cy="99612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5001" tIns="50800" rIns="50800" bIns="508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GB" sz="2000" b="1" kern="1200" dirty="0">
              <a:solidFill>
                <a:srgbClr val="3A4A6A"/>
              </a:solidFill>
              <a:latin typeface="Imprint MT Shadow" panose="04020605060303030202" pitchFamily="82" charset="0"/>
            </a:rPr>
            <a:t> Micro </a:t>
          </a:r>
          <a:r>
            <a:rPr lang="en-GB" sz="2000" b="1" kern="1200" dirty="0" err="1">
              <a:solidFill>
                <a:srgbClr val="3A4A6A"/>
              </a:solidFill>
              <a:latin typeface="Imprint MT Shadow" panose="04020605060303030202" pitchFamily="82" charset="0"/>
            </a:rPr>
            <a:t>diffrazione</a:t>
          </a:r>
          <a:r>
            <a:rPr lang="en-GB" sz="2000" b="1" kern="1200" dirty="0">
              <a:solidFill>
                <a:srgbClr val="3A4A6A"/>
              </a:solidFill>
              <a:latin typeface="Imprint MT Shadow" panose="04020605060303030202" pitchFamily="82" charset="0"/>
            </a:rPr>
            <a:t> </a:t>
          </a:r>
          <a:r>
            <a:rPr lang="en-GB" sz="2000" b="1" kern="1200" dirty="0" err="1">
              <a:solidFill>
                <a:srgbClr val="3A4A6A"/>
              </a:solidFill>
              <a:latin typeface="Imprint MT Shadow" panose="04020605060303030202" pitchFamily="82" charset="0"/>
            </a:rPr>
            <a:t>dei</a:t>
          </a:r>
          <a:r>
            <a:rPr lang="en-GB" sz="2000" b="1" kern="1200" dirty="0">
              <a:solidFill>
                <a:srgbClr val="3A4A6A"/>
              </a:solidFill>
              <a:latin typeface="Imprint MT Shadow" panose="04020605060303030202" pitchFamily="82" charset="0"/>
            </a:rPr>
            <a:t> </a:t>
          </a:r>
          <a:r>
            <a:rPr lang="en-GB" sz="2000" b="1" kern="1200" dirty="0" err="1">
              <a:solidFill>
                <a:srgbClr val="3A4A6A"/>
              </a:solidFill>
              <a:latin typeface="Imprint MT Shadow" panose="04020605060303030202" pitchFamily="82" charset="0"/>
            </a:rPr>
            <a:t>raggi</a:t>
          </a:r>
          <a:r>
            <a:rPr lang="en-GB" sz="2000" b="1" kern="1200" dirty="0">
              <a:solidFill>
                <a:srgbClr val="3A4A6A"/>
              </a:solidFill>
              <a:latin typeface="Imprint MT Shadow" panose="04020605060303030202" pitchFamily="82" charset="0"/>
            </a:rPr>
            <a:t> X (XRD)</a:t>
          </a:r>
        </a:p>
        <a:p>
          <a:pPr marL="0" lvl="0" indent="0" algn="l" defTabSz="889000">
            <a:lnSpc>
              <a:spcPct val="90000"/>
            </a:lnSpc>
            <a:spcBef>
              <a:spcPct val="0"/>
            </a:spcBef>
            <a:spcAft>
              <a:spcPct val="35000"/>
            </a:spcAft>
            <a:buFont typeface="Arial" panose="020B0604020202020204" pitchFamily="34" charset="0"/>
            <a:buNone/>
          </a:pPr>
          <a:r>
            <a:rPr lang="en-GB" sz="1400" b="1" kern="1200" dirty="0">
              <a:solidFill>
                <a:srgbClr val="3A4A6A"/>
              </a:solidFill>
              <a:latin typeface="Imprint MT Shadow" panose="04020605060303030202" pitchFamily="82" charset="0"/>
            </a:rPr>
            <a:t>  -</a:t>
          </a:r>
          <a:r>
            <a:rPr lang="en-GB" sz="1400" b="1" kern="1200" dirty="0" err="1">
              <a:solidFill>
                <a:srgbClr val="3A4A6A"/>
              </a:solidFill>
              <a:latin typeface="Imprint MT Shadow" panose="04020605060303030202" pitchFamily="82" charset="0"/>
            </a:rPr>
            <a:t>Università</a:t>
          </a:r>
          <a:r>
            <a:rPr lang="en-GB" sz="1400" b="1" kern="1200" dirty="0">
              <a:solidFill>
                <a:srgbClr val="3A4A6A"/>
              </a:solidFill>
              <a:latin typeface="Imprint MT Shadow" panose="04020605060303030202" pitchFamily="82" charset="0"/>
            </a:rPr>
            <a:t> di Pavia e Padova</a:t>
          </a:r>
          <a:endParaRPr lang="en-GB" sz="1400" kern="1200" dirty="0">
            <a:solidFill>
              <a:srgbClr val="3A4A6A"/>
            </a:solidFill>
          </a:endParaRPr>
        </a:p>
      </dsp:txBody>
      <dsp:txXfrm>
        <a:off x="604236" y="3303602"/>
        <a:ext cx="4937676" cy="996128"/>
      </dsp:txXfrm>
    </dsp:sp>
    <dsp:sp modelId="{F617FDDB-1BFE-4DA2-9212-214BDC5242DA}">
      <dsp:nvSpPr>
        <dsp:cNvPr id="0" name=""/>
        <dsp:cNvSpPr/>
      </dsp:nvSpPr>
      <dsp:spPr>
        <a:xfrm>
          <a:off x="141527" y="3194326"/>
          <a:ext cx="1072147" cy="1105404"/>
        </a:xfrm>
        <a:prstGeom prst="ellipse">
          <a:avLst/>
        </a:prstGeom>
        <a:blipFill rotWithShape="0">
          <a:blip xmlns:r="http://schemas.openxmlformats.org/officeDocument/2006/relationships" r:embed="rId2"/>
          <a:srcRect/>
          <a:stretch>
            <a:fillRect l="-19000" r="-19000"/>
          </a:stretch>
        </a:blip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4E006-A868-4B9E-99D3-F87E9F1C8054}">
      <dsp:nvSpPr>
        <dsp:cNvPr id="0" name=""/>
        <dsp:cNvSpPr/>
      </dsp:nvSpPr>
      <dsp:spPr>
        <a:xfrm>
          <a:off x="778567" y="2451737"/>
          <a:ext cx="1883784" cy="1849837"/>
        </a:xfrm>
        <a:prstGeom prst="ellipse">
          <a:avLst/>
        </a:prstGeom>
        <a:solidFill>
          <a:schemeClr val="accent1">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kern="1200" dirty="0" err="1"/>
            <a:t>Coexistence</a:t>
          </a:r>
          <a:r>
            <a:rPr lang="it-IT" sz="1500" b="1" kern="1200" dirty="0"/>
            <a:t> of micro- and nano-diamond together with </a:t>
          </a:r>
          <a:r>
            <a:rPr lang="it-IT" sz="1500" b="1" kern="1200" dirty="0" err="1"/>
            <a:t>nanographite</a:t>
          </a:r>
          <a:endParaRPr lang="it-IT" sz="1500" b="1" kern="1200" dirty="0"/>
        </a:p>
      </dsp:txBody>
      <dsp:txXfrm>
        <a:off x="1054441" y="2722639"/>
        <a:ext cx="1332036" cy="1308033"/>
      </dsp:txXfrm>
    </dsp:sp>
    <dsp:sp modelId="{258372AB-3ADA-413A-AEDB-DCD03ED45624}">
      <dsp:nvSpPr>
        <dsp:cNvPr id="0" name=""/>
        <dsp:cNvSpPr/>
      </dsp:nvSpPr>
      <dsp:spPr>
        <a:xfrm>
          <a:off x="1936424" y="2286181"/>
          <a:ext cx="409750" cy="409509"/>
        </a:xfrm>
        <a:prstGeom prst="ellipse">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33A142-258A-459E-A292-3AE198BE5879}">
      <dsp:nvSpPr>
        <dsp:cNvPr id="0" name=""/>
        <dsp:cNvSpPr/>
      </dsp:nvSpPr>
      <dsp:spPr>
        <a:xfrm>
          <a:off x="699146" y="883508"/>
          <a:ext cx="1386953" cy="1387108"/>
        </a:xfrm>
        <a:prstGeom prst="ellipse">
          <a:avLst/>
        </a:prstGeom>
        <a:solidFill>
          <a:schemeClr val="accent1">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8B7D7C-4C9A-4216-811D-95370B4D82EA}">
      <dsp:nvSpPr>
        <dsp:cNvPr id="0" name=""/>
        <dsp:cNvSpPr/>
      </dsp:nvSpPr>
      <dsp:spPr>
        <a:xfrm>
          <a:off x="2420229" y="3732657"/>
          <a:ext cx="296774" cy="296808"/>
        </a:xfrm>
        <a:prstGeom prst="ellipse">
          <a:avLst/>
        </a:prstGeom>
        <a:solidFill>
          <a:schemeClr val="accent1">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E1EAE3-49B3-489E-9E9E-8459093FDE68}">
      <dsp:nvSpPr>
        <dsp:cNvPr id="0" name=""/>
        <dsp:cNvSpPr/>
      </dsp:nvSpPr>
      <dsp:spPr>
        <a:xfrm>
          <a:off x="2985968" y="2884545"/>
          <a:ext cx="1452960" cy="1414193"/>
        </a:xfrm>
        <a:prstGeom prst="ellipse">
          <a:avLst/>
        </a:prstGeom>
        <a:solidFill>
          <a:schemeClr val="accent1">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0E94AF-0AAA-4FDB-A5C0-D5CE95A0432C}">
      <dsp:nvSpPr>
        <dsp:cNvPr id="0" name=""/>
        <dsp:cNvSpPr/>
      </dsp:nvSpPr>
      <dsp:spPr>
        <a:xfrm>
          <a:off x="2857456" y="3175292"/>
          <a:ext cx="296774" cy="296808"/>
        </a:xfrm>
        <a:prstGeom prst="ellipse">
          <a:avLst/>
        </a:prstGeom>
        <a:solidFill>
          <a:schemeClr val="accent1">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8000BA-87FE-4DD2-828E-78FDC4CB0A01}">
      <dsp:nvSpPr>
        <dsp:cNvPr id="0" name=""/>
        <dsp:cNvSpPr/>
      </dsp:nvSpPr>
      <dsp:spPr>
        <a:xfrm>
          <a:off x="1865972" y="1907933"/>
          <a:ext cx="296774" cy="296808"/>
        </a:xfrm>
        <a:prstGeom prst="ellipse">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98275-17A9-442E-8FF1-BD862D99791E}" type="datetimeFigureOut">
              <a:rPr lang="it-IT" smtClean="0"/>
              <a:t>21/04/2023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4CC5E3-CF37-4F5F-83E2-DF3EF7548655}" type="slidenum">
              <a:rPr lang="it-IT" smtClean="0"/>
              <a:t>‹N›</a:t>
            </a:fld>
            <a:endParaRPr lang="it-IT"/>
          </a:p>
        </p:txBody>
      </p:sp>
    </p:spTree>
    <p:extLst>
      <p:ext uri="{BB962C8B-B14F-4D97-AF65-F5344CB8AC3E}">
        <p14:creationId xmlns:p14="http://schemas.microsoft.com/office/powerpoint/2010/main" val="1927375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Buongiorno a tutti,</a:t>
            </a:r>
          </a:p>
          <a:p>
            <a:r>
              <a:rPr lang="it-IT" dirty="0"/>
              <a:t>Sono Anna Barbaro, assegnista di ricerca al Dipartimento di </a:t>
            </a:r>
            <a:r>
              <a:rPr lang="it-IT" dirty="0" err="1"/>
              <a:t>Geoscienze</a:t>
            </a:r>
            <a:r>
              <a:rPr lang="it-IT" dirty="0"/>
              <a:t> dell’Università di Padova e oggi vi voglio parlare di mineralogia planetaria e in particolare del mio progetto focalizzato sullo studio delle fasi a carbonio cristalline nelle meteoriti </a:t>
            </a:r>
            <a:r>
              <a:rPr lang="it-IT" dirty="0" err="1"/>
              <a:t>ureilitche</a:t>
            </a:r>
            <a:r>
              <a:rPr lang="it-IT" dirty="0"/>
              <a:t>.</a:t>
            </a:r>
          </a:p>
        </p:txBody>
      </p:sp>
      <p:sp>
        <p:nvSpPr>
          <p:cNvPr id="4" name="Segnaposto numero diapositiva 3"/>
          <p:cNvSpPr>
            <a:spLocks noGrp="1"/>
          </p:cNvSpPr>
          <p:nvPr>
            <p:ph type="sldNum" sz="quarter" idx="5"/>
          </p:nvPr>
        </p:nvSpPr>
        <p:spPr/>
        <p:txBody>
          <a:bodyPr/>
          <a:lstStyle/>
          <a:p>
            <a:fld id="{B44CC5E3-CF37-4F5F-83E2-DF3EF7548655}" type="slidenum">
              <a:rPr lang="it-IT" smtClean="0"/>
              <a:t>1</a:t>
            </a:fld>
            <a:endParaRPr lang="it-IT"/>
          </a:p>
        </p:txBody>
      </p:sp>
    </p:spTree>
    <p:extLst>
      <p:ext uri="{BB962C8B-B14F-4D97-AF65-F5344CB8AC3E}">
        <p14:creationId xmlns:p14="http://schemas.microsoft.com/office/powerpoint/2010/main" val="159558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Lo scopo di questo progetto infatti è quello di studiare le diverse fasi a carbonio e di cercare di capire i diversi </a:t>
            </a:r>
            <a:r>
              <a:rPr lang="it-IT" dirty="0" err="1"/>
              <a:t>procesi</a:t>
            </a:r>
            <a:r>
              <a:rPr lang="it-IT" dirty="0"/>
              <a:t> di cristallizzazione per definire quale sia l’origine delle fasi a carbonio nelle </a:t>
            </a:r>
            <a:r>
              <a:rPr lang="it-IT" dirty="0" err="1"/>
              <a:t>ureiliti</a:t>
            </a:r>
            <a:endParaRPr lang="it-IT" dirty="0"/>
          </a:p>
        </p:txBody>
      </p:sp>
      <p:sp>
        <p:nvSpPr>
          <p:cNvPr id="4" name="Segnaposto numero diapositiva 3"/>
          <p:cNvSpPr>
            <a:spLocks noGrp="1"/>
          </p:cNvSpPr>
          <p:nvPr>
            <p:ph type="sldNum" sz="quarter" idx="5"/>
          </p:nvPr>
        </p:nvSpPr>
        <p:spPr/>
        <p:txBody>
          <a:bodyPr/>
          <a:lstStyle/>
          <a:p>
            <a:fld id="{B44CC5E3-CF37-4F5F-83E2-DF3EF7548655}" type="slidenum">
              <a:rPr lang="it-IT" smtClean="0"/>
              <a:t>2</a:t>
            </a:fld>
            <a:endParaRPr lang="it-IT"/>
          </a:p>
        </p:txBody>
      </p:sp>
    </p:spTree>
    <p:extLst>
      <p:ext uri="{BB962C8B-B14F-4D97-AF65-F5344CB8AC3E}">
        <p14:creationId xmlns:p14="http://schemas.microsoft.com/office/powerpoint/2010/main" val="4011984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introdurre le protagoniste di questo lavoro dobbiamo però cominciare dall’</a:t>
            </a:r>
            <a:r>
              <a:rPr lang="it-IT" dirty="0" err="1"/>
              <a:t>inzio</a:t>
            </a:r>
            <a:r>
              <a:rPr lang="it-IT" dirty="0"/>
              <a:t> definendo il primo punto: che cosa si intende per meteorite?</a:t>
            </a:r>
          </a:p>
          <a:p>
            <a:r>
              <a:rPr lang="it-IT" dirty="0"/>
              <a:t>Un meteorite viene definita tale quando un oggetto extraterrestre sopravvive alla sua caduta sulla terra.</a:t>
            </a:r>
          </a:p>
        </p:txBody>
      </p:sp>
      <p:sp>
        <p:nvSpPr>
          <p:cNvPr id="4" name="Segnaposto numero diapositiva 3"/>
          <p:cNvSpPr>
            <a:spLocks noGrp="1"/>
          </p:cNvSpPr>
          <p:nvPr>
            <p:ph type="sldNum" sz="quarter" idx="5"/>
          </p:nvPr>
        </p:nvSpPr>
        <p:spPr/>
        <p:txBody>
          <a:bodyPr/>
          <a:lstStyle/>
          <a:p>
            <a:fld id="{B44CC5E3-CF37-4F5F-83E2-DF3EF7548655}" type="slidenum">
              <a:rPr lang="it-IT" smtClean="0"/>
              <a:t>3</a:t>
            </a:fld>
            <a:endParaRPr lang="it-IT"/>
          </a:p>
        </p:txBody>
      </p:sp>
    </p:spTree>
    <p:extLst>
      <p:ext uri="{BB962C8B-B14F-4D97-AF65-F5344CB8AC3E}">
        <p14:creationId xmlns:p14="http://schemas.microsoft.com/office/powerpoint/2010/main" val="3839471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Ve ne sono di diversi tipi ma una buona distinzione può essere fatta relativamente alla taglia dei corpi genitori di appartenenza. Infatti le meteoriti posso provenire da corpi che hanno avuto dimensioni non sufficienti o sufficienti ad innescare processi di fusione o ricristallizzazione. Nel primo caso abbiamo dei corpi non differenziati, derivati dall’accrezione di polveri e frammenti nel sistema solare primordiale mentre nel secondo caso abbiamo dei corpi differenziati relativamente più giovani che vanno ad avere quindi una </a:t>
            </a:r>
            <a:r>
              <a:rPr lang="it-IT" dirty="0" err="1"/>
              <a:t>differenzazione</a:t>
            </a:r>
            <a:r>
              <a:rPr lang="it-IT" dirty="0"/>
              <a:t> al loro interno. Ai corpi non differenziati fanno riferimento le condriti (meteoriti </a:t>
            </a:r>
            <a:r>
              <a:rPr lang="it-IT" dirty="0" err="1"/>
              <a:t>anctichissime</a:t>
            </a:r>
            <a:r>
              <a:rPr lang="it-IT" dirty="0"/>
              <a:t> composte da </a:t>
            </a:r>
            <a:r>
              <a:rPr lang="it-IT" dirty="0" err="1"/>
              <a:t>condrule</a:t>
            </a:r>
            <a:r>
              <a:rPr lang="it-IT" dirty="0"/>
              <a:t>, piccole sferule minerali) mentre ai corpi differenziati fanno riferimento le meteoriti a ferro (che fanno riferimento a un </a:t>
            </a:r>
            <a:r>
              <a:rPr lang="it-IT" dirty="0" err="1"/>
              <a:t>nucluo</a:t>
            </a:r>
            <a:r>
              <a:rPr lang="it-IT" dirty="0"/>
              <a:t> di un corpo </a:t>
            </a:r>
            <a:r>
              <a:rPr lang="it-IT" dirty="0" err="1"/>
              <a:t>differenzato</a:t>
            </a:r>
            <a:r>
              <a:rPr lang="it-IT" dirty="0"/>
              <a:t>), le meteoriti ferro-rocciose (che vengono </a:t>
            </a:r>
            <a:r>
              <a:rPr lang="it-IT" dirty="0" err="1"/>
              <a:t>ssociati</a:t>
            </a:r>
            <a:r>
              <a:rPr lang="it-IT" dirty="0"/>
              <a:t> all’interfaccia tra nucleo e mantello) e le </a:t>
            </a:r>
            <a:r>
              <a:rPr lang="it-IT" dirty="0" err="1"/>
              <a:t>acondriti</a:t>
            </a:r>
            <a:r>
              <a:rPr lang="it-IT" dirty="0"/>
              <a:t> (che fanno riferimento alla crosta e mantello di un </a:t>
            </a:r>
            <a:r>
              <a:rPr lang="it-IT" dirty="0" err="1"/>
              <a:t>planetesimo</a:t>
            </a:r>
            <a:r>
              <a:rPr lang="it-IT" dirty="0"/>
              <a:t> differenziato) </a:t>
            </a:r>
          </a:p>
        </p:txBody>
      </p:sp>
      <p:sp>
        <p:nvSpPr>
          <p:cNvPr id="4" name="Segnaposto numero diapositiva 3"/>
          <p:cNvSpPr>
            <a:spLocks noGrp="1"/>
          </p:cNvSpPr>
          <p:nvPr>
            <p:ph type="sldNum" sz="quarter" idx="5"/>
          </p:nvPr>
        </p:nvSpPr>
        <p:spPr/>
        <p:txBody>
          <a:bodyPr/>
          <a:lstStyle/>
          <a:p>
            <a:fld id="{B44CC5E3-CF37-4F5F-83E2-DF3EF7548655}" type="slidenum">
              <a:rPr lang="it-IT" smtClean="0"/>
              <a:t>4</a:t>
            </a:fld>
            <a:endParaRPr lang="it-IT"/>
          </a:p>
        </p:txBody>
      </p:sp>
    </p:spTree>
    <p:extLst>
      <p:ext uri="{BB962C8B-B14F-4D97-AF65-F5344CB8AC3E}">
        <p14:creationId xmlns:p14="http://schemas.microsoft.com/office/powerpoint/2010/main" val="821268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diverse meteoriti sono classificate poi in base a caratteristiche </a:t>
            </a:r>
            <a:r>
              <a:rPr lang="it-IT" dirty="0" err="1"/>
              <a:t>minero</a:t>
            </a:r>
            <a:r>
              <a:rPr lang="it-IT" dirty="0"/>
              <a:t>/petrografiche e chimiche. Ma tra le meteoriti NON DIFFERENZIATE E QUELLE DIFFERENZIATE ci sono solo alcune che contengono le protagoniste di questo progetto: ossia le fasi a carbonio. Queste sono presenti nelle condriti </a:t>
            </a:r>
            <a:r>
              <a:rPr lang="it-IT" dirty="0" err="1"/>
              <a:t>enstatitiche</a:t>
            </a:r>
            <a:r>
              <a:rPr lang="it-IT" dirty="0"/>
              <a:t> </a:t>
            </a:r>
            <a:r>
              <a:rPr lang="it-IT" dirty="0" err="1"/>
              <a:t>nele</a:t>
            </a:r>
            <a:r>
              <a:rPr lang="it-IT" dirty="0"/>
              <a:t> condriti carbonacee per le meteoriti non differenziate e nelle </a:t>
            </a:r>
            <a:r>
              <a:rPr lang="it-IT" dirty="0" err="1"/>
              <a:t>ureiliti</a:t>
            </a:r>
            <a:r>
              <a:rPr lang="it-IT" dirty="0"/>
              <a:t> e nelle meteoriti a ferro  per le meteoriti differenziate. E sono proprio le </a:t>
            </a:r>
            <a:r>
              <a:rPr lang="it-IT" dirty="0" err="1"/>
              <a:t>ureiliti</a:t>
            </a:r>
            <a:r>
              <a:rPr lang="it-IT" dirty="0"/>
              <a:t> le meteoriti che sono state prese in esame durante lo sviluppo di questo progetto</a:t>
            </a:r>
          </a:p>
        </p:txBody>
      </p:sp>
      <p:sp>
        <p:nvSpPr>
          <p:cNvPr id="4" name="Segnaposto numero diapositiva 3"/>
          <p:cNvSpPr>
            <a:spLocks noGrp="1"/>
          </p:cNvSpPr>
          <p:nvPr>
            <p:ph type="sldNum" sz="quarter" idx="5"/>
          </p:nvPr>
        </p:nvSpPr>
        <p:spPr/>
        <p:txBody>
          <a:bodyPr/>
          <a:lstStyle/>
          <a:p>
            <a:fld id="{B44CC5E3-CF37-4F5F-83E2-DF3EF7548655}" type="slidenum">
              <a:rPr lang="it-IT" smtClean="0"/>
              <a:t>5</a:t>
            </a:fld>
            <a:endParaRPr lang="it-IT"/>
          </a:p>
        </p:txBody>
      </p:sp>
    </p:spTree>
    <p:extLst>
      <p:ext uri="{BB962C8B-B14F-4D97-AF65-F5344CB8AC3E}">
        <p14:creationId xmlns:p14="http://schemas.microsoft.com/office/powerpoint/2010/main" val="2147980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a:t>
            </a:r>
            <a:r>
              <a:rPr lang="it-IT" dirty="0" err="1"/>
              <a:t>ureiliti</a:t>
            </a:r>
            <a:r>
              <a:rPr lang="it-IT" dirty="0"/>
              <a:t> dunque altro non sono che il secondo più grande gruppo delle meteoriti </a:t>
            </a:r>
            <a:r>
              <a:rPr lang="it-IT" dirty="0" err="1"/>
              <a:t>acondritiche</a:t>
            </a:r>
            <a:r>
              <a:rPr lang="it-IT" dirty="0"/>
              <a:t>, quindi meteoriti differenziate che derivano da un corpo con dimensioni sufficienti da innescare i processi di fusione e ricristallizzazione. Queste meteoriti sono composte da minerali silicatici, quali olivina e pirosseno, dalle protagoniste del nostro lavoro (le fasi a carbonio) e da una minore abbondanza di altre fasi (le fasi Fe-Ni). E’ importante sottolineare che tra la comunità </a:t>
            </a:r>
            <a:r>
              <a:rPr lang="it-IT" dirty="0" err="1"/>
              <a:t>scientiica</a:t>
            </a:r>
            <a:r>
              <a:rPr lang="it-IT" dirty="0"/>
              <a:t> è comune pensare ce tutte le </a:t>
            </a:r>
            <a:r>
              <a:rPr lang="it-IT" dirty="0" err="1"/>
              <a:t>ureiliti</a:t>
            </a:r>
            <a:r>
              <a:rPr lang="it-IT" dirty="0"/>
              <a:t> (i diversi frammenti) derivino dallo stesso corpo genitore.</a:t>
            </a:r>
          </a:p>
        </p:txBody>
      </p:sp>
      <p:sp>
        <p:nvSpPr>
          <p:cNvPr id="4" name="Segnaposto numero diapositiva 3"/>
          <p:cNvSpPr>
            <a:spLocks noGrp="1"/>
          </p:cNvSpPr>
          <p:nvPr>
            <p:ph type="sldNum" sz="quarter" idx="5"/>
          </p:nvPr>
        </p:nvSpPr>
        <p:spPr/>
        <p:txBody>
          <a:bodyPr/>
          <a:lstStyle/>
          <a:p>
            <a:fld id="{B44CC5E3-CF37-4F5F-83E2-DF3EF7548655}" type="slidenum">
              <a:rPr lang="it-IT" smtClean="0"/>
              <a:t>6</a:t>
            </a:fld>
            <a:endParaRPr lang="it-IT"/>
          </a:p>
        </p:txBody>
      </p:sp>
    </p:spTree>
    <p:extLst>
      <p:ext uri="{BB962C8B-B14F-4D97-AF65-F5344CB8AC3E}">
        <p14:creationId xmlns:p14="http://schemas.microsoft.com/office/powerpoint/2010/main" val="2060130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Solo per chiarezza, </a:t>
            </a:r>
            <a:r>
              <a:rPr lang="it-IT" dirty="0" err="1"/>
              <a:t>prtroppo</a:t>
            </a:r>
            <a:r>
              <a:rPr lang="it-IT" dirty="0"/>
              <a:t> i diamanti che studio nei campioni non sono così: questo è un bellissimo diamante litosferico </a:t>
            </a:r>
          </a:p>
        </p:txBody>
      </p:sp>
      <p:sp>
        <p:nvSpPr>
          <p:cNvPr id="4" name="Segnaposto numero diapositiva 3"/>
          <p:cNvSpPr>
            <a:spLocks noGrp="1"/>
          </p:cNvSpPr>
          <p:nvPr>
            <p:ph type="sldNum" sz="quarter" idx="5"/>
          </p:nvPr>
        </p:nvSpPr>
        <p:spPr/>
        <p:txBody>
          <a:bodyPr/>
          <a:lstStyle/>
          <a:p>
            <a:fld id="{B44CC5E3-CF37-4F5F-83E2-DF3EF7548655}" type="slidenum">
              <a:rPr lang="it-IT" smtClean="0"/>
              <a:t>7</a:t>
            </a:fld>
            <a:endParaRPr lang="it-IT"/>
          </a:p>
        </p:txBody>
      </p:sp>
    </p:spTree>
    <p:extLst>
      <p:ext uri="{BB962C8B-B14F-4D97-AF65-F5344CB8AC3E}">
        <p14:creationId xmlns:p14="http://schemas.microsoft.com/office/powerpoint/2010/main" val="4069786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44CC5E3-CF37-4F5F-83E2-DF3EF7548655}" type="slidenum">
              <a:rPr lang="it-IT" smtClean="0"/>
              <a:t>13</a:t>
            </a:fld>
            <a:endParaRPr lang="it-IT"/>
          </a:p>
        </p:txBody>
      </p:sp>
    </p:spTree>
    <p:extLst>
      <p:ext uri="{BB962C8B-B14F-4D97-AF65-F5344CB8AC3E}">
        <p14:creationId xmlns:p14="http://schemas.microsoft.com/office/powerpoint/2010/main" val="2421859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44CC5E3-CF37-4F5F-83E2-DF3EF7548655}" type="slidenum">
              <a:rPr lang="it-IT" smtClean="0"/>
              <a:t>19</a:t>
            </a:fld>
            <a:endParaRPr lang="it-IT"/>
          </a:p>
        </p:txBody>
      </p:sp>
    </p:spTree>
    <p:extLst>
      <p:ext uri="{BB962C8B-B14F-4D97-AF65-F5344CB8AC3E}">
        <p14:creationId xmlns:p14="http://schemas.microsoft.com/office/powerpoint/2010/main" val="359610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18E910F-3F6D-46FD-8224-AFDC25C5D2BF}" type="datetimeFigureOut">
              <a:rPr lang="it-IT" smtClean="0"/>
              <a:t>21/04/2023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CCD5673-BACB-45F8-8DA5-031682A1BE63}" type="slidenum">
              <a:rPr lang="it-IT" smtClean="0"/>
              <a:t>‹N›</a:t>
            </a:fld>
            <a:endParaRPr lang="it-IT"/>
          </a:p>
        </p:txBody>
      </p:sp>
    </p:spTree>
    <p:extLst>
      <p:ext uri="{BB962C8B-B14F-4D97-AF65-F5344CB8AC3E}">
        <p14:creationId xmlns:p14="http://schemas.microsoft.com/office/powerpoint/2010/main" val="2445902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18E910F-3F6D-46FD-8224-AFDC25C5D2BF}" type="datetimeFigureOut">
              <a:rPr lang="it-IT" smtClean="0"/>
              <a:t>21/04/2023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CCD5673-BACB-45F8-8DA5-031682A1BE63}" type="slidenum">
              <a:rPr lang="it-IT" smtClean="0"/>
              <a:t>‹N›</a:t>
            </a:fld>
            <a:endParaRPr lang="it-IT"/>
          </a:p>
        </p:txBody>
      </p:sp>
    </p:spTree>
    <p:extLst>
      <p:ext uri="{BB962C8B-B14F-4D97-AF65-F5344CB8AC3E}">
        <p14:creationId xmlns:p14="http://schemas.microsoft.com/office/powerpoint/2010/main" val="4199329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18E910F-3F6D-46FD-8224-AFDC25C5D2BF}" type="datetimeFigureOut">
              <a:rPr lang="it-IT" smtClean="0"/>
              <a:t>21/04/2023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CCD5673-BACB-45F8-8DA5-031682A1BE63}" type="slidenum">
              <a:rPr lang="it-IT" smtClean="0"/>
              <a:t>‹N›</a:t>
            </a:fld>
            <a:endParaRPr lang="it-IT"/>
          </a:p>
        </p:txBody>
      </p:sp>
    </p:spTree>
    <p:extLst>
      <p:ext uri="{BB962C8B-B14F-4D97-AF65-F5344CB8AC3E}">
        <p14:creationId xmlns:p14="http://schemas.microsoft.com/office/powerpoint/2010/main" val="4172158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18E910F-3F6D-46FD-8224-AFDC25C5D2BF}" type="datetimeFigureOut">
              <a:rPr lang="it-IT" smtClean="0"/>
              <a:t>21/04/2023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CCD5673-BACB-45F8-8DA5-031682A1BE63}" type="slidenum">
              <a:rPr lang="it-IT" smtClean="0"/>
              <a:t>‹N›</a:t>
            </a:fld>
            <a:endParaRPr lang="it-IT"/>
          </a:p>
        </p:txBody>
      </p:sp>
    </p:spTree>
    <p:extLst>
      <p:ext uri="{BB962C8B-B14F-4D97-AF65-F5344CB8AC3E}">
        <p14:creationId xmlns:p14="http://schemas.microsoft.com/office/powerpoint/2010/main" val="3989719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118E910F-3F6D-46FD-8224-AFDC25C5D2BF}" type="datetimeFigureOut">
              <a:rPr lang="it-IT" smtClean="0"/>
              <a:t>21/04/2023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CCD5673-BACB-45F8-8DA5-031682A1BE63}" type="slidenum">
              <a:rPr lang="it-IT" smtClean="0"/>
              <a:t>‹N›</a:t>
            </a:fld>
            <a:endParaRPr lang="it-IT"/>
          </a:p>
        </p:txBody>
      </p:sp>
    </p:spTree>
    <p:extLst>
      <p:ext uri="{BB962C8B-B14F-4D97-AF65-F5344CB8AC3E}">
        <p14:creationId xmlns:p14="http://schemas.microsoft.com/office/powerpoint/2010/main" val="3044359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118E910F-3F6D-46FD-8224-AFDC25C5D2BF}" type="datetimeFigureOut">
              <a:rPr lang="it-IT" smtClean="0"/>
              <a:t>21/04/2023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CCD5673-BACB-45F8-8DA5-031682A1BE63}" type="slidenum">
              <a:rPr lang="it-IT" smtClean="0"/>
              <a:t>‹N›</a:t>
            </a:fld>
            <a:endParaRPr lang="it-IT"/>
          </a:p>
        </p:txBody>
      </p:sp>
    </p:spTree>
    <p:extLst>
      <p:ext uri="{BB962C8B-B14F-4D97-AF65-F5344CB8AC3E}">
        <p14:creationId xmlns:p14="http://schemas.microsoft.com/office/powerpoint/2010/main" val="1209360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118E910F-3F6D-46FD-8224-AFDC25C5D2BF}" type="datetimeFigureOut">
              <a:rPr lang="it-IT" smtClean="0"/>
              <a:t>21/04/2023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CCD5673-BACB-45F8-8DA5-031682A1BE63}" type="slidenum">
              <a:rPr lang="it-IT" smtClean="0"/>
              <a:t>‹N›</a:t>
            </a:fld>
            <a:endParaRPr lang="it-IT"/>
          </a:p>
        </p:txBody>
      </p:sp>
    </p:spTree>
    <p:extLst>
      <p:ext uri="{BB962C8B-B14F-4D97-AF65-F5344CB8AC3E}">
        <p14:creationId xmlns:p14="http://schemas.microsoft.com/office/powerpoint/2010/main" val="370955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118E910F-3F6D-46FD-8224-AFDC25C5D2BF}" type="datetimeFigureOut">
              <a:rPr lang="it-IT" smtClean="0"/>
              <a:t>21/04/2023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CCD5673-BACB-45F8-8DA5-031682A1BE63}" type="slidenum">
              <a:rPr lang="it-IT" smtClean="0"/>
              <a:t>‹N›</a:t>
            </a:fld>
            <a:endParaRPr lang="it-IT"/>
          </a:p>
        </p:txBody>
      </p:sp>
    </p:spTree>
    <p:extLst>
      <p:ext uri="{BB962C8B-B14F-4D97-AF65-F5344CB8AC3E}">
        <p14:creationId xmlns:p14="http://schemas.microsoft.com/office/powerpoint/2010/main" val="2175209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E910F-3F6D-46FD-8224-AFDC25C5D2BF}" type="datetimeFigureOut">
              <a:rPr lang="it-IT" smtClean="0"/>
              <a:t>21/04/2023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7CCD5673-BACB-45F8-8DA5-031682A1BE63}" type="slidenum">
              <a:rPr lang="it-IT" smtClean="0"/>
              <a:t>‹N›</a:t>
            </a:fld>
            <a:endParaRPr lang="it-IT"/>
          </a:p>
        </p:txBody>
      </p:sp>
    </p:spTree>
    <p:extLst>
      <p:ext uri="{BB962C8B-B14F-4D97-AF65-F5344CB8AC3E}">
        <p14:creationId xmlns:p14="http://schemas.microsoft.com/office/powerpoint/2010/main" val="4267278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118E910F-3F6D-46FD-8224-AFDC25C5D2BF}" type="datetimeFigureOut">
              <a:rPr lang="it-IT" smtClean="0"/>
              <a:t>21/04/2023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CCD5673-BACB-45F8-8DA5-031682A1BE63}" type="slidenum">
              <a:rPr lang="it-IT" smtClean="0"/>
              <a:t>‹N›</a:t>
            </a:fld>
            <a:endParaRPr lang="it-IT"/>
          </a:p>
        </p:txBody>
      </p:sp>
    </p:spTree>
    <p:extLst>
      <p:ext uri="{BB962C8B-B14F-4D97-AF65-F5344CB8AC3E}">
        <p14:creationId xmlns:p14="http://schemas.microsoft.com/office/powerpoint/2010/main" val="2529266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118E910F-3F6D-46FD-8224-AFDC25C5D2BF}" type="datetimeFigureOut">
              <a:rPr lang="it-IT" smtClean="0"/>
              <a:t>21/04/2023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CCD5673-BACB-45F8-8DA5-031682A1BE63}" type="slidenum">
              <a:rPr lang="it-IT" smtClean="0"/>
              <a:t>‹N›</a:t>
            </a:fld>
            <a:endParaRPr lang="it-IT"/>
          </a:p>
        </p:txBody>
      </p:sp>
    </p:spTree>
    <p:extLst>
      <p:ext uri="{BB962C8B-B14F-4D97-AF65-F5344CB8AC3E}">
        <p14:creationId xmlns:p14="http://schemas.microsoft.com/office/powerpoint/2010/main" val="3480215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E910F-3F6D-46FD-8224-AFDC25C5D2BF}" type="datetimeFigureOut">
              <a:rPr lang="it-IT" smtClean="0"/>
              <a:t>21/04/2023</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D5673-BACB-45F8-8DA5-031682A1BE63}" type="slidenum">
              <a:rPr lang="it-IT" smtClean="0"/>
              <a:t>‹N›</a:t>
            </a:fld>
            <a:endParaRPr lang="it-IT"/>
          </a:p>
        </p:txBody>
      </p:sp>
    </p:spTree>
    <p:extLst>
      <p:ext uri="{BB962C8B-B14F-4D97-AF65-F5344CB8AC3E}">
        <p14:creationId xmlns:p14="http://schemas.microsoft.com/office/powerpoint/2010/main" val="3439157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nna.barbaro@unipd.it"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7" Type="http://schemas.microsoft.com/office/2007/relationships/hdphoto" Target="../media/hdphoto2.wdp"/><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3.tif"/><Relationship Id="rId5" Type="http://schemas.openxmlformats.org/officeDocument/2006/relationships/image" Target="../media/image32.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image" Target="../media/image34.wmf"/><Relationship Id="rId1" Type="http://schemas.openxmlformats.org/officeDocument/2006/relationships/slideLayout" Target="../slideLayouts/slideLayout7.xml"/><Relationship Id="rId5" Type="http://schemas.openxmlformats.org/officeDocument/2006/relationships/image" Target="../media/image37.tif"/><Relationship Id="rId4" Type="http://schemas.openxmlformats.org/officeDocument/2006/relationships/image" Target="../media/image36.wmf"/></Relationships>
</file>

<file path=ppt/slides/_rels/slide1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tiff"/></Relationships>
</file>

<file path=ppt/slides/_rels/slide1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1.gif"/></Relationships>
</file>

<file path=ppt/slides/_rels/slide21.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TIF"/></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48.t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3.svg"/><Relationship Id="rId7" Type="http://schemas.openxmlformats.org/officeDocument/2006/relationships/diagramColors" Target="../diagrams/colors2.xml"/><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4.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5.pn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microsoft.com/office/2007/relationships/hdphoto" Target="../media/hdphoto2.wdp"/><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diagramLayout" Target="../diagrams/layout1.xml"/><Relationship Id="rId7" Type="http://schemas.openxmlformats.org/officeDocument/2006/relationships/image" Target="../media/image21.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10" Type="http://schemas.microsoft.com/office/2007/relationships/hdphoto" Target="../media/hdphoto2.wdp"/><Relationship Id="rId4" Type="http://schemas.openxmlformats.org/officeDocument/2006/relationships/diagramQuickStyle" Target="../diagrams/quickStyle1.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554694B4-7769-46F7-A7CD-57DE1644F373}"/>
              </a:ext>
            </a:extLst>
          </p:cNvPr>
          <p:cNvSpPr/>
          <p:nvPr/>
        </p:nvSpPr>
        <p:spPr>
          <a:xfrm>
            <a:off x="0" y="0"/>
            <a:ext cx="9144000" cy="6868328"/>
          </a:xfrm>
          <a:prstGeom prst="rect">
            <a:avLst/>
          </a:prstGeom>
          <a:solidFill>
            <a:schemeClr val="tx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7D344659-7C8B-46BA-9579-B7DCC1CBCE05}"/>
              </a:ext>
            </a:extLst>
          </p:cNvPr>
          <p:cNvSpPr/>
          <p:nvPr/>
        </p:nvSpPr>
        <p:spPr>
          <a:xfrm rot="615773">
            <a:off x="434571" y="-2126815"/>
            <a:ext cx="12732589" cy="3683725"/>
          </a:xfrm>
          <a:prstGeom prst="ellipse">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FDB5E76F-C5B9-4825-A8F0-025A23A01465}"/>
              </a:ext>
            </a:extLst>
          </p:cNvPr>
          <p:cNvSpPr/>
          <p:nvPr/>
        </p:nvSpPr>
        <p:spPr>
          <a:xfrm>
            <a:off x="470526" y="1896096"/>
            <a:ext cx="8371936" cy="2308324"/>
          </a:xfrm>
          <a:prstGeom prst="rect">
            <a:avLst/>
          </a:prstGeom>
        </p:spPr>
        <p:txBody>
          <a:bodyPr wrap="square">
            <a:spAutoFit/>
          </a:bodyPr>
          <a:lstStyle/>
          <a:p>
            <a:pPr algn="ctr"/>
            <a:r>
              <a:rPr lang="en-US" sz="4800" b="1" dirty="0" err="1">
                <a:solidFill>
                  <a:schemeClr val="bg1"/>
                </a:solidFill>
                <a:latin typeface="Baskerville Old Face" panose="02020602080505020303" pitchFamily="18" charset="0"/>
              </a:rPr>
              <a:t>Diamanti</a:t>
            </a:r>
            <a:r>
              <a:rPr lang="en-US" sz="4800" b="1" dirty="0">
                <a:solidFill>
                  <a:schemeClr val="bg1"/>
                </a:solidFill>
                <a:latin typeface="Baskerville Old Face" panose="02020602080505020303" pitchFamily="18" charset="0"/>
              </a:rPr>
              <a:t> </a:t>
            </a:r>
            <a:r>
              <a:rPr lang="en-US" sz="4800" b="1" dirty="0" err="1">
                <a:solidFill>
                  <a:schemeClr val="bg1"/>
                </a:solidFill>
                <a:latin typeface="Baskerville Old Face" panose="02020602080505020303" pitchFamily="18" charset="0"/>
              </a:rPr>
              <a:t>extraterrestri</a:t>
            </a:r>
            <a:r>
              <a:rPr lang="en-US" sz="4800" b="1" dirty="0">
                <a:solidFill>
                  <a:schemeClr val="bg1"/>
                </a:solidFill>
                <a:latin typeface="Baskerville Old Face" panose="02020602080505020303" pitchFamily="18" charset="0"/>
              </a:rPr>
              <a:t>: </a:t>
            </a:r>
          </a:p>
          <a:p>
            <a:pPr algn="ctr"/>
            <a:r>
              <a:rPr lang="en-US" sz="4800" b="1" dirty="0" err="1">
                <a:solidFill>
                  <a:schemeClr val="bg1"/>
                </a:solidFill>
                <a:latin typeface="Baskerville Old Face" panose="02020602080505020303" pitchFamily="18" charset="0"/>
              </a:rPr>
              <a:t>l’origine</a:t>
            </a:r>
            <a:r>
              <a:rPr lang="en-US" sz="4800" b="1" dirty="0">
                <a:solidFill>
                  <a:schemeClr val="bg1"/>
                </a:solidFill>
                <a:latin typeface="Baskerville Old Face" panose="02020602080505020303" pitchFamily="18" charset="0"/>
              </a:rPr>
              <a:t> </a:t>
            </a:r>
            <a:r>
              <a:rPr lang="en-US" sz="4800" b="1" dirty="0" err="1">
                <a:solidFill>
                  <a:schemeClr val="bg1"/>
                </a:solidFill>
                <a:latin typeface="Baskerville Old Face" panose="02020602080505020303" pitchFamily="18" charset="0"/>
              </a:rPr>
              <a:t>delle</a:t>
            </a:r>
            <a:r>
              <a:rPr lang="en-US" sz="4800" b="1" dirty="0">
                <a:solidFill>
                  <a:schemeClr val="bg1"/>
                </a:solidFill>
                <a:latin typeface="Baskerville Old Face" panose="02020602080505020303" pitchFamily="18" charset="0"/>
              </a:rPr>
              <a:t> </a:t>
            </a:r>
            <a:r>
              <a:rPr lang="en-US" sz="4800" b="1" dirty="0" err="1">
                <a:solidFill>
                  <a:schemeClr val="bg1"/>
                </a:solidFill>
                <a:latin typeface="Baskerville Old Face" panose="02020602080505020303" pitchFamily="18" charset="0"/>
              </a:rPr>
              <a:t>fasi</a:t>
            </a:r>
            <a:r>
              <a:rPr lang="en-US" sz="4800" b="1" dirty="0">
                <a:solidFill>
                  <a:schemeClr val="bg1"/>
                </a:solidFill>
                <a:latin typeface="Baskerville Old Face" panose="02020602080505020303" pitchFamily="18" charset="0"/>
              </a:rPr>
              <a:t> a </a:t>
            </a:r>
            <a:r>
              <a:rPr lang="en-US" sz="4800" b="1" dirty="0" err="1">
                <a:solidFill>
                  <a:schemeClr val="bg1"/>
                </a:solidFill>
                <a:latin typeface="Baskerville Old Face" panose="02020602080505020303" pitchFamily="18" charset="0"/>
              </a:rPr>
              <a:t>carbonio</a:t>
            </a:r>
            <a:r>
              <a:rPr lang="en-US" sz="4800" b="1" dirty="0">
                <a:solidFill>
                  <a:schemeClr val="bg1"/>
                </a:solidFill>
                <a:latin typeface="Baskerville Old Face" panose="02020602080505020303" pitchFamily="18" charset="0"/>
              </a:rPr>
              <a:t> </a:t>
            </a:r>
            <a:r>
              <a:rPr lang="en-US" sz="4800" b="1" dirty="0" err="1">
                <a:solidFill>
                  <a:schemeClr val="bg1"/>
                </a:solidFill>
                <a:latin typeface="Baskerville Old Face" panose="02020602080505020303" pitchFamily="18" charset="0"/>
              </a:rPr>
              <a:t>nelle</a:t>
            </a:r>
            <a:r>
              <a:rPr lang="en-US" sz="4800" b="1" dirty="0">
                <a:solidFill>
                  <a:schemeClr val="bg1"/>
                </a:solidFill>
                <a:latin typeface="Baskerville Old Face" panose="02020602080505020303" pitchFamily="18" charset="0"/>
              </a:rPr>
              <a:t> </a:t>
            </a:r>
            <a:r>
              <a:rPr lang="en-US" sz="4800" b="1" dirty="0" err="1">
                <a:solidFill>
                  <a:schemeClr val="bg1"/>
                </a:solidFill>
                <a:latin typeface="Baskerville Old Face" panose="02020602080505020303" pitchFamily="18" charset="0"/>
              </a:rPr>
              <a:t>ureiliti</a:t>
            </a:r>
            <a:endParaRPr lang="it-IT" sz="3600" b="1" dirty="0">
              <a:solidFill>
                <a:schemeClr val="bg1"/>
              </a:solidFill>
              <a:latin typeface="Baskerville Old Face" panose="02020602080505020303" pitchFamily="18" charset="0"/>
            </a:endParaRPr>
          </a:p>
        </p:txBody>
      </p:sp>
      <p:sp>
        <p:nvSpPr>
          <p:cNvPr id="8" name="Rettangolo 7">
            <a:extLst>
              <a:ext uri="{FF2B5EF4-FFF2-40B4-BE49-F238E27FC236}">
                <a16:creationId xmlns:a16="http://schemas.microsoft.com/office/drawing/2014/main" id="{9B70E446-A457-44C2-A8E4-82B27FC9ABF0}"/>
              </a:ext>
            </a:extLst>
          </p:cNvPr>
          <p:cNvSpPr/>
          <p:nvPr/>
        </p:nvSpPr>
        <p:spPr>
          <a:xfrm>
            <a:off x="-1" y="6098875"/>
            <a:ext cx="9144000" cy="759125"/>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111929C4-4F58-4A77-841D-3332B3164CCC}"/>
              </a:ext>
            </a:extLst>
          </p:cNvPr>
          <p:cNvSpPr/>
          <p:nvPr/>
        </p:nvSpPr>
        <p:spPr>
          <a:xfrm>
            <a:off x="344039" y="3554845"/>
            <a:ext cx="8126083" cy="2308324"/>
          </a:xfrm>
          <a:prstGeom prst="rect">
            <a:avLst/>
          </a:prstGeom>
        </p:spPr>
        <p:txBody>
          <a:bodyPr wrap="square">
            <a:spAutoFit/>
          </a:bodyPr>
          <a:lstStyle/>
          <a:p>
            <a:endParaRPr lang="it-IT" sz="3600" dirty="0">
              <a:solidFill>
                <a:schemeClr val="bg1"/>
              </a:solidFill>
              <a:latin typeface="Times New Roman" panose="02020603050405020304" pitchFamily="18" charset="0"/>
            </a:endParaRPr>
          </a:p>
          <a:p>
            <a:r>
              <a:rPr lang="it-IT" sz="3200" dirty="0">
                <a:solidFill>
                  <a:schemeClr val="bg1"/>
                </a:solidFill>
                <a:latin typeface="Times New Roman" panose="02020603050405020304" pitchFamily="18" charset="0"/>
              </a:rPr>
              <a:t>Anna Barbaro</a:t>
            </a:r>
            <a:endParaRPr lang="it-IT" sz="2400" dirty="0">
              <a:solidFill>
                <a:schemeClr val="bg1"/>
              </a:solidFill>
              <a:latin typeface="Times New Roman" panose="02020603050405020304" pitchFamily="18" charset="0"/>
            </a:endParaRPr>
          </a:p>
          <a:p>
            <a:r>
              <a:rPr lang="it-IT" sz="2400" dirty="0">
                <a:solidFill>
                  <a:schemeClr val="bg1"/>
                </a:solidFill>
                <a:latin typeface="Times New Roman" panose="02020603050405020304" pitchFamily="18" charset="0"/>
              </a:rPr>
              <a:t>Dipartimento di </a:t>
            </a:r>
            <a:r>
              <a:rPr lang="it-IT" sz="2400" dirty="0" err="1">
                <a:solidFill>
                  <a:schemeClr val="bg1"/>
                </a:solidFill>
                <a:latin typeface="Times New Roman" panose="02020603050405020304" pitchFamily="18" charset="0"/>
              </a:rPr>
              <a:t>Geoscienze</a:t>
            </a:r>
            <a:r>
              <a:rPr lang="it-IT" sz="2400" dirty="0">
                <a:solidFill>
                  <a:schemeClr val="bg1"/>
                </a:solidFill>
                <a:latin typeface="Times New Roman" panose="02020603050405020304" pitchFamily="18" charset="0"/>
              </a:rPr>
              <a:t>, Università di Padova</a:t>
            </a:r>
          </a:p>
          <a:p>
            <a:r>
              <a:rPr lang="it-IT" sz="2400" dirty="0">
                <a:solidFill>
                  <a:schemeClr val="bg1"/>
                </a:solidFill>
                <a:latin typeface="Times New Roman" panose="02020603050405020304" pitchFamily="18" charset="0"/>
              </a:rPr>
              <a:t> (</a:t>
            </a:r>
            <a:r>
              <a:rPr lang="it-IT" sz="2400" dirty="0">
                <a:solidFill>
                  <a:schemeClr val="bg1"/>
                </a:solidFill>
                <a:latin typeface="Times New Roman" panose="02020603050405020304" pitchFamily="18" charset="0"/>
                <a:hlinkClick r:id="rId3">
                  <a:extLst>
                    <a:ext uri="{A12FA001-AC4F-418D-AE19-62706E023703}">
                      <ahyp:hlinkClr xmlns:ahyp="http://schemas.microsoft.com/office/drawing/2018/hyperlinkcolor" val="tx"/>
                    </a:ext>
                  </a:extLst>
                </a:hlinkClick>
              </a:rPr>
              <a:t>anna.barbaro@unipd.it</a:t>
            </a:r>
            <a:r>
              <a:rPr lang="it-IT" sz="2400" dirty="0">
                <a:solidFill>
                  <a:schemeClr val="bg1"/>
                </a:solidFill>
                <a:latin typeface="Times New Roman" panose="02020603050405020304" pitchFamily="18" charset="0"/>
              </a:rPr>
              <a:t>)</a:t>
            </a:r>
          </a:p>
          <a:p>
            <a:endParaRPr lang="it-IT" sz="2400" dirty="0">
              <a:solidFill>
                <a:schemeClr val="bg1"/>
              </a:solidFill>
              <a:latin typeface="Times New Roman" panose="02020603050405020304" pitchFamily="18" charset="0"/>
            </a:endParaRPr>
          </a:p>
        </p:txBody>
      </p:sp>
      <p:sp>
        <p:nvSpPr>
          <p:cNvPr id="11" name="Rettangolo 10">
            <a:extLst>
              <a:ext uri="{FF2B5EF4-FFF2-40B4-BE49-F238E27FC236}">
                <a16:creationId xmlns:a16="http://schemas.microsoft.com/office/drawing/2014/main" id="{BB4ADE94-EEF6-41FA-A671-48B5BF1E558B}"/>
              </a:ext>
            </a:extLst>
          </p:cNvPr>
          <p:cNvSpPr/>
          <p:nvPr/>
        </p:nvSpPr>
        <p:spPr>
          <a:xfrm>
            <a:off x="465827" y="5446649"/>
            <a:ext cx="8126083" cy="1384995"/>
          </a:xfrm>
          <a:prstGeom prst="rect">
            <a:avLst/>
          </a:prstGeom>
        </p:spPr>
        <p:txBody>
          <a:bodyPr wrap="square">
            <a:spAutoFit/>
          </a:bodyPr>
          <a:lstStyle/>
          <a:p>
            <a:pPr algn="ctr"/>
            <a:endParaRPr lang="it-IT" sz="3200" b="1" dirty="0">
              <a:solidFill>
                <a:schemeClr val="bg1"/>
              </a:solidFill>
              <a:latin typeface="Times New Roman" panose="02020603050405020304" pitchFamily="18" charset="0"/>
            </a:endParaRPr>
          </a:p>
          <a:p>
            <a:pPr algn="ctr"/>
            <a:r>
              <a:rPr lang="it-IT" sz="3200" b="1" dirty="0">
                <a:solidFill>
                  <a:schemeClr val="bg1"/>
                </a:solidFill>
                <a:latin typeface="Times New Roman" panose="02020603050405020304" pitchFamily="18" charset="0"/>
              </a:rPr>
              <a:t> </a:t>
            </a:r>
            <a:r>
              <a:rPr lang="it-IT" sz="2000" b="1" dirty="0">
                <a:solidFill>
                  <a:schemeClr val="bg1"/>
                </a:solidFill>
                <a:latin typeface="Times New Roman" panose="02020603050405020304" pitchFamily="18" charset="0"/>
              </a:rPr>
              <a:t>AD ASTRA – Convegno di Apertura – </a:t>
            </a:r>
          </a:p>
          <a:p>
            <a:pPr algn="ctr"/>
            <a:r>
              <a:rPr lang="it-IT" sz="2000" b="1" dirty="0">
                <a:solidFill>
                  <a:schemeClr val="bg1"/>
                </a:solidFill>
                <a:latin typeface="Times New Roman" panose="02020603050405020304" pitchFamily="18" charset="0"/>
              </a:rPr>
              <a:t>Università degli studi della Basilicata, Polo Macchina Romana</a:t>
            </a:r>
            <a:endParaRPr lang="it-IT" sz="2000" b="1" dirty="0">
              <a:solidFill>
                <a:schemeClr val="bg1"/>
              </a:solidFill>
            </a:endParaRPr>
          </a:p>
        </p:txBody>
      </p:sp>
      <p:pic>
        <p:nvPicPr>
          <p:cNvPr id="16" name="Immagine 15">
            <a:extLst>
              <a:ext uri="{FF2B5EF4-FFF2-40B4-BE49-F238E27FC236}">
                <a16:creationId xmlns:a16="http://schemas.microsoft.com/office/drawing/2014/main" id="{3B83CA8D-0D68-4A60-B217-F3D9750C3A1A}"/>
              </a:ext>
            </a:extLst>
          </p:cNvPr>
          <p:cNvPicPr>
            <a:picLocks noChangeAspect="1"/>
          </p:cNvPicPr>
          <p:nvPr/>
        </p:nvPicPr>
        <p:blipFill>
          <a:blip r:embed="rId4" cstate="hqprint">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159590" y="146114"/>
            <a:ext cx="1942316" cy="1954714"/>
          </a:xfrm>
          <a:prstGeom prst="rect">
            <a:avLst/>
          </a:prstGeom>
        </p:spPr>
      </p:pic>
      <p:pic>
        <p:nvPicPr>
          <p:cNvPr id="17" name="Immagine 16">
            <a:extLst>
              <a:ext uri="{FF2B5EF4-FFF2-40B4-BE49-F238E27FC236}">
                <a16:creationId xmlns:a16="http://schemas.microsoft.com/office/drawing/2014/main" id="{58226E32-8364-4AC9-8BFC-9EA542C276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987773" y="4067381"/>
            <a:ext cx="964697" cy="1240926"/>
          </a:xfrm>
          <a:prstGeom prst="rect">
            <a:avLst/>
          </a:prstGeom>
        </p:spPr>
      </p:pic>
      <p:pic>
        <p:nvPicPr>
          <p:cNvPr id="18" name="Picture 4" descr="Istituto di geoscienze e georisorse (IGG) | Consiglio Nazionale delle  Ricerche">
            <a:extLst>
              <a:ext uri="{FF2B5EF4-FFF2-40B4-BE49-F238E27FC236}">
                <a16:creationId xmlns:a16="http://schemas.microsoft.com/office/drawing/2014/main" id="{20A0F951-F265-4DEB-8DAF-1C689DE006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0865" y="5204594"/>
            <a:ext cx="1025845" cy="759125"/>
          </a:xfrm>
          <a:prstGeom prst="rect">
            <a:avLst/>
          </a:prstGeom>
          <a:noFill/>
          <a:extLst>
            <a:ext uri="{909E8E84-426E-40DD-AFC4-6F175D3DCCD1}">
              <a14:hiddenFill xmlns:a14="http://schemas.microsoft.com/office/drawing/2010/main">
                <a:solidFill>
                  <a:srgbClr val="FFFFFF"/>
                </a:solidFill>
              </a14:hiddenFill>
            </a:ext>
          </a:extLst>
        </p:spPr>
      </p:pic>
      <p:pic>
        <p:nvPicPr>
          <p:cNvPr id="19" name="Immagine 18">
            <a:extLst>
              <a:ext uri="{FF2B5EF4-FFF2-40B4-BE49-F238E27FC236}">
                <a16:creationId xmlns:a16="http://schemas.microsoft.com/office/drawing/2014/main" id="{C0EB979B-D369-453B-BBCD-65C525613BFE}"/>
              </a:ext>
            </a:extLst>
          </p:cNvPr>
          <p:cNvPicPr>
            <a:picLocks noChangeAspect="1"/>
          </p:cNvPicPr>
          <p:nvPr/>
        </p:nvPicPr>
        <p:blipFill>
          <a:blip r:embed="rId4" cstate="hqprint">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6830822" y="4016924"/>
            <a:ext cx="1045839" cy="1052514"/>
          </a:xfrm>
          <a:prstGeom prst="rect">
            <a:avLst/>
          </a:prstGeom>
        </p:spPr>
      </p:pic>
    </p:spTree>
    <p:extLst>
      <p:ext uri="{BB962C8B-B14F-4D97-AF65-F5344CB8AC3E}">
        <p14:creationId xmlns:p14="http://schemas.microsoft.com/office/powerpoint/2010/main" val="2964721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D67350E-1209-4BFD-BCDC-981544ECCEE3}"/>
              </a:ext>
            </a:extLst>
          </p:cNvPr>
          <p:cNvSpPr/>
          <p:nvPr/>
        </p:nvSpPr>
        <p:spPr>
          <a:xfrm rot="615773">
            <a:off x="468438"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38">
            <a:extLst>
              <a:ext uri="{FF2B5EF4-FFF2-40B4-BE49-F238E27FC236}">
                <a16:creationId xmlns:a16="http://schemas.microsoft.com/office/drawing/2014/main" id="{96D3ED62-9EBA-477E-AD46-130BFE61E3BA}"/>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D21FF5C0-8A87-47EA-9C20-F0A251677B92}"/>
              </a:ext>
            </a:extLst>
          </p:cNvPr>
          <p:cNvSpPr txBox="1"/>
          <p:nvPr/>
        </p:nvSpPr>
        <p:spPr>
          <a:xfrm>
            <a:off x="1145301" y="217914"/>
            <a:ext cx="1788685" cy="276999"/>
          </a:xfrm>
          <a:prstGeom prst="rect">
            <a:avLst/>
          </a:prstGeom>
          <a:solidFill>
            <a:schemeClr val="bg1">
              <a:alpha val="39000"/>
            </a:schemeClr>
          </a:solidFill>
          <a:ln w="3175">
            <a:solidFill>
              <a:schemeClr val="bg1">
                <a:alpha val="50000"/>
              </a:schemeClr>
            </a:solidFill>
          </a:ln>
        </p:spPr>
        <p:txBody>
          <a:bodyPr wrap="square" rtlCol="0">
            <a:spAutoFit/>
          </a:bodyPr>
          <a:lstStyle/>
          <a:p>
            <a:pPr algn="ctr"/>
            <a:r>
              <a:rPr lang="it-IT" sz="1200" dirty="0">
                <a:solidFill>
                  <a:schemeClr val="bg1">
                    <a:lumMod val="75000"/>
                  </a:schemeClr>
                </a:solidFill>
                <a:latin typeface="Baskerville Old Face" panose="02020602080505020303" pitchFamily="18" charset="0"/>
              </a:rPr>
              <a:t>INTRODUZIONE</a:t>
            </a:r>
          </a:p>
        </p:txBody>
      </p:sp>
      <p:sp>
        <p:nvSpPr>
          <p:cNvPr id="24" name="CasellaDiTesto 23">
            <a:extLst>
              <a:ext uri="{FF2B5EF4-FFF2-40B4-BE49-F238E27FC236}">
                <a16:creationId xmlns:a16="http://schemas.microsoft.com/office/drawing/2014/main" id="{8358EEF7-8E44-4C8C-9F60-9DF5523CF670}"/>
              </a:ext>
            </a:extLst>
          </p:cNvPr>
          <p:cNvSpPr txBox="1"/>
          <p:nvPr/>
        </p:nvSpPr>
        <p:spPr>
          <a:xfrm>
            <a:off x="3038122" y="171748"/>
            <a:ext cx="1604514" cy="646331"/>
          </a:xfrm>
          <a:prstGeom prst="rect">
            <a:avLst/>
          </a:prstGeom>
          <a:solidFill>
            <a:schemeClr val="bg1">
              <a:alpha val="66000"/>
            </a:schemeClr>
          </a:solidFill>
          <a:ln w="38100">
            <a:solidFill>
              <a:srgbClr val="00B0F0"/>
            </a:solidFill>
          </a:ln>
        </p:spPr>
        <p:txBody>
          <a:bodyPr wrap="square" rtlCol="0">
            <a:spAutoFit/>
          </a:bodyPr>
          <a:lstStyle/>
          <a:p>
            <a:pPr algn="ctr"/>
            <a:r>
              <a:rPr lang="it-IT" dirty="0">
                <a:solidFill>
                  <a:srgbClr val="0070C0"/>
                </a:solidFill>
                <a:latin typeface="Baskerville Old Face" panose="02020602080505020303" pitchFamily="18" charset="0"/>
              </a:rPr>
              <a:t>CAMPIONI &amp; METODI</a:t>
            </a:r>
          </a:p>
        </p:txBody>
      </p:sp>
      <p:sp>
        <p:nvSpPr>
          <p:cNvPr id="25" name="CasellaDiTesto 24">
            <a:extLst>
              <a:ext uri="{FF2B5EF4-FFF2-40B4-BE49-F238E27FC236}">
                <a16:creationId xmlns:a16="http://schemas.microsoft.com/office/drawing/2014/main" id="{0362FCB6-A06E-4D28-B3FA-B4C99AFC223F}"/>
              </a:ext>
            </a:extLst>
          </p:cNvPr>
          <p:cNvSpPr txBox="1"/>
          <p:nvPr/>
        </p:nvSpPr>
        <p:spPr>
          <a:xfrm>
            <a:off x="4746772" y="266516"/>
            <a:ext cx="2199736"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RISULTATI &amp; DISCUSSIONE</a:t>
            </a:r>
          </a:p>
        </p:txBody>
      </p:sp>
      <p:sp>
        <p:nvSpPr>
          <p:cNvPr id="26" name="CasellaDiTesto 25">
            <a:extLst>
              <a:ext uri="{FF2B5EF4-FFF2-40B4-BE49-F238E27FC236}">
                <a16:creationId xmlns:a16="http://schemas.microsoft.com/office/drawing/2014/main" id="{92C8F902-49F8-483F-BAED-8DE808594CBE}"/>
              </a:ext>
            </a:extLst>
          </p:cNvPr>
          <p:cNvSpPr txBox="1"/>
          <p:nvPr/>
        </p:nvSpPr>
        <p:spPr>
          <a:xfrm>
            <a:off x="7039926" y="264083"/>
            <a:ext cx="1862301"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CONCLUSIONI</a:t>
            </a:r>
          </a:p>
        </p:txBody>
      </p:sp>
      <p:pic>
        <p:nvPicPr>
          <p:cNvPr id="27" name="Immagine 26">
            <a:extLst>
              <a:ext uri="{FF2B5EF4-FFF2-40B4-BE49-F238E27FC236}">
                <a16:creationId xmlns:a16="http://schemas.microsoft.com/office/drawing/2014/main" id="{2234F18F-E1CA-4644-B6F3-B2BA175F17BD}"/>
              </a:ext>
            </a:extLst>
          </p:cNvPr>
          <p:cNvPicPr/>
          <p:nvPr/>
        </p:nvPicPr>
        <p:blipFill rotWithShape="1">
          <a:blip r:embed="rId2" cstate="print">
            <a:extLst>
              <a:ext uri="{28A0092B-C50C-407E-A947-70E740481C1C}">
                <a14:useLocalDpi xmlns:a14="http://schemas.microsoft.com/office/drawing/2010/main" val="0"/>
              </a:ext>
            </a:extLst>
          </a:blip>
          <a:srcRect l="24853" t="7816" r="27270" b="14231"/>
          <a:stretch/>
        </p:blipFill>
        <p:spPr>
          <a:xfrm>
            <a:off x="6244371" y="2476968"/>
            <a:ext cx="2493174" cy="2053484"/>
          </a:xfrm>
          <a:prstGeom prst="rect">
            <a:avLst/>
          </a:prstGeom>
        </p:spPr>
      </p:pic>
      <p:pic>
        <p:nvPicPr>
          <p:cNvPr id="40" name="Immagine 39">
            <a:extLst>
              <a:ext uri="{FF2B5EF4-FFF2-40B4-BE49-F238E27FC236}">
                <a16:creationId xmlns:a16="http://schemas.microsoft.com/office/drawing/2014/main" id="{B96883DE-3509-47DA-8F63-17C1DF8EE25D}"/>
              </a:ext>
            </a:extLst>
          </p:cNvPr>
          <p:cNvPicPr/>
          <p:nvPr/>
        </p:nvPicPr>
        <p:blipFill rotWithShape="1">
          <a:blip r:embed="rId3">
            <a:extLst>
              <a:ext uri="{28A0092B-C50C-407E-A947-70E740481C1C}">
                <a14:useLocalDpi xmlns:a14="http://schemas.microsoft.com/office/drawing/2010/main" val="0"/>
              </a:ext>
            </a:extLst>
          </a:blip>
          <a:srcRect l="4321" t="16249" r="49674" b="16388"/>
          <a:stretch/>
        </p:blipFill>
        <p:spPr bwMode="auto">
          <a:xfrm>
            <a:off x="3340915" y="2476968"/>
            <a:ext cx="2493173" cy="2053485"/>
          </a:xfrm>
          <a:prstGeom prst="rect">
            <a:avLst/>
          </a:prstGeom>
          <a:noFill/>
          <a:extLst>
            <a:ext uri="{53640926-AAD7-44D8-BBD7-CCE9431645EC}">
              <a14:shadowObscured xmlns:a14="http://schemas.microsoft.com/office/drawing/2010/main"/>
            </a:ext>
          </a:extLst>
        </p:spPr>
      </p:pic>
      <p:pic>
        <p:nvPicPr>
          <p:cNvPr id="41" name="Immagine 40">
            <a:extLst>
              <a:ext uri="{FF2B5EF4-FFF2-40B4-BE49-F238E27FC236}">
                <a16:creationId xmlns:a16="http://schemas.microsoft.com/office/drawing/2014/main" id="{B390871A-D6F5-45CE-9B35-46C452CF7A63}"/>
              </a:ext>
            </a:extLst>
          </p:cNvPr>
          <p:cNvPicPr/>
          <p:nvPr/>
        </p:nvPicPr>
        <p:blipFill rotWithShape="1">
          <a:blip r:embed="rId4" cstate="print">
            <a:extLst>
              <a:ext uri="{28A0092B-C50C-407E-A947-70E740481C1C}">
                <a14:useLocalDpi xmlns:a14="http://schemas.microsoft.com/office/drawing/2010/main" val="0"/>
              </a:ext>
            </a:extLst>
          </a:blip>
          <a:srcRect l="12465" r="12602"/>
          <a:stretch/>
        </p:blipFill>
        <p:spPr>
          <a:xfrm>
            <a:off x="242139" y="2429548"/>
            <a:ext cx="2884679" cy="2165545"/>
          </a:xfrm>
          <a:prstGeom prst="rect">
            <a:avLst/>
          </a:prstGeom>
        </p:spPr>
      </p:pic>
      <p:sp>
        <p:nvSpPr>
          <p:cNvPr id="43" name="CasellaDiTesto 42">
            <a:extLst>
              <a:ext uri="{FF2B5EF4-FFF2-40B4-BE49-F238E27FC236}">
                <a16:creationId xmlns:a16="http://schemas.microsoft.com/office/drawing/2014/main" id="{9A911208-6D90-4BA7-A8CA-39BAEF450739}"/>
              </a:ext>
            </a:extLst>
          </p:cNvPr>
          <p:cNvSpPr txBox="1"/>
          <p:nvPr/>
        </p:nvSpPr>
        <p:spPr>
          <a:xfrm>
            <a:off x="249607" y="5320717"/>
            <a:ext cx="2962275" cy="830997"/>
          </a:xfrm>
          <a:prstGeom prst="rect">
            <a:avLst/>
          </a:prstGeom>
          <a:noFill/>
        </p:spPr>
        <p:txBody>
          <a:bodyPr wrap="square" rtlCol="0">
            <a:spAutoFit/>
          </a:bodyPr>
          <a:lstStyle/>
          <a:p>
            <a:pPr algn="ctr"/>
            <a:r>
              <a:rPr lang="en-GB" sz="2400" dirty="0">
                <a:solidFill>
                  <a:schemeClr val="bg1"/>
                </a:solidFill>
              </a:rPr>
              <a:t>1. Massa </a:t>
            </a:r>
            <a:r>
              <a:rPr lang="en-GB" sz="2400" dirty="0" err="1">
                <a:solidFill>
                  <a:schemeClr val="bg1"/>
                </a:solidFill>
              </a:rPr>
              <a:t>principale</a:t>
            </a:r>
            <a:endParaRPr lang="en-GB" sz="2400" dirty="0">
              <a:solidFill>
                <a:schemeClr val="bg1"/>
              </a:solidFill>
            </a:endParaRPr>
          </a:p>
          <a:p>
            <a:pPr algn="ctr"/>
            <a:r>
              <a:rPr lang="en-GB" sz="2400" dirty="0">
                <a:solidFill>
                  <a:schemeClr val="bg1"/>
                </a:solidFill>
              </a:rPr>
              <a:t>(in epoxy)</a:t>
            </a:r>
          </a:p>
        </p:txBody>
      </p:sp>
      <p:sp>
        <p:nvSpPr>
          <p:cNvPr id="44" name="CasellaDiTesto 43">
            <a:extLst>
              <a:ext uri="{FF2B5EF4-FFF2-40B4-BE49-F238E27FC236}">
                <a16:creationId xmlns:a16="http://schemas.microsoft.com/office/drawing/2014/main" id="{E9BC58CD-FB48-43E0-8929-553AD48A7C48}"/>
              </a:ext>
            </a:extLst>
          </p:cNvPr>
          <p:cNvSpPr txBox="1"/>
          <p:nvPr/>
        </p:nvSpPr>
        <p:spPr>
          <a:xfrm>
            <a:off x="3461787" y="5320717"/>
            <a:ext cx="2962275" cy="461665"/>
          </a:xfrm>
          <a:prstGeom prst="rect">
            <a:avLst/>
          </a:prstGeom>
          <a:noFill/>
        </p:spPr>
        <p:txBody>
          <a:bodyPr wrap="square" rtlCol="0">
            <a:spAutoFit/>
          </a:bodyPr>
          <a:lstStyle/>
          <a:p>
            <a:r>
              <a:rPr lang="en-GB" sz="2400" dirty="0">
                <a:solidFill>
                  <a:schemeClr val="bg1"/>
                </a:solidFill>
              </a:rPr>
              <a:t>2. </a:t>
            </a:r>
            <a:r>
              <a:rPr lang="en-GB" sz="2400" dirty="0" err="1">
                <a:solidFill>
                  <a:schemeClr val="bg1"/>
                </a:solidFill>
              </a:rPr>
              <a:t>Sezioni</a:t>
            </a:r>
            <a:r>
              <a:rPr lang="en-GB" sz="2400" dirty="0">
                <a:solidFill>
                  <a:schemeClr val="bg1"/>
                </a:solidFill>
              </a:rPr>
              <a:t> </a:t>
            </a:r>
            <a:r>
              <a:rPr lang="en-GB" sz="2400" dirty="0" err="1">
                <a:solidFill>
                  <a:schemeClr val="bg1"/>
                </a:solidFill>
              </a:rPr>
              <a:t>sottili</a:t>
            </a:r>
            <a:endParaRPr lang="en-GB" sz="2400" dirty="0">
              <a:solidFill>
                <a:schemeClr val="bg1"/>
              </a:solidFill>
            </a:endParaRPr>
          </a:p>
        </p:txBody>
      </p:sp>
      <p:sp>
        <p:nvSpPr>
          <p:cNvPr id="45" name="CasellaDiTesto 44">
            <a:extLst>
              <a:ext uri="{FF2B5EF4-FFF2-40B4-BE49-F238E27FC236}">
                <a16:creationId xmlns:a16="http://schemas.microsoft.com/office/drawing/2014/main" id="{6BD2A0D3-3AF7-4819-BCD5-9CD3D9890435}"/>
              </a:ext>
            </a:extLst>
          </p:cNvPr>
          <p:cNvSpPr txBox="1"/>
          <p:nvPr/>
        </p:nvSpPr>
        <p:spPr>
          <a:xfrm>
            <a:off x="5999990" y="5380631"/>
            <a:ext cx="2962275" cy="830997"/>
          </a:xfrm>
          <a:prstGeom prst="rect">
            <a:avLst/>
          </a:prstGeom>
          <a:noFill/>
        </p:spPr>
        <p:txBody>
          <a:bodyPr wrap="square" rtlCol="0">
            <a:spAutoFit/>
          </a:bodyPr>
          <a:lstStyle/>
          <a:p>
            <a:pPr algn="ctr"/>
            <a:r>
              <a:rPr lang="en-GB" sz="2400" dirty="0">
                <a:solidFill>
                  <a:schemeClr val="bg1"/>
                </a:solidFill>
              </a:rPr>
              <a:t>3. </a:t>
            </a:r>
            <a:r>
              <a:rPr lang="en-GB" sz="2400" dirty="0" err="1">
                <a:solidFill>
                  <a:schemeClr val="bg1"/>
                </a:solidFill>
              </a:rPr>
              <a:t>Aggregati</a:t>
            </a:r>
            <a:r>
              <a:rPr lang="en-GB" sz="2400" dirty="0">
                <a:solidFill>
                  <a:schemeClr val="bg1"/>
                </a:solidFill>
              </a:rPr>
              <a:t> a </a:t>
            </a:r>
            <a:r>
              <a:rPr lang="en-GB" sz="2400" dirty="0" err="1">
                <a:solidFill>
                  <a:schemeClr val="bg1"/>
                </a:solidFill>
              </a:rPr>
              <a:t>carbonio</a:t>
            </a:r>
            <a:endParaRPr lang="en-GB" sz="2400" dirty="0">
              <a:solidFill>
                <a:schemeClr val="bg1"/>
              </a:solidFill>
            </a:endParaRPr>
          </a:p>
        </p:txBody>
      </p:sp>
      <p:sp>
        <p:nvSpPr>
          <p:cNvPr id="46" name="Freccia a destra 45">
            <a:extLst>
              <a:ext uri="{FF2B5EF4-FFF2-40B4-BE49-F238E27FC236}">
                <a16:creationId xmlns:a16="http://schemas.microsoft.com/office/drawing/2014/main" id="{CABDA7D1-9226-4FB5-B981-99D5E2CD2684}"/>
              </a:ext>
            </a:extLst>
          </p:cNvPr>
          <p:cNvSpPr/>
          <p:nvPr/>
        </p:nvSpPr>
        <p:spPr>
          <a:xfrm rot="5400000">
            <a:off x="1513662" y="4354173"/>
            <a:ext cx="538816" cy="1201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1" name="CasellaDiTesto 50">
            <a:extLst>
              <a:ext uri="{FF2B5EF4-FFF2-40B4-BE49-F238E27FC236}">
                <a16:creationId xmlns:a16="http://schemas.microsoft.com/office/drawing/2014/main" id="{95AFD885-7BBC-4247-82CC-84A6B5253D31}"/>
              </a:ext>
            </a:extLst>
          </p:cNvPr>
          <p:cNvSpPr txBox="1"/>
          <p:nvPr/>
        </p:nvSpPr>
        <p:spPr>
          <a:xfrm>
            <a:off x="223788" y="766298"/>
            <a:ext cx="5806059" cy="1431161"/>
          </a:xfrm>
          <a:prstGeom prst="rect">
            <a:avLst/>
          </a:prstGeom>
          <a:noFill/>
          <a:ln>
            <a:noFill/>
          </a:ln>
        </p:spPr>
        <p:txBody>
          <a:bodyPr wrap="square" rtlCol="0">
            <a:spAutoFit/>
          </a:bodyPr>
          <a:lstStyle/>
          <a:p>
            <a:endParaRPr lang="en-GB" sz="800" b="1" dirty="0">
              <a:solidFill>
                <a:schemeClr val="bg1"/>
              </a:solidFill>
              <a:latin typeface="Arial" panose="020B0604020202020204" pitchFamily="34" charset="0"/>
              <a:cs typeface="Arial" panose="020B0604020202020204" pitchFamily="34" charset="0"/>
            </a:endParaRPr>
          </a:p>
          <a:p>
            <a:r>
              <a:rPr lang="en-GB" sz="2000" b="1" u="sng" dirty="0">
                <a:solidFill>
                  <a:schemeClr val="bg1"/>
                </a:solidFill>
                <a:latin typeface="Times New Roman" panose="02020603050405020304" pitchFamily="18" charset="0"/>
                <a:cs typeface="Times New Roman" panose="02020603050405020304" pitchFamily="18" charset="0"/>
              </a:rPr>
              <a:t>13 FRAMMENTI UREILITICI</a:t>
            </a:r>
            <a:endParaRPr lang="en-GB" sz="2000" b="1" dirty="0">
              <a:solidFill>
                <a:schemeClr val="bg1"/>
              </a:solidFill>
              <a:latin typeface="Times New Roman" panose="02020603050405020304" pitchFamily="18" charset="0"/>
              <a:cs typeface="Times New Roman" panose="02020603050405020304" pitchFamily="18" charset="0"/>
            </a:endParaRPr>
          </a:p>
          <a:p>
            <a:endParaRPr lang="en-GB" sz="1100" b="1" dirty="0">
              <a:solidFill>
                <a:schemeClr val="bg1"/>
              </a:solidFill>
              <a:latin typeface="Times New Roman" panose="02020603050405020304" pitchFamily="18" charset="0"/>
              <a:cs typeface="Times New Roman" panose="02020603050405020304" pitchFamily="18" charset="0"/>
            </a:endParaRPr>
          </a:p>
          <a:p>
            <a:r>
              <a:rPr lang="en-GB" sz="1600" b="1" dirty="0" err="1">
                <a:solidFill>
                  <a:schemeClr val="bg1"/>
                </a:solidFill>
                <a:latin typeface="Times New Roman" panose="02020603050405020304" pitchFamily="18" charset="0"/>
                <a:cs typeface="Times New Roman" panose="02020603050405020304" pitchFamily="18" charset="0"/>
              </a:rPr>
              <a:t>AhS</a:t>
            </a:r>
            <a:r>
              <a:rPr lang="en-GB" sz="1600" b="1" dirty="0">
                <a:solidFill>
                  <a:schemeClr val="bg1"/>
                </a:solidFill>
                <a:latin typeface="Times New Roman" panose="02020603050405020304" pitchFamily="18" charset="0"/>
                <a:cs typeface="Times New Roman" panose="02020603050405020304" pitchFamily="18" charset="0"/>
              </a:rPr>
              <a:t> 209b, </a:t>
            </a:r>
            <a:r>
              <a:rPr lang="en-GB" sz="1600" b="1" dirty="0" err="1">
                <a:solidFill>
                  <a:schemeClr val="bg1"/>
                </a:solidFill>
                <a:latin typeface="Times New Roman" panose="02020603050405020304" pitchFamily="18" charset="0"/>
                <a:cs typeface="Times New Roman" panose="02020603050405020304" pitchFamily="18" charset="0"/>
              </a:rPr>
              <a:t>AhS</a:t>
            </a:r>
            <a:r>
              <a:rPr lang="en-GB" sz="1600" b="1" dirty="0">
                <a:solidFill>
                  <a:schemeClr val="bg1"/>
                </a:solidFill>
                <a:latin typeface="Times New Roman" panose="02020603050405020304" pitchFamily="18" charset="0"/>
                <a:cs typeface="Times New Roman" panose="02020603050405020304" pitchFamily="18" charset="0"/>
              </a:rPr>
              <a:t> 72, </a:t>
            </a:r>
            <a:r>
              <a:rPr lang="en-GB" sz="1600" b="1" dirty="0" err="1">
                <a:solidFill>
                  <a:schemeClr val="bg1"/>
                </a:solidFill>
                <a:latin typeface="Times New Roman" panose="02020603050405020304" pitchFamily="18" charset="0"/>
                <a:cs typeface="Times New Roman" panose="02020603050405020304" pitchFamily="18" charset="0"/>
              </a:rPr>
              <a:t>AhS</a:t>
            </a:r>
            <a:r>
              <a:rPr lang="en-GB" sz="1600" b="1" dirty="0">
                <a:solidFill>
                  <a:schemeClr val="bg1"/>
                </a:solidFill>
                <a:latin typeface="Times New Roman" panose="02020603050405020304" pitchFamily="18" charset="0"/>
                <a:cs typeface="Times New Roman" panose="02020603050405020304" pitchFamily="18" charset="0"/>
              </a:rPr>
              <a:t> A135A, NWA 7983, </a:t>
            </a:r>
          </a:p>
          <a:p>
            <a:r>
              <a:rPr lang="en-GB" sz="1600" b="1" dirty="0">
                <a:solidFill>
                  <a:schemeClr val="bg1"/>
                </a:solidFill>
                <a:latin typeface="Times New Roman" panose="02020603050405020304" pitchFamily="18" charset="0"/>
                <a:cs typeface="Times New Roman" panose="02020603050405020304" pitchFamily="18" charset="0"/>
              </a:rPr>
              <a:t>Kenna, Y-74123, NWA 6871, NWA 3140, FRO 95028, FRO 01089, FRO 97013, FRO 01088 and FRO 01012 </a:t>
            </a:r>
            <a:endParaRPr lang="en-GB" sz="1400" b="1" dirty="0">
              <a:solidFill>
                <a:schemeClr val="bg1"/>
              </a:solidFill>
              <a:latin typeface="Times New Roman" panose="02020603050405020304" pitchFamily="18" charset="0"/>
              <a:cs typeface="Times New Roman" panose="02020603050405020304" pitchFamily="18" charset="0"/>
            </a:endParaRPr>
          </a:p>
        </p:txBody>
      </p:sp>
      <p:sp>
        <p:nvSpPr>
          <p:cNvPr id="52" name="Freccia a destra 51">
            <a:extLst>
              <a:ext uri="{FF2B5EF4-FFF2-40B4-BE49-F238E27FC236}">
                <a16:creationId xmlns:a16="http://schemas.microsoft.com/office/drawing/2014/main" id="{D879AB76-15D2-4D62-B399-17A2F86DCDD7}"/>
              </a:ext>
            </a:extLst>
          </p:cNvPr>
          <p:cNvSpPr/>
          <p:nvPr/>
        </p:nvSpPr>
        <p:spPr>
          <a:xfrm rot="5400000">
            <a:off x="4318092" y="4354174"/>
            <a:ext cx="538816" cy="1201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3" name="Freccia a destra 52">
            <a:extLst>
              <a:ext uri="{FF2B5EF4-FFF2-40B4-BE49-F238E27FC236}">
                <a16:creationId xmlns:a16="http://schemas.microsoft.com/office/drawing/2014/main" id="{58944E4B-9D1E-422E-90CA-DBA3BB8DA8BC}"/>
              </a:ext>
            </a:extLst>
          </p:cNvPr>
          <p:cNvSpPr/>
          <p:nvPr/>
        </p:nvSpPr>
        <p:spPr>
          <a:xfrm rot="5400000">
            <a:off x="7179594" y="4371293"/>
            <a:ext cx="538816" cy="1201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1" name="Immagine 20">
            <a:extLst>
              <a:ext uri="{FF2B5EF4-FFF2-40B4-BE49-F238E27FC236}">
                <a16:creationId xmlns:a16="http://schemas.microsoft.com/office/drawing/2014/main" id="{9D8DA7B7-1795-4B7A-AED5-94D3E2C122E0}"/>
              </a:ext>
            </a:extLst>
          </p:cNvPr>
          <p:cNvPicPr>
            <a:picLocks noChangeAspect="1"/>
          </p:cNvPicPr>
          <p:nvPr/>
        </p:nvPicPr>
        <p:blipFill>
          <a:blip r:embed="rId5" cstate="hqprint">
            <a:extLst>
              <a:ext uri="{BEBA8EAE-BF5A-486C-A8C5-ECC9F3942E4B}">
                <a14:imgProps xmlns:a14="http://schemas.microsoft.com/office/drawing/2010/main">
                  <a14:imgLayer r:embed="rId6">
                    <a14:imgEffect>
                      <a14:artisticPhotocopy trans="0"/>
                    </a14:imgEffect>
                  </a14:imgLayer>
                </a14:imgProps>
              </a:ext>
              <a:ext uri="{28A0092B-C50C-407E-A947-70E740481C1C}">
                <a14:useLocalDpi xmlns:a14="http://schemas.microsoft.com/office/drawing/2010/main" val="0"/>
              </a:ext>
            </a:extLst>
          </a:blip>
          <a:stretch>
            <a:fillRect/>
          </a:stretch>
        </p:blipFill>
        <p:spPr>
          <a:xfrm>
            <a:off x="92687" y="5982686"/>
            <a:ext cx="830339" cy="835639"/>
          </a:xfrm>
          <a:prstGeom prst="rect">
            <a:avLst/>
          </a:prstGeom>
        </p:spPr>
      </p:pic>
      <p:sp>
        <p:nvSpPr>
          <p:cNvPr id="22" name="CasellaDiTesto 21">
            <a:extLst>
              <a:ext uri="{FF2B5EF4-FFF2-40B4-BE49-F238E27FC236}">
                <a16:creationId xmlns:a16="http://schemas.microsoft.com/office/drawing/2014/main" id="{21B27011-5FCD-4331-A19C-23CD8887F889}"/>
              </a:ext>
            </a:extLst>
          </p:cNvPr>
          <p:cNvSpPr txBox="1"/>
          <p:nvPr/>
        </p:nvSpPr>
        <p:spPr>
          <a:xfrm>
            <a:off x="860880" y="6480814"/>
            <a:ext cx="2196548" cy="307777"/>
          </a:xfrm>
          <a:prstGeom prst="rect">
            <a:avLst/>
          </a:prstGeom>
          <a:noFill/>
        </p:spPr>
        <p:txBody>
          <a:bodyPr wrap="square" rtlCol="0">
            <a:spAutoFit/>
          </a:bodyPr>
          <a:lstStyle/>
          <a:p>
            <a:r>
              <a:rPr lang="it-IT" sz="1400" b="1" dirty="0">
                <a:solidFill>
                  <a:schemeClr val="bg1"/>
                </a:solidFill>
                <a:latin typeface="Times New Roman" panose="02020603050405020304" pitchFamily="18" charset="0"/>
              </a:rPr>
              <a:t>Anna Barbaro</a:t>
            </a:r>
          </a:p>
        </p:txBody>
      </p:sp>
    </p:spTree>
    <p:extLst>
      <p:ext uri="{BB962C8B-B14F-4D97-AF65-F5344CB8AC3E}">
        <p14:creationId xmlns:p14="http://schemas.microsoft.com/office/powerpoint/2010/main" val="362018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Google Shape;165;p6" descr="Immagine che contiene esterni, albero, pianta&#10;&#10;Descrizione generata automaticamente">
            <a:extLst>
              <a:ext uri="{FF2B5EF4-FFF2-40B4-BE49-F238E27FC236}">
                <a16:creationId xmlns:a16="http://schemas.microsoft.com/office/drawing/2014/main" id="{169CAEAC-E21C-4832-810B-F3B499F9670F}"/>
              </a:ext>
            </a:extLst>
          </p:cNvPr>
          <p:cNvPicPr preferRelativeResize="0"/>
          <p:nvPr/>
        </p:nvPicPr>
        <p:blipFill rotWithShape="1">
          <a:blip r:embed="rId2">
            <a:alphaModFix/>
          </a:blip>
          <a:srcRect/>
          <a:stretch/>
        </p:blipFill>
        <p:spPr>
          <a:xfrm>
            <a:off x="229228" y="3532718"/>
            <a:ext cx="2091146" cy="2101654"/>
          </a:xfrm>
          <a:prstGeom prst="rect">
            <a:avLst/>
          </a:prstGeom>
          <a:noFill/>
          <a:ln>
            <a:noFill/>
          </a:ln>
        </p:spPr>
      </p:pic>
      <p:pic>
        <p:nvPicPr>
          <p:cNvPr id="13" name="Google Shape;167;p6">
            <a:extLst>
              <a:ext uri="{FF2B5EF4-FFF2-40B4-BE49-F238E27FC236}">
                <a16:creationId xmlns:a16="http://schemas.microsoft.com/office/drawing/2014/main" id="{061DD894-98C1-438A-95C8-79799B63F1AC}"/>
              </a:ext>
            </a:extLst>
          </p:cNvPr>
          <p:cNvPicPr preferRelativeResize="0"/>
          <p:nvPr/>
        </p:nvPicPr>
        <p:blipFill rotWithShape="1">
          <a:blip r:embed="rId3">
            <a:alphaModFix/>
          </a:blip>
          <a:srcRect/>
          <a:stretch/>
        </p:blipFill>
        <p:spPr>
          <a:xfrm>
            <a:off x="2554685" y="3532718"/>
            <a:ext cx="2091146" cy="2101654"/>
          </a:xfrm>
          <a:prstGeom prst="rect">
            <a:avLst/>
          </a:prstGeom>
          <a:noFill/>
          <a:ln>
            <a:noFill/>
          </a:ln>
        </p:spPr>
      </p:pic>
      <p:pic>
        <p:nvPicPr>
          <p:cNvPr id="14" name="image9.png">
            <a:extLst>
              <a:ext uri="{FF2B5EF4-FFF2-40B4-BE49-F238E27FC236}">
                <a16:creationId xmlns:a16="http://schemas.microsoft.com/office/drawing/2014/main" id="{9AB7DB3D-BA2E-490E-95C6-2148F5F5B29A}"/>
              </a:ext>
            </a:extLst>
          </p:cNvPr>
          <p:cNvPicPr/>
          <p:nvPr/>
        </p:nvPicPr>
        <p:blipFill>
          <a:blip r:embed="rId4"/>
          <a:srcRect l="13843" t="13456" r="13159" b="9161"/>
          <a:stretch>
            <a:fillRect/>
          </a:stretch>
        </p:blipFill>
        <p:spPr>
          <a:xfrm>
            <a:off x="208272" y="622719"/>
            <a:ext cx="4437559" cy="2812224"/>
          </a:xfrm>
          <a:prstGeom prst="rect">
            <a:avLst/>
          </a:prstGeom>
          <a:ln/>
        </p:spPr>
      </p:pic>
      <p:sp>
        <p:nvSpPr>
          <p:cNvPr id="15" name="CasellaDiTesto 14">
            <a:extLst>
              <a:ext uri="{FF2B5EF4-FFF2-40B4-BE49-F238E27FC236}">
                <a16:creationId xmlns:a16="http://schemas.microsoft.com/office/drawing/2014/main" id="{13D2E0E2-4648-4551-9408-CD452B5B1133}"/>
              </a:ext>
            </a:extLst>
          </p:cNvPr>
          <p:cNvSpPr txBox="1"/>
          <p:nvPr/>
        </p:nvSpPr>
        <p:spPr>
          <a:xfrm>
            <a:off x="0" y="5621305"/>
            <a:ext cx="4895851" cy="430887"/>
          </a:xfrm>
          <a:prstGeom prst="rect">
            <a:avLst/>
          </a:prstGeom>
          <a:noFill/>
        </p:spPr>
        <p:txBody>
          <a:bodyPr wrap="square" rtlCol="0">
            <a:spAutoFit/>
          </a:bodyPr>
          <a:lstStyle/>
          <a:p>
            <a:pPr algn="ctr"/>
            <a:r>
              <a:rPr lang="en-GB" sz="1100" b="1" dirty="0">
                <a:solidFill>
                  <a:schemeClr val="bg1"/>
                </a:solidFill>
              </a:rPr>
              <a:t>FRO 95028 thin section; in a) and b) the images of FRO 95028 at plane parallel and cross light are shown. In c) and d) the detail of an olivine crystal is reports.</a:t>
            </a:r>
          </a:p>
        </p:txBody>
      </p:sp>
      <p:sp>
        <p:nvSpPr>
          <p:cNvPr id="16" name="Rettangolo 15">
            <a:extLst>
              <a:ext uri="{FF2B5EF4-FFF2-40B4-BE49-F238E27FC236}">
                <a16:creationId xmlns:a16="http://schemas.microsoft.com/office/drawing/2014/main" id="{79B6896D-E236-4E5B-A3D6-2A153BEEC329}"/>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396CC950-DFE2-4AAA-9F70-5EDCD5669E8B}"/>
              </a:ext>
            </a:extLst>
          </p:cNvPr>
          <p:cNvSpPr txBox="1"/>
          <p:nvPr/>
        </p:nvSpPr>
        <p:spPr>
          <a:xfrm>
            <a:off x="5135495" y="1350331"/>
            <a:ext cx="3694339" cy="2308324"/>
          </a:xfrm>
          <a:prstGeom prst="rect">
            <a:avLst/>
          </a:prstGeom>
          <a:noFill/>
        </p:spPr>
        <p:txBody>
          <a:bodyPr wrap="square">
            <a:spAutoFit/>
          </a:bodyPr>
          <a:lstStyle/>
          <a:p>
            <a:pPr algn="ctr"/>
            <a:r>
              <a:rPr lang="en-US" sz="2400" b="1" dirty="0">
                <a:solidFill>
                  <a:schemeClr val="bg1"/>
                </a:solidFill>
                <a:latin typeface="Baskerville Old Face" panose="02020602080505020303" pitchFamily="18" charset="0"/>
              </a:rPr>
              <a:t>La </a:t>
            </a:r>
            <a:r>
              <a:rPr lang="en-US" sz="2400" b="1" dirty="0" err="1">
                <a:solidFill>
                  <a:schemeClr val="bg1"/>
                </a:solidFill>
                <a:latin typeface="Baskerville Old Face" panose="02020602080505020303" pitchFamily="18" charset="0"/>
              </a:rPr>
              <a:t>microscopia</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ottica</a:t>
            </a:r>
            <a:r>
              <a:rPr lang="en-US" sz="2400" b="1" dirty="0">
                <a:solidFill>
                  <a:schemeClr val="bg1"/>
                </a:solidFill>
                <a:latin typeface="Baskerville Old Face" panose="02020602080505020303" pitchFamily="18" charset="0"/>
              </a:rPr>
              <a:t> ci ha </a:t>
            </a:r>
            <a:r>
              <a:rPr lang="en-US" sz="2400" b="1" dirty="0" err="1">
                <a:solidFill>
                  <a:schemeClr val="bg1"/>
                </a:solidFill>
                <a:latin typeface="Baskerville Old Face" panose="02020602080505020303" pitchFamily="18" charset="0"/>
              </a:rPr>
              <a:t>permesso</a:t>
            </a:r>
            <a:r>
              <a:rPr lang="en-US" sz="2400" b="1" dirty="0">
                <a:solidFill>
                  <a:schemeClr val="bg1"/>
                </a:solidFill>
                <a:latin typeface="Baskerville Old Face" panose="02020602080505020303" pitchFamily="18" charset="0"/>
              </a:rPr>
              <a:t> di </a:t>
            </a:r>
            <a:r>
              <a:rPr lang="en-US" sz="2400" b="1" dirty="0" err="1">
                <a:solidFill>
                  <a:schemeClr val="bg1"/>
                </a:solidFill>
                <a:latin typeface="Baskerville Old Face" panose="02020602080505020303" pitchFamily="18" charset="0"/>
              </a:rPr>
              <a:t>osservare</a:t>
            </a:r>
            <a:r>
              <a:rPr lang="en-US" sz="2400" b="1" dirty="0">
                <a:solidFill>
                  <a:schemeClr val="bg1"/>
                </a:solidFill>
                <a:latin typeface="Baskerville Old Face" panose="02020602080505020303" pitchFamily="18" charset="0"/>
              </a:rPr>
              <a:t> le </a:t>
            </a:r>
            <a:r>
              <a:rPr lang="en-US" sz="2400" b="1" dirty="0" err="1">
                <a:solidFill>
                  <a:schemeClr val="bg1"/>
                </a:solidFill>
                <a:latin typeface="Baskerville Old Face" panose="02020602080505020303" pitchFamily="18" charset="0"/>
              </a:rPr>
              <a:t>relazioni</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petrografiche</a:t>
            </a:r>
            <a:r>
              <a:rPr lang="en-US" sz="2400" b="1" dirty="0">
                <a:solidFill>
                  <a:schemeClr val="bg1"/>
                </a:solidFill>
                <a:latin typeface="Baskerville Old Face" panose="02020602080505020303" pitchFamily="18" charset="0"/>
              </a:rPr>
              <a:t> e le </a:t>
            </a:r>
            <a:r>
              <a:rPr lang="en-US" sz="2400" b="1" dirty="0" err="1">
                <a:solidFill>
                  <a:schemeClr val="bg1"/>
                </a:solidFill>
                <a:latin typeface="Baskerville Old Face" panose="02020602080505020303" pitchFamily="18" charset="0"/>
              </a:rPr>
              <a:t>caratteristiche</a:t>
            </a:r>
            <a:r>
              <a:rPr lang="en-US" sz="2400" b="1" dirty="0">
                <a:solidFill>
                  <a:schemeClr val="bg1"/>
                </a:solidFill>
                <a:latin typeface="Baskerville Old Face" panose="02020602080505020303" pitchFamily="18" charset="0"/>
              </a:rPr>
              <a:t> da shock </a:t>
            </a:r>
            <a:r>
              <a:rPr lang="en-US" sz="2400" b="1" dirty="0" err="1">
                <a:solidFill>
                  <a:schemeClr val="bg1"/>
                </a:solidFill>
                <a:latin typeface="Baskerville Old Face" panose="02020602080505020303" pitchFamily="18" charset="0"/>
              </a:rPr>
              <a:t>dei</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minerali</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nei</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campioni</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analizzati</a:t>
            </a:r>
            <a:endParaRPr lang="en-GB" sz="2400" dirty="0">
              <a:solidFill>
                <a:schemeClr val="bg1"/>
              </a:solidFill>
            </a:endParaRPr>
          </a:p>
        </p:txBody>
      </p:sp>
      <p:grpSp>
        <p:nvGrpSpPr>
          <p:cNvPr id="18" name="Gruppo 17">
            <a:extLst>
              <a:ext uri="{FF2B5EF4-FFF2-40B4-BE49-F238E27FC236}">
                <a16:creationId xmlns:a16="http://schemas.microsoft.com/office/drawing/2014/main" id="{0E791DF5-A466-4D66-802C-13E9D627E72D}"/>
              </a:ext>
            </a:extLst>
          </p:cNvPr>
          <p:cNvGrpSpPr/>
          <p:nvPr/>
        </p:nvGrpSpPr>
        <p:grpSpPr>
          <a:xfrm>
            <a:off x="4988538" y="4576435"/>
            <a:ext cx="3988255" cy="1436456"/>
            <a:chOff x="1729330" y="1779202"/>
            <a:chExt cx="8418355" cy="3665077"/>
          </a:xfrm>
          <a:solidFill>
            <a:srgbClr val="C2262A"/>
          </a:solidFill>
        </p:grpSpPr>
        <p:pic>
          <p:nvPicPr>
            <p:cNvPr id="19" name="image4.png">
              <a:extLst>
                <a:ext uri="{FF2B5EF4-FFF2-40B4-BE49-F238E27FC236}">
                  <a16:creationId xmlns:a16="http://schemas.microsoft.com/office/drawing/2014/main" id="{09F12C54-FB7A-43B8-A525-65DFC04CEC3A}"/>
                </a:ext>
              </a:extLst>
            </p:cNvPr>
            <p:cNvPicPr/>
            <p:nvPr/>
          </p:nvPicPr>
          <p:blipFill>
            <a:blip r:embed="rId5"/>
            <a:srcRect l="4785" r="5677" b="20798"/>
            <a:stretch>
              <a:fillRect/>
            </a:stretch>
          </p:blipFill>
          <p:spPr>
            <a:xfrm>
              <a:off x="1729330" y="1779202"/>
              <a:ext cx="8418355" cy="3665077"/>
            </a:xfrm>
            <a:prstGeom prst="rect">
              <a:avLst/>
            </a:prstGeom>
            <a:grpFill/>
            <a:ln>
              <a:solidFill>
                <a:schemeClr val="bg1"/>
              </a:solidFill>
            </a:ln>
          </p:spPr>
        </p:pic>
        <p:sp>
          <p:nvSpPr>
            <p:cNvPr id="20" name="Stella a 5 punte 19">
              <a:extLst>
                <a:ext uri="{FF2B5EF4-FFF2-40B4-BE49-F238E27FC236}">
                  <a16:creationId xmlns:a16="http://schemas.microsoft.com/office/drawing/2014/main" id="{21E44D7C-CB75-4277-B5DE-CFC82E458E21}"/>
                </a:ext>
              </a:extLst>
            </p:cNvPr>
            <p:cNvSpPr/>
            <p:nvPr/>
          </p:nvSpPr>
          <p:spPr>
            <a:xfrm>
              <a:off x="2522164" y="2844432"/>
              <a:ext cx="481263" cy="401053"/>
            </a:xfrm>
            <a:prstGeom prst="star5">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21" name="Connettore 2 20">
              <a:extLst>
                <a:ext uri="{FF2B5EF4-FFF2-40B4-BE49-F238E27FC236}">
                  <a16:creationId xmlns:a16="http://schemas.microsoft.com/office/drawing/2014/main" id="{666C8526-F28E-4413-A8DA-4C940D014921}"/>
                </a:ext>
              </a:extLst>
            </p:cNvPr>
            <p:cNvCxnSpPr>
              <a:cxnSpLocks/>
            </p:cNvCxnSpPr>
            <p:nvPr/>
          </p:nvCxnSpPr>
          <p:spPr>
            <a:xfrm>
              <a:off x="2767497" y="1844800"/>
              <a:ext cx="0" cy="499815"/>
            </a:xfrm>
            <a:prstGeom prst="straightConnector1">
              <a:avLst/>
            </a:prstGeom>
            <a:grp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Stella a 5 punte 21">
            <a:extLst>
              <a:ext uri="{FF2B5EF4-FFF2-40B4-BE49-F238E27FC236}">
                <a16:creationId xmlns:a16="http://schemas.microsoft.com/office/drawing/2014/main" id="{562F3F9C-04AD-4661-B59D-6C42F7009BF4}"/>
              </a:ext>
            </a:extLst>
          </p:cNvPr>
          <p:cNvSpPr/>
          <p:nvPr/>
        </p:nvSpPr>
        <p:spPr>
          <a:xfrm>
            <a:off x="5932976" y="5104128"/>
            <a:ext cx="228002" cy="157185"/>
          </a:xfrm>
          <a:prstGeom prst="star5">
            <a:avLst/>
          </a:prstGeom>
          <a:solidFill>
            <a:srgbClr val="C226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23" name="Stella a 5 punte 22">
            <a:extLst>
              <a:ext uri="{FF2B5EF4-FFF2-40B4-BE49-F238E27FC236}">
                <a16:creationId xmlns:a16="http://schemas.microsoft.com/office/drawing/2014/main" id="{A79F3416-3E21-4030-8C93-1A62741DA234}"/>
              </a:ext>
            </a:extLst>
          </p:cNvPr>
          <p:cNvSpPr/>
          <p:nvPr/>
        </p:nvSpPr>
        <p:spPr>
          <a:xfrm>
            <a:off x="6097032" y="5177173"/>
            <a:ext cx="228002" cy="157185"/>
          </a:xfrm>
          <a:prstGeom prst="star5">
            <a:avLst/>
          </a:prstGeom>
          <a:solidFill>
            <a:srgbClr val="C226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24" name="Stella a 5 punte 23">
            <a:extLst>
              <a:ext uri="{FF2B5EF4-FFF2-40B4-BE49-F238E27FC236}">
                <a16:creationId xmlns:a16="http://schemas.microsoft.com/office/drawing/2014/main" id="{5A3763B8-9780-48B0-A6D8-C60B4F5DDD86}"/>
              </a:ext>
            </a:extLst>
          </p:cNvPr>
          <p:cNvSpPr/>
          <p:nvPr/>
        </p:nvSpPr>
        <p:spPr>
          <a:xfrm>
            <a:off x="6989418" y="5248249"/>
            <a:ext cx="228002" cy="157185"/>
          </a:xfrm>
          <a:prstGeom prst="star5">
            <a:avLst/>
          </a:prstGeom>
          <a:solidFill>
            <a:srgbClr val="C226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25" name="Stella a 5 punte 24">
            <a:extLst>
              <a:ext uri="{FF2B5EF4-FFF2-40B4-BE49-F238E27FC236}">
                <a16:creationId xmlns:a16="http://schemas.microsoft.com/office/drawing/2014/main" id="{18C38C05-E94D-4266-B0EB-EC5A48CD61D1}"/>
              </a:ext>
            </a:extLst>
          </p:cNvPr>
          <p:cNvSpPr/>
          <p:nvPr/>
        </p:nvSpPr>
        <p:spPr>
          <a:xfrm>
            <a:off x="7835897" y="5287803"/>
            <a:ext cx="228002" cy="157185"/>
          </a:xfrm>
          <a:prstGeom prst="star5">
            <a:avLst/>
          </a:prstGeom>
          <a:solidFill>
            <a:srgbClr val="C226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26" name="Connettore 2 25">
            <a:extLst>
              <a:ext uri="{FF2B5EF4-FFF2-40B4-BE49-F238E27FC236}">
                <a16:creationId xmlns:a16="http://schemas.microsoft.com/office/drawing/2014/main" id="{4AD377FE-DDD2-4449-9C52-E5A02F804C7A}"/>
              </a:ext>
            </a:extLst>
          </p:cNvPr>
          <p:cNvCxnSpPr>
            <a:cxnSpLocks/>
          </p:cNvCxnSpPr>
          <p:nvPr/>
        </p:nvCxnSpPr>
        <p:spPr>
          <a:xfrm>
            <a:off x="6046977" y="4581027"/>
            <a:ext cx="0" cy="195893"/>
          </a:xfrm>
          <a:prstGeom prst="straightConnector1">
            <a:avLst/>
          </a:prstGeom>
          <a:solidFill>
            <a:srgbClr val="C2262A"/>
          </a:solid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FC4DEC4A-623B-4896-A428-6577786D1B01}"/>
              </a:ext>
            </a:extLst>
          </p:cNvPr>
          <p:cNvCxnSpPr>
            <a:cxnSpLocks/>
          </p:cNvCxnSpPr>
          <p:nvPr/>
        </p:nvCxnSpPr>
        <p:spPr>
          <a:xfrm>
            <a:off x="6239461" y="4581027"/>
            <a:ext cx="0" cy="195893"/>
          </a:xfrm>
          <a:prstGeom prst="straightConnector1">
            <a:avLst/>
          </a:prstGeom>
          <a:solidFill>
            <a:srgbClr val="C2262A"/>
          </a:solid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CA111016-BB71-4FDE-8BD7-45436FC5F9E6}"/>
              </a:ext>
            </a:extLst>
          </p:cNvPr>
          <p:cNvCxnSpPr>
            <a:cxnSpLocks/>
          </p:cNvCxnSpPr>
          <p:nvPr/>
        </p:nvCxnSpPr>
        <p:spPr>
          <a:xfrm>
            <a:off x="7087544" y="4593464"/>
            <a:ext cx="0" cy="195893"/>
          </a:xfrm>
          <a:prstGeom prst="straightConnector1">
            <a:avLst/>
          </a:prstGeom>
          <a:solidFill>
            <a:srgbClr val="C2262A"/>
          </a:solid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E9600507-D4EF-4E24-9604-95E200A7C8A4}"/>
              </a:ext>
            </a:extLst>
          </p:cNvPr>
          <p:cNvCxnSpPr>
            <a:cxnSpLocks/>
          </p:cNvCxnSpPr>
          <p:nvPr/>
        </p:nvCxnSpPr>
        <p:spPr>
          <a:xfrm>
            <a:off x="7977493" y="4596592"/>
            <a:ext cx="0" cy="195893"/>
          </a:xfrm>
          <a:prstGeom prst="straightConnector1">
            <a:avLst/>
          </a:prstGeom>
          <a:solidFill>
            <a:srgbClr val="C2262A"/>
          </a:solid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05BD88A6-7390-429B-B666-13A0692219D3}"/>
              </a:ext>
            </a:extLst>
          </p:cNvPr>
          <p:cNvSpPr txBox="1"/>
          <p:nvPr/>
        </p:nvSpPr>
        <p:spPr>
          <a:xfrm>
            <a:off x="5196790" y="4134883"/>
            <a:ext cx="570700" cy="400110"/>
          </a:xfrm>
          <a:prstGeom prst="rect">
            <a:avLst/>
          </a:prstGeom>
          <a:noFill/>
          <a:ln>
            <a:solidFill>
              <a:schemeClr val="tx1"/>
            </a:solidFill>
          </a:ln>
        </p:spPr>
        <p:txBody>
          <a:bodyPr wrap="square" rtlCol="0">
            <a:spAutoFit/>
          </a:bodyPr>
          <a:lstStyle/>
          <a:p>
            <a:pPr algn="ctr"/>
            <a:r>
              <a:rPr lang="en-GB" sz="1000" dirty="0">
                <a:solidFill>
                  <a:schemeClr val="bg1"/>
                </a:solidFill>
              </a:rPr>
              <a:t>FRO 95028</a:t>
            </a:r>
          </a:p>
        </p:txBody>
      </p:sp>
      <p:sp>
        <p:nvSpPr>
          <p:cNvPr id="31" name="CasellaDiTesto 30">
            <a:extLst>
              <a:ext uri="{FF2B5EF4-FFF2-40B4-BE49-F238E27FC236}">
                <a16:creationId xmlns:a16="http://schemas.microsoft.com/office/drawing/2014/main" id="{036C96E3-91D3-40EF-ACF1-62F45DA44F37}"/>
              </a:ext>
            </a:extLst>
          </p:cNvPr>
          <p:cNvSpPr txBox="1"/>
          <p:nvPr/>
        </p:nvSpPr>
        <p:spPr>
          <a:xfrm>
            <a:off x="5833907" y="4134883"/>
            <a:ext cx="570700" cy="400110"/>
          </a:xfrm>
          <a:prstGeom prst="rect">
            <a:avLst/>
          </a:prstGeom>
          <a:noFill/>
          <a:ln>
            <a:solidFill>
              <a:schemeClr val="tx1"/>
            </a:solidFill>
          </a:ln>
        </p:spPr>
        <p:txBody>
          <a:bodyPr wrap="square" rtlCol="0">
            <a:spAutoFit/>
          </a:bodyPr>
          <a:lstStyle/>
          <a:p>
            <a:pPr algn="ctr"/>
            <a:r>
              <a:rPr lang="en-GB" sz="1000" dirty="0">
                <a:solidFill>
                  <a:schemeClr val="bg1"/>
                </a:solidFill>
              </a:rPr>
              <a:t>FRO 01089</a:t>
            </a:r>
          </a:p>
        </p:txBody>
      </p:sp>
      <p:sp>
        <p:nvSpPr>
          <p:cNvPr id="32" name="CasellaDiTesto 31">
            <a:extLst>
              <a:ext uri="{FF2B5EF4-FFF2-40B4-BE49-F238E27FC236}">
                <a16:creationId xmlns:a16="http://schemas.microsoft.com/office/drawing/2014/main" id="{2E78291D-AD93-4D05-829E-59714A1D4309}"/>
              </a:ext>
            </a:extLst>
          </p:cNvPr>
          <p:cNvSpPr txBox="1"/>
          <p:nvPr/>
        </p:nvSpPr>
        <p:spPr>
          <a:xfrm>
            <a:off x="5833907" y="3705959"/>
            <a:ext cx="570700" cy="400110"/>
          </a:xfrm>
          <a:prstGeom prst="rect">
            <a:avLst/>
          </a:prstGeom>
          <a:noFill/>
          <a:ln>
            <a:solidFill>
              <a:schemeClr val="tx1"/>
            </a:solidFill>
          </a:ln>
        </p:spPr>
        <p:txBody>
          <a:bodyPr wrap="square" rtlCol="0">
            <a:spAutoFit/>
          </a:bodyPr>
          <a:lstStyle/>
          <a:p>
            <a:pPr algn="ctr"/>
            <a:r>
              <a:rPr lang="en-GB" sz="1000" dirty="0">
                <a:solidFill>
                  <a:schemeClr val="bg1"/>
                </a:solidFill>
              </a:rPr>
              <a:t>FRO 97013</a:t>
            </a:r>
          </a:p>
        </p:txBody>
      </p:sp>
      <p:sp>
        <p:nvSpPr>
          <p:cNvPr id="33" name="CasellaDiTesto 32">
            <a:extLst>
              <a:ext uri="{FF2B5EF4-FFF2-40B4-BE49-F238E27FC236}">
                <a16:creationId xmlns:a16="http://schemas.microsoft.com/office/drawing/2014/main" id="{EAD33034-51B1-4522-90E6-42B20BD24AF9}"/>
              </a:ext>
            </a:extLst>
          </p:cNvPr>
          <p:cNvSpPr txBox="1"/>
          <p:nvPr/>
        </p:nvSpPr>
        <p:spPr>
          <a:xfrm>
            <a:off x="7692143" y="4152426"/>
            <a:ext cx="570700" cy="400110"/>
          </a:xfrm>
          <a:prstGeom prst="rect">
            <a:avLst/>
          </a:prstGeom>
          <a:noFill/>
          <a:ln>
            <a:solidFill>
              <a:schemeClr val="tx1"/>
            </a:solidFill>
          </a:ln>
        </p:spPr>
        <p:txBody>
          <a:bodyPr wrap="square" rtlCol="0">
            <a:spAutoFit/>
          </a:bodyPr>
          <a:lstStyle/>
          <a:p>
            <a:pPr algn="ctr"/>
            <a:r>
              <a:rPr lang="en-GB" sz="1000" dirty="0">
                <a:solidFill>
                  <a:schemeClr val="bg1"/>
                </a:solidFill>
              </a:rPr>
              <a:t>FRO 01012</a:t>
            </a:r>
          </a:p>
        </p:txBody>
      </p:sp>
      <p:sp>
        <p:nvSpPr>
          <p:cNvPr id="34" name="CasellaDiTesto 33">
            <a:extLst>
              <a:ext uri="{FF2B5EF4-FFF2-40B4-BE49-F238E27FC236}">
                <a16:creationId xmlns:a16="http://schemas.microsoft.com/office/drawing/2014/main" id="{F6D8EADB-5E8D-49E2-A19D-3A47D3D07624}"/>
              </a:ext>
            </a:extLst>
          </p:cNvPr>
          <p:cNvSpPr txBox="1"/>
          <p:nvPr/>
        </p:nvSpPr>
        <p:spPr>
          <a:xfrm>
            <a:off x="6763025" y="4150447"/>
            <a:ext cx="570700" cy="400110"/>
          </a:xfrm>
          <a:prstGeom prst="rect">
            <a:avLst/>
          </a:prstGeom>
          <a:noFill/>
          <a:ln>
            <a:solidFill>
              <a:schemeClr val="tx1"/>
            </a:solidFill>
          </a:ln>
        </p:spPr>
        <p:txBody>
          <a:bodyPr wrap="square" rtlCol="0">
            <a:spAutoFit/>
          </a:bodyPr>
          <a:lstStyle/>
          <a:p>
            <a:pPr algn="ctr"/>
            <a:r>
              <a:rPr lang="en-GB" sz="1000" dirty="0">
                <a:solidFill>
                  <a:schemeClr val="bg1"/>
                </a:solidFill>
              </a:rPr>
              <a:t>FRO 01088</a:t>
            </a:r>
          </a:p>
        </p:txBody>
      </p:sp>
      <p:pic>
        <p:nvPicPr>
          <p:cNvPr id="36" name="Immagine 35">
            <a:extLst>
              <a:ext uri="{FF2B5EF4-FFF2-40B4-BE49-F238E27FC236}">
                <a16:creationId xmlns:a16="http://schemas.microsoft.com/office/drawing/2014/main" id="{6DBFDF39-284A-4549-BBA8-5A5A6EAE0BA3}"/>
              </a:ext>
            </a:extLst>
          </p:cNvPr>
          <p:cNvPicPr>
            <a:picLocks noChangeAspect="1"/>
          </p:cNvPicPr>
          <p:nvPr/>
        </p:nvPicPr>
        <p:blipFill>
          <a:blip r:embed="rId6" cstate="hqprint">
            <a:extLst>
              <a:ext uri="{BEBA8EAE-BF5A-486C-A8C5-ECC9F3942E4B}">
                <a14:imgProps xmlns:a14="http://schemas.microsoft.com/office/drawing/2010/main">
                  <a14:imgLayer r:embed="rId7">
                    <a14:imgEffect>
                      <a14:artisticPhotocopy trans="0"/>
                    </a14:imgEffect>
                  </a14:imgLayer>
                </a14:imgProps>
              </a:ext>
              <a:ext uri="{28A0092B-C50C-407E-A947-70E740481C1C}">
                <a14:useLocalDpi xmlns:a14="http://schemas.microsoft.com/office/drawing/2010/main" val="0"/>
              </a:ext>
            </a:extLst>
          </a:blip>
          <a:stretch>
            <a:fillRect/>
          </a:stretch>
        </p:blipFill>
        <p:spPr>
          <a:xfrm>
            <a:off x="92687" y="5982686"/>
            <a:ext cx="830339" cy="835639"/>
          </a:xfrm>
          <a:prstGeom prst="rect">
            <a:avLst/>
          </a:prstGeom>
        </p:spPr>
      </p:pic>
      <p:sp>
        <p:nvSpPr>
          <p:cNvPr id="37" name="CasellaDiTesto 36">
            <a:extLst>
              <a:ext uri="{FF2B5EF4-FFF2-40B4-BE49-F238E27FC236}">
                <a16:creationId xmlns:a16="http://schemas.microsoft.com/office/drawing/2014/main" id="{422037A6-DD20-49B7-AF5A-AF35C2CCA43B}"/>
              </a:ext>
            </a:extLst>
          </p:cNvPr>
          <p:cNvSpPr txBox="1"/>
          <p:nvPr/>
        </p:nvSpPr>
        <p:spPr>
          <a:xfrm>
            <a:off x="860880" y="6480814"/>
            <a:ext cx="2196548" cy="307777"/>
          </a:xfrm>
          <a:prstGeom prst="rect">
            <a:avLst/>
          </a:prstGeom>
          <a:noFill/>
        </p:spPr>
        <p:txBody>
          <a:bodyPr wrap="square" rtlCol="0">
            <a:spAutoFit/>
          </a:bodyPr>
          <a:lstStyle/>
          <a:p>
            <a:r>
              <a:rPr lang="it-IT" sz="1400" b="1" dirty="0">
                <a:solidFill>
                  <a:schemeClr val="bg1"/>
                </a:solidFill>
                <a:latin typeface="Times New Roman" panose="02020603050405020304" pitchFamily="18" charset="0"/>
              </a:rPr>
              <a:t>Anna Barbaro</a:t>
            </a:r>
          </a:p>
        </p:txBody>
      </p:sp>
      <p:sp>
        <p:nvSpPr>
          <p:cNvPr id="39" name="CasellaDiTesto 38">
            <a:extLst>
              <a:ext uri="{FF2B5EF4-FFF2-40B4-BE49-F238E27FC236}">
                <a16:creationId xmlns:a16="http://schemas.microsoft.com/office/drawing/2014/main" id="{0B4E1E34-5D46-462D-B207-152020C797ED}"/>
              </a:ext>
            </a:extLst>
          </p:cNvPr>
          <p:cNvSpPr txBox="1"/>
          <p:nvPr/>
        </p:nvSpPr>
        <p:spPr>
          <a:xfrm>
            <a:off x="931600" y="264081"/>
            <a:ext cx="1788685" cy="276999"/>
          </a:xfrm>
          <a:prstGeom prst="rect">
            <a:avLst/>
          </a:prstGeom>
          <a:solidFill>
            <a:schemeClr val="bg1">
              <a:alpha val="39000"/>
            </a:schemeClr>
          </a:solidFill>
          <a:ln w="3175">
            <a:solidFill>
              <a:schemeClr val="bg1">
                <a:alpha val="50000"/>
              </a:schemeClr>
            </a:solidFill>
          </a:ln>
        </p:spPr>
        <p:txBody>
          <a:bodyPr wrap="square" rtlCol="0">
            <a:spAutoFit/>
          </a:bodyPr>
          <a:lstStyle/>
          <a:p>
            <a:pPr algn="ctr"/>
            <a:r>
              <a:rPr lang="it-IT" sz="1200" dirty="0">
                <a:solidFill>
                  <a:schemeClr val="bg1">
                    <a:lumMod val="75000"/>
                  </a:schemeClr>
                </a:solidFill>
                <a:latin typeface="Baskerville Old Face" panose="02020602080505020303" pitchFamily="18" charset="0"/>
              </a:rPr>
              <a:t>INTRODUZIONE</a:t>
            </a:r>
          </a:p>
        </p:txBody>
      </p:sp>
      <p:sp>
        <p:nvSpPr>
          <p:cNvPr id="40" name="CasellaDiTesto 39">
            <a:extLst>
              <a:ext uri="{FF2B5EF4-FFF2-40B4-BE49-F238E27FC236}">
                <a16:creationId xmlns:a16="http://schemas.microsoft.com/office/drawing/2014/main" id="{CDFEDFA8-B336-49DA-A791-F45377A7A642}"/>
              </a:ext>
            </a:extLst>
          </p:cNvPr>
          <p:cNvSpPr txBox="1"/>
          <p:nvPr/>
        </p:nvSpPr>
        <p:spPr>
          <a:xfrm>
            <a:off x="2813703" y="264081"/>
            <a:ext cx="1604514" cy="276999"/>
          </a:xfrm>
          <a:prstGeom prst="rect">
            <a:avLst/>
          </a:prstGeom>
          <a:solidFill>
            <a:schemeClr val="bg1">
              <a:alpha val="40000"/>
            </a:schemeClr>
          </a:solidFill>
          <a:ln w="3175">
            <a:solidFill>
              <a:schemeClr val="bg1">
                <a:alpha val="49000"/>
              </a:schemeClr>
            </a:solidFill>
          </a:ln>
        </p:spPr>
        <p:txBody>
          <a:bodyPr wrap="square" rtlCol="0">
            <a:spAutoFit/>
          </a:bodyPr>
          <a:lstStyle/>
          <a:p>
            <a:pPr algn="ctr"/>
            <a:r>
              <a:rPr lang="it-IT" sz="1200" dirty="0">
                <a:solidFill>
                  <a:schemeClr val="bg1">
                    <a:lumMod val="85000"/>
                  </a:schemeClr>
                </a:solidFill>
                <a:latin typeface="Baskerville Old Face" panose="02020602080505020303" pitchFamily="18" charset="0"/>
              </a:rPr>
              <a:t>CAMPIONI</a:t>
            </a:r>
          </a:p>
        </p:txBody>
      </p:sp>
      <p:sp>
        <p:nvSpPr>
          <p:cNvPr id="41" name="CasellaDiTesto 40">
            <a:extLst>
              <a:ext uri="{FF2B5EF4-FFF2-40B4-BE49-F238E27FC236}">
                <a16:creationId xmlns:a16="http://schemas.microsoft.com/office/drawing/2014/main" id="{6B9477EB-B211-42AD-BA2E-E9C8776C462C}"/>
              </a:ext>
            </a:extLst>
          </p:cNvPr>
          <p:cNvSpPr txBox="1"/>
          <p:nvPr/>
        </p:nvSpPr>
        <p:spPr>
          <a:xfrm>
            <a:off x="7143623" y="264083"/>
            <a:ext cx="1862301"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CONCLUSIONI</a:t>
            </a:r>
          </a:p>
        </p:txBody>
      </p:sp>
      <p:sp>
        <p:nvSpPr>
          <p:cNvPr id="42" name="CasellaDiTesto 41">
            <a:extLst>
              <a:ext uri="{FF2B5EF4-FFF2-40B4-BE49-F238E27FC236}">
                <a16:creationId xmlns:a16="http://schemas.microsoft.com/office/drawing/2014/main" id="{B463DF8B-D9D9-4617-8CDC-7BB622442452}"/>
              </a:ext>
            </a:extLst>
          </p:cNvPr>
          <p:cNvSpPr txBox="1"/>
          <p:nvPr/>
        </p:nvSpPr>
        <p:spPr>
          <a:xfrm>
            <a:off x="4702114" y="217914"/>
            <a:ext cx="2199736" cy="646331"/>
          </a:xfrm>
          <a:prstGeom prst="rect">
            <a:avLst/>
          </a:prstGeom>
          <a:solidFill>
            <a:schemeClr val="bg1">
              <a:alpha val="66000"/>
            </a:schemeClr>
          </a:solidFill>
          <a:ln w="38100">
            <a:solidFill>
              <a:schemeClr val="accent5"/>
            </a:solidFill>
          </a:ln>
        </p:spPr>
        <p:txBody>
          <a:bodyPr wrap="square" rtlCol="0">
            <a:spAutoFit/>
          </a:bodyPr>
          <a:lstStyle/>
          <a:p>
            <a:pPr algn="ctr"/>
            <a:r>
              <a:rPr lang="it-IT" b="1" dirty="0">
                <a:solidFill>
                  <a:srgbClr val="0070C0"/>
                </a:solidFill>
                <a:latin typeface="Baskerville Old Face" panose="02020602080505020303" pitchFamily="18" charset="0"/>
              </a:rPr>
              <a:t>RISULTATI &amp; DISCUSSIONE</a:t>
            </a:r>
          </a:p>
        </p:txBody>
      </p:sp>
    </p:spTree>
    <p:extLst>
      <p:ext uri="{BB962C8B-B14F-4D97-AF65-F5344CB8AC3E}">
        <p14:creationId xmlns:p14="http://schemas.microsoft.com/office/powerpoint/2010/main" val="3805595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1A245A6-5B2F-495D-8B66-AECDAFDDF8B6}"/>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4367DB8C-B239-4F00-8D3A-AC1DAC04B06F}"/>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descr="Immagine che contiene albero&#10;&#10;Descrizione generata automaticamente">
            <a:extLst>
              <a:ext uri="{FF2B5EF4-FFF2-40B4-BE49-F238E27FC236}">
                <a16:creationId xmlns:a16="http://schemas.microsoft.com/office/drawing/2014/main" id="{650C5766-80CF-43F1-B039-EE7F12CF892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3678"/>
          <a:stretch/>
        </p:blipFill>
        <p:spPr>
          <a:xfrm>
            <a:off x="208272" y="760506"/>
            <a:ext cx="3188291" cy="2047355"/>
          </a:xfrm>
          <a:prstGeom prst="rect">
            <a:avLst/>
          </a:prstGeom>
        </p:spPr>
      </p:pic>
      <p:sp>
        <p:nvSpPr>
          <p:cNvPr id="3" name="Ovale 2">
            <a:extLst>
              <a:ext uri="{FF2B5EF4-FFF2-40B4-BE49-F238E27FC236}">
                <a16:creationId xmlns:a16="http://schemas.microsoft.com/office/drawing/2014/main" id="{1F1C1833-E8DA-4E45-AD7F-C4E0A987F06E}"/>
              </a:ext>
            </a:extLst>
          </p:cNvPr>
          <p:cNvSpPr/>
          <p:nvPr/>
        </p:nvSpPr>
        <p:spPr>
          <a:xfrm rot="615773">
            <a:off x="451505"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E3F7183B-9CD6-4892-9790-F766B21A11FF}"/>
              </a:ext>
            </a:extLst>
          </p:cNvPr>
          <p:cNvSpPr txBox="1"/>
          <p:nvPr/>
        </p:nvSpPr>
        <p:spPr>
          <a:xfrm>
            <a:off x="8370771" y="1279390"/>
            <a:ext cx="709685" cy="5201424"/>
          </a:xfrm>
          <a:prstGeom prst="rect">
            <a:avLst/>
          </a:prstGeom>
          <a:noFill/>
          <a:ln w="38100">
            <a:noFill/>
          </a:ln>
        </p:spPr>
        <p:txBody>
          <a:bodyPr wrap="square" rtlCol="0">
            <a:spAutoFit/>
          </a:bodyPr>
          <a:lstStyle/>
          <a:p>
            <a:pPr algn="ctr"/>
            <a:r>
              <a:rPr lang="en-US" sz="2800" b="1" dirty="0">
                <a:solidFill>
                  <a:srgbClr val="FF0000"/>
                </a:solidFill>
                <a:latin typeface="Baskerville Old Face" panose="02020602080505020303" pitchFamily="18" charset="0"/>
              </a:rPr>
              <a:t>S1</a:t>
            </a:r>
          </a:p>
          <a:p>
            <a:pPr algn="ctr"/>
            <a:r>
              <a:rPr lang="en-US" sz="2800" b="1" dirty="0">
                <a:solidFill>
                  <a:srgbClr val="FF0000"/>
                </a:solidFill>
                <a:latin typeface="Baskerville Old Face" panose="02020602080505020303" pitchFamily="18" charset="0"/>
              </a:rPr>
              <a:t>    S2</a:t>
            </a:r>
          </a:p>
          <a:p>
            <a:pPr algn="ctr"/>
            <a:r>
              <a:rPr lang="en-US" sz="2800" b="1" dirty="0">
                <a:solidFill>
                  <a:srgbClr val="FF0000"/>
                </a:solidFill>
                <a:latin typeface="Baskerville Old Face" panose="02020602080505020303" pitchFamily="18" charset="0"/>
              </a:rPr>
              <a:t>    S3</a:t>
            </a:r>
          </a:p>
          <a:p>
            <a:pPr algn="ctr"/>
            <a:r>
              <a:rPr lang="en-US" sz="2800" b="1" dirty="0">
                <a:solidFill>
                  <a:srgbClr val="FF0000"/>
                </a:solidFill>
                <a:latin typeface="Baskerville Old Face" panose="02020602080505020303" pitchFamily="18" charset="0"/>
              </a:rPr>
              <a:t>    S4</a:t>
            </a:r>
          </a:p>
          <a:p>
            <a:pPr algn="ctr"/>
            <a:r>
              <a:rPr lang="en-US" sz="2800" b="1" dirty="0">
                <a:solidFill>
                  <a:srgbClr val="FF0000"/>
                </a:solidFill>
                <a:latin typeface="Baskerville Old Face" panose="02020602080505020303" pitchFamily="18" charset="0"/>
              </a:rPr>
              <a:t>    S5</a:t>
            </a:r>
          </a:p>
          <a:p>
            <a:pPr algn="ctr"/>
            <a:r>
              <a:rPr lang="en-US" sz="2800" b="1" dirty="0">
                <a:solidFill>
                  <a:srgbClr val="FF0000"/>
                </a:solidFill>
                <a:latin typeface="Baskerville Old Face" panose="02020602080505020303" pitchFamily="18" charset="0"/>
              </a:rPr>
              <a:t>    S6</a:t>
            </a:r>
            <a:endParaRPr lang="en-US" sz="2400" b="1" dirty="0">
              <a:solidFill>
                <a:srgbClr val="FF0000"/>
              </a:solidFill>
              <a:latin typeface="Baskerville Old Face" panose="02020602080505020303" pitchFamily="18" charset="0"/>
            </a:endParaRPr>
          </a:p>
          <a:p>
            <a:pPr algn="ctr"/>
            <a:endParaRPr lang="en-GB" sz="2400" b="1" dirty="0">
              <a:solidFill>
                <a:srgbClr val="FF0000"/>
              </a:solidFill>
              <a:latin typeface="Baskerville Old Face" panose="02020602080505020303" pitchFamily="18" charset="0"/>
            </a:endParaRPr>
          </a:p>
        </p:txBody>
      </p:sp>
      <p:pic>
        <p:nvPicPr>
          <p:cNvPr id="12" name="Immagine 11" descr="Immagine che contiene albero&#10;&#10;Descrizione generata automaticamente">
            <a:extLst>
              <a:ext uri="{FF2B5EF4-FFF2-40B4-BE49-F238E27FC236}">
                <a16:creationId xmlns:a16="http://schemas.microsoft.com/office/drawing/2014/main" id="{82CF509B-3C8D-4500-99B4-F0D3A5442FD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7926"/>
          <a:stretch/>
        </p:blipFill>
        <p:spPr>
          <a:xfrm>
            <a:off x="208272" y="4013078"/>
            <a:ext cx="3188291" cy="1957064"/>
          </a:xfrm>
          <a:prstGeom prst="rect">
            <a:avLst/>
          </a:prstGeom>
        </p:spPr>
      </p:pic>
      <p:pic>
        <p:nvPicPr>
          <p:cNvPr id="15" name="Immagine 14">
            <a:extLst>
              <a:ext uri="{FF2B5EF4-FFF2-40B4-BE49-F238E27FC236}">
                <a16:creationId xmlns:a16="http://schemas.microsoft.com/office/drawing/2014/main" id="{3C4547D5-21D1-4C28-962C-93C18A18E03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9164"/>
          <a:stretch/>
        </p:blipFill>
        <p:spPr>
          <a:xfrm>
            <a:off x="208277" y="2505422"/>
            <a:ext cx="3188291" cy="1930744"/>
          </a:xfrm>
          <a:prstGeom prst="rect">
            <a:avLst/>
          </a:prstGeom>
        </p:spPr>
      </p:pic>
      <p:pic>
        <p:nvPicPr>
          <p:cNvPr id="20" name="Immagine 19">
            <a:extLst>
              <a:ext uri="{FF2B5EF4-FFF2-40B4-BE49-F238E27FC236}">
                <a16:creationId xmlns:a16="http://schemas.microsoft.com/office/drawing/2014/main" id="{C47C9AF9-22CC-45AF-BE36-028EF88B6EF3}"/>
              </a:ext>
            </a:extLst>
          </p:cNvPr>
          <p:cNvPicPr>
            <a:picLocks noChangeAspect="1"/>
          </p:cNvPicPr>
          <p:nvPr/>
        </p:nvPicPr>
        <p:blipFill>
          <a:blip r:embed="rId4" cstate="hqprint">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92687" y="5982686"/>
            <a:ext cx="830339" cy="835639"/>
          </a:xfrm>
          <a:prstGeom prst="rect">
            <a:avLst/>
          </a:prstGeom>
        </p:spPr>
      </p:pic>
      <p:sp>
        <p:nvSpPr>
          <p:cNvPr id="14" name="CasellaDiTesto 13">
            <a:extLst>
              <a:ext uri="{FF2B5EF4-FFF2-40B4-BE49-F238E27FC236}">
                <a16:creationId xmlns:a16="http://schemas.microsoft.com/office/drawing/2014/main" id="{11D1A1FE-A0C1-4777-8DBE-6B9D1EECC610}"/>
              </a:ext>
            </a:extLst>
          </p:cNvPr>
          <p:cNvSpPr txBox="1"/>
          <p:nvPr/>
        </p:nvSpPr>
        <p:spPr>
          <a:xfrm>
            <a:off x="208272" y="851846"/>
            <a:ext cx="3188291" cy="3847207"/>
          </a:xfrm>
          <a:prstGeom prst="rect">
            <a:avLst/>
          </a:prstGeom>
          <a:solidFill>
            <a:srgbClr val="57B9DA">
              <a:alpha val="65882"/>
            </a:srgbClr>
          </a:solidFill>
        </p:spPr>
        <p:txBody>
          <a:bodyPr wrap="square" rtlCol="0">
            <a:spAutoFit/>
          </a:bodyPr>
          <a:lstStyle/>
          <a:p>
            <a:pPr algn="ctr"/>
            <a:endParaRPr lang="en-GB" sz="1600" b="1" dirty="0">
              <a:solidFill>
                <a:schemeClr val="bg1"/>
              </a:solidFill>
            </a:endParaRPr>
          </a:p>
          <a:p>
            <a:pPr algn="ctr"/>
            <a:r>
              <a:rPr lang="en-US" sz="3600" b="1" dirty="0">
                <a:solidFill>
                  <a:schemeClr val="bg1"/>
                </a:solidFill>
                <a:latin typeface="Baskerville Old Face" panose="02020602080505020303" pitchFamily="18" charset="0"/>
              </a:rPr>
              <a:t>I </a:t>
            </a:r>
            <a:r>
              <a:rPr lang="en-US" sz="3600" b="1" dirty="0" err="1">
                <a:solidFill>
                  <a:schemeClr val="bg1"/>
                </a:solidFill>
                <a:latin typeface="Baskerville Old Face" panose="02020602080505020303" pitchFamily="18" charset="0"/>
              </a:rPr>
              <a:t>frammenti</a:t>
            </a:r>
            <a:r>
              <a:rPr lang="en-US" sz="3600" b="1" dirty="0">
                <a:solidFill>
                  <a:schemeClr val="bg1"/>
                </a:solidFill>
                <a:latin typeface="Baskerville Old Face" panose="02020602080505020303" pitchFamily="18" charset="0"/>
              </a:rPr>
              <a:t> </a:t>
            </a:r>
            <a:r>
              <a:rPr lang="en-US" sz="3600" b="1" dirty="0" err="1">
                <a:solidFill>
                  <a:schemeClr val="bg1"/>
                </a:solidFill>
                <a:latin typeface="Baskerville Old Face" panose="02020602080505020303" pitchFamily="18" charset="0"/>
              </a:rPr>
              <a:t>ureilitici</a:t>
            </a:r>
            <a:r>
              <a:rPr lang="en-US" sz="3600" b="1" dirty="0">
                <a:solidFill>
                  <a:schemeClr val="bg1"/>
                </a:solidFill>
                <a:latin typeface="Baskerville Old Face" panose="02020602080505020303" pitchFamily="18" charset="0"/>
              </a:rPr>
              <a:t> </a:t>
            </a:r>
            <a:r>
              <a:rPr lang="en-US" sz="3600" b="1" dirty="0" err="1">
                <a:solidFill>
                  <a:schemeClr val="bg1"/>
                </a:solidFill>
                <a:latin typeface="Baskerville Old Face" panose="02020602080505020303" pitchFamily="18" charset="0"/>
              </a:rPr>
              <a:t>presentano</a:t>
            </a:r>
            <a:r>
              <a:rPr lang="en-US" sz="3600" b="1" dirty="0">
                <a:solidFill>
                  <a:schemeClr val="bg1"/>
                </a:solidFill>
                <a:latin typeface="Baskerville Old Face" panose="02020602080505020303" pitchFamily="18" charset="0"/>
              </a:rPr>
              <a:t> diverse </a:t>
            </a:r>
            <a:r>
              <a:rPr lang="en-US" sz="3600" b="1" dirty="0" err="1">
                <a:solidFill>
                  <a:schemeClr val="bg1"/>
                </a:solidFill>
                <a:latin typeface="Baskerville Old Face" panose="02020602080505020303" pitchFamily="18" charset="0"/>
              </a:rPr>
              <a:t>caratteristiche</a:t>
            </a:r>
            <a:r>
              <a:rPr lang="en-US" sz="3600" b="1" dirty="0">
                <a:solidFill>
                  <a:schemeClr val="bg1"/>
                </a:solidFill>
                <a:latin typeface="Baskerville Old Face" panose="02020602080505020303" pitchFamily="18" charset="0"/>
              </a:rPr>
              <a:t> da shock </a:t>
            </a:r>
          </a:p>
          <a:p>
            <a:pPr algn="ctr"/>
            <a:endParaRPr lang="en-GB" sz="1200" b="1" dirty="0">
              <a:solidFill>
                <a:schemeClr val="bg1"/>
              </a:solidFill>
            </a:endParaRPr>
          </a:p>
        </p:txBody>
      </p:sp>
      <p:sp>
        <p:nvSpPr>
          <p:cNvPr id="21" name="Freccia a destra 20">
            <a:extLst>
              <a:ext uri="{FF2B5EF4-FFF2-40B4-BE49-F238E27FC236}">
                <a16:creationId xmlns:a16="http://schemas.microsoft.com/office/drawing/2014/main" id="{F0EB634E-780B-42D1-BDC9-695DC72400CE}"/>
              </a:ext>
            </a:extLst>
          </p:cNvPr>
          <p:cNvSpPr/>
          <p:nvPr/>
        </p:nvSpPr>
        <p:spPr>
          <a:xfrm rot="5400000">
            <a:off x="3831879" y="2126150"/>
            <a:ext cx="4907205" cy="3374130"/>
          </a:xfrm>
          <a:prstGeom prst="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23" name="CasellaDiTesto 22">
            <a:extLst>
              <a:ext uri="{FF2B5EF4-FFF2-40B4-BE49-F238E27FC236}">
                <a16:creationId xmlns:a16="http://schemas.microsoft.com/office/drawing/2014/main" id="{940500A5-301E-473C-BF29-BEB5980165B2}"/>
              </a:ext>
            </a:extLst>
          </p:cNvPr>
          <p:cNvSpPr txBox="1"/>
          <p:nvPr/>
        </p:nvSpPr>
        <p:spPr>
          <a:xfrm>
            <a:off x="860880" y="6480814"/>
            <a:ext cx="2196548" cy="307777"/>
          </a:xfrm>
          <a:prstGeom prst="rect">
            <a:avLst/>
          </a:prstGeom>
          <a:noFill/>
        </p:spPr>
        <p:txBody>
          <a:bodyPr wrap="square" rtlCol="0">
            <a:spAutoFit/>
          </a:bodyPr>
          <a:lstStyle/>
          <a:p>
            <a:r>
              <a:rPr lang="it-IT" sz="1400" b="1" dirty="0">
                <a:solidFill>
                  <a:schemeClr val="bg1"/>
                </a:solidFill>
                <a:latin typeface="Times New Roman" panose="02020603050405020304" pitchFamily="18" charset="0"/>
              </a:rPr>
              <a:t>Anna Barbaro</a:t>
            </a:r>
          </a:p>
        </p:txBody>
      </p:sp>
      <p:sp>
        <p:nvSpPr>
          <p:cNvPr id="26" name="CasellaDiTesto 25">
            <a:extLst>
              <a:ext uri="{FF2B5EF4-FFF2-40B4-BE49-F238E27FC236}">
                <a16:creationId xmlns:a16="http://schemas.microsoft.com/office/drawing/2014/main" id="{103B617B-C421-4ABB-AE83-8EB333B50F1D}"/>
              </a:ext>
            </a:extLst>
          </p:cNvPr>
          <p:cNvSpPr txBox="1"/>
          <p:nvPr/>
        </p:nvSpPr>
        <p:spPr>
          <a:xfrm>
            <a:off x="827903" y="169811"/>
            <a:ext cx="1788685" cy="276999"/>
          </a:xfrm>
          <a:prstGeom prst="rect">
            <a:avLst/>
          </a:prstGeom>
          <a:solidFill>
            <a:schemeClr val="bg1">
              <a:alpha val="39000"/>
            </a:schemeClr>
          </a:solidFill>
          <a:ln w="3175">
            <a:solidFill>
              <a:schemeClr val="bg1">
                <a:alpha val="50000"/>
              </a:schemeClr>
            </a:solidFill>
          </a:ln>
        </p:spPr>
        <p:txBody>
          <a:bodyPr wrap="square" rtlCol="0">
            <a:spAutoFit/>
          </a:bodyPr>
          <a:lstStyle/>
          <a:p>
            <a:pPr algn="ctr"/>
            <a:r>
              <a:rPr lang="it-IT" sz="1200" dirty="0">
                <a:solidFill>
                  <a:schemeClr val="bg1">
                    <a:lumMod val="75000"/>
                  </a:schemeClr>
                </a:solidFill>
                <a:latin typeface="Baskerville Old Face" panose="02020602080505020303" pitchFamily="18" charset="0"/>
              </a:rPr>
              <a:t>INTRODUZIONE</a:t>
            </a:r>
          </a:p>
        </p:txBody>
      </p:sp>
      <p:sp>
        <p:nvSpPr>
          <p:cNvPr id="27" name="CasellaDiTesto 26">
            <a:extLst>
              <a:ext uri="{FF2B5EF4-FFF2-40B4-BE49-F238E27FC236}">
                <a16:creationId xmlns:a16="http://schemas.microsoft.com/office/drawing/2014/main" id="{B88F332D-79FA-4F47-B355-960AAE3ABE14}"/>
              </a:ext>
            </a:extLst>
          </p:cNvPr>
          <p:cNvSpPr txBox="1"/>
          <p:nvPr/>
        </p:nvSpPr>
        <p:spPr>
          <a:xfrm>
            <a:off x="2710006" y="169811"/>
            <a:ext cx="1604514" cy="276999"/>
          </a:xfrm>
          <a:prstGeom prst="rect">
            <a:avLst/>
          </a:prstGeom>
          <a:solidFill>
            <a:schemeClr val="bg1">
              <a:alpha val="40000"/>
            </a:schemeClr>
          </a:solidFill>
          <a:ln w="3175">
            <a:solidFill>
              <a:schemeClr val="bg1">
                <a:alpha val="49000"/>
              </a:schemeClr>
            </a:solidFill>
          </a:ln>
        </p:spPr>
        <p:txBody>
          <a:bodyPr wrap="square" rtlCol="0">
            <a:spAutoFit/>
          </a:bodyPr>
          <a:lstStyle/>
          <a:p>
            <a:pPr algn="ctr"/>
            <a:r>
              <a:rPr lang="it-IT" sz="1200" dirty="0">
                <a:solidFill>
                  <a:schemeClr val="bg1">
                    <a:lumMod val="85000"/>
                  </a:schemeClr>
                </a:solidFill>
                <a:latin typeface="Baskerville Old Face" panose="02020602080505020303" pitchFamily="18" charset="0"/>
              </a:rPr>
              <a:t>CAMPIONI</a:t>
            </a:r>
          </a:p>
        </p:txBody>
      </p:sp>
      <p:sp>
        <p:nvSpPr>
          <p:cNvPr id="29" name="CasellaDiTesto 28">
            <a:extLst>
              <a:ext uri="{FF2B5EF4-FFF2-40B4-BE49-F238E27FC236}">
                <a16:creationId xmlns:a16="http://schemas.microsoft.com/office/drawing/2014/main" id="{CDCDE3BC-8200-494B-953F-76B4D69728D2}"/>
              </a:ext>
            </a:extLst>
          </p:cNvPr>
          <p:cNvSpPr txBox="1"/>
          <p:nvPr/>
        </p:nvSpPr>
        <p:spPr>
          <a:xfrm>
            <a:off x="7039926" y="169813"/>
            <a:ext cx="1862301"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CONCLUSIONI</a:t>
            </a:r>
          </a:p>
        </p:txBody>
      </p:sp>
      <p:sp>
        <p:nvSpPr>
          <p:cNvPr id="30" name="CasellaDiTesto 29">
            <a:extLst>
              <a:ext uri="{FF2B5EF4-FFF2-40B4-BE49-F238E27FC236}">
                <a16:creationId xmlns:a16="http://schemas.microsoft.com/office/drawing/2014/main" id="{3BA51215-DFEB-458F-9C55-3CF0B581728C}"/>
              </a:ext>
            </a:extLst>
          </p:cNvPr>
          <p:cNvSpPr txBox="1"/>
          <p:nvPr/>
        </p:nvSpPr>
        <p:spPr>
          <a:xfrm>
            <a:off x="4598417" y="123644"/>
            <a:ext cx="2199736" cy="646331"/>
          </a:xfrm>
          <a:prstGeom prst="rect">
            <a:avLst/>
          </a:prstGeom>
          <a:solidFill>
            <a:schemeClr val="bg1">
              <a:alpha val="66000"/>
            </a:schemeClr>
          </a:solidFill>
          <a:ln w="38100">
            <a:solidFill>
              <a:schemeClr val="accent5"/>
            </a:solidFill>
          </a:ln>
        </p:spPr>
        <p:txBody>
          <a:bodyPr wrap="square" rtlCol="0">
            <a:spAutoFit/>
          </a:bodyPr>
          <a:lstStyle/>
          <a:p>
            <a:pPr algn="ctr"/>
            <a:r>
              <a:rPr lang="it-IT" b="1" dirty="0">
                <a:solidFill>
                  <a:srgbClr val="0070C0"/>
                </a:solidFill>
                <a:latin typeface="Baskerville Old Face" panose="02020602080505020303" pitchFamily="18" charset="0"/>
              </a:rPr>
              <a:t>RISULTATI &amp; DISCUSSIONE</a:t>
            </a:r>
          </a:p>
        </p:txBody>
      </p:sp>
      <p:sp>
        <p:nvSpPr>
          <p:cNvPr id="55" name="CasellaDiTesto 54">
            <a:extLst>
              <a:ext uri="{FF2B5EF4-FFF2-40B4-BE49-F238E27FC236}">
                <a16:creationId xmlns:a16="http://schemas.microsoft.com/office/drawing/2014/main" id="{EB42AB71-0D90-4249-94CA-223799043968}"/>
              </a:ext>
            </a:extLst>
          </p:cNvPr>
          <p:cNvSpPr txBox="1"/>
          <p:nvPr/>
        </p:nvSpPr>
        <p:spPr>
          <a:xfrm>
            <a:off x="5402614" y="2787558"/>
            <a:ext cx="1771485" cy="1569660"/>
          </a:xfrm>
          <a:prstGeom prst="rect">
            <a:avLst/>
          </a:prstGeom>
          <a:noFill/>
          <a:ln w="38100">
            <a:noFill/>
          </a:ln>
        </p:spPr>
        <p:txBody>
          <a:bodyPr wrap="square" rtlCol="0">
            <a:spAutoFit/>
          </a:bodyPr>
          <a:lstStyle/>
          <a:p>
            <a:pPr algn="ctr"/>
            <a:r>
              <a:rPr lang="en-GB" sz="2400" b="1" dirty="0">
                <a:solidFill>
                  <a:srgbClr val="FF0000"/>
                </a:solidFill>
              </a:rPr>
              <a:t>Grado di shock </a:t>
            </a:r>
            <a:r>
              <a:rPr lang="en-GB" sz="2400" b="1" dirty="0" err="1">
                <a:solidFill>
                  <a:srgbClr val="FF0000"/>
                </a:solidFill>
              </a:rPr>
              <a:t>registrato</a:t>
            </a:r>
            <a:r>
              <a:rPr lang="en-GB" sz="2400" b="1" dirty="0">
                <a:solidFill>
                  <a:srgbClr val="FF0000"/>
                </a:solidFill>
              </a:rPr>
              <a:t> </a:t>
            </a:r>
            <a:r>
              <a:rPr lang="en-GB" sz="2400" b="1" dirty="0" err="1">
                <a:solidFill>
                  <a:srgbClr val="FF0000"/>
                </a:solidFill>
              </a:rPr>
              <a:t>dai</a:t>
            </a:r>
            <a:r>
              <a:rPr lang="en-GB" sz="2400" b="1" dirty="0">
                <a:solidFill>
                  <a:srgbClr val="FF0000"/>
                </a:solidFill>
              </a:rPr>
              <a:t> </a:t>
            </a:r>
            <a:r>
              <a:rPr lang="en-GB" sz="2400" b="1" dirty="0" err="1">
                <a:solidFill>
                  <a:srgbClr val="FF0000"/>
                </a:solidFill>
              </a:rPr>
              <a:t>silicati</a:t>
            </a:r>
            <a:endParaRPr lang="en-GB" sz="2400" b="1" dirty="0">
              <a:solidFill>
                <a:srgbClr val="FF0000"/>
              </a:solidFill>
            </a:endParaRPr>
          </a:p>
        </p:txBody>
      </p:sp>
      <p:sp>
        <p:nvSpPr>
          <p:cNvPr id="57" name="CasellaDiTesto 56">
            <a:extLst>
              <a:ext uri="{FF2B5EF4-FFF2-40B4-BE49-F238E27FC236}">
                <a16:creationId xmlns:a16="http://schemas.microsoft.com/office/drawing/2014/main" id="{587222F9-BFF0-420F-99EA-E3C1A009E27F}"/>
              </a:ext>
            </a:extLst>
          </p:cNvPr>
          <p:cNvSpPr txBox="1"/>
          <p:nvPr/>
        </p:nvSpPr>
        <p:spPr>
          <a:xfrm>
            <a:off x="3927278" y="1788998"/>
            <a:ext cx="651135" cy="523220"/>
          </a:xfrm>
          <a:prstGeom prst="rect">
            <a:avLst/>
          </a:prstGeom>
          <a:noFill/>
        </p:spPr>
        <p:txBody>
          <a:bodyPr wrap="square" rtlCol="0">
            <a:spAutoFit/>
          </a:bodyPr>
          <a:lstStyle/>
          <a:p>
            <a:r>
              <a:rPr lang="it-IT" sz="2800" dirty="0">
                <a:solidFill>
                  <a:srgbClr val="FF0000"/>
                </a:solidFill>
                <a:latin typeface="Baskerville Old Face" panose="02020602080505020303" pitchFamily="18" charset="0"/>
              </a:rPr>
              <a:t>5</a:t>
            </a:r>
          </a:p>
        </p:txBody>
      </p:sp>
      <p:sp>
        <p:nvSpPr>
          <p:cNvPr id="58" name="CasellaDiTesto 57">
            <a:extLst>
              <a:ext uri="{FF2B5EF4-FFF2-40B4-BE49-F238E27FC236}">
                <a16:creationId xmlns:a16="http://schemas.microsoft.com/office/drawing/2014/main" id="{0F8A1CBA-133D-41D5-8331-8597F6F63694}"/>
              </a:ext>
            </a:extLst>
          </p:cNvPr>
          <p:cNvSpPr txBox="1"/>
          <p:nvPr/>
        </p:nvSpPr>
        <p:spPr>
          <a:xfrm>
            <a:off x="3920865" y="3340916"/>
            <a:ext cx="651135" cy="523220"/>
          </a:xfrm>
          <a:prstGeom prst="rect">
            <a:avLst/>
          </a:prstGeom>
          <a:noFill/>
        </p:spPr>
        <p:txBody>
          <a:bodyPr wrap="square" rtlCol="0">
            <a:spAutoFit/>
          </a:bodyPr>
          <a:lstStyle/>
          <a:p>
            <a:r>
              <a:rPr lang="it-IT" sz="2800" dirty="0">
                <a:solidFill>
                  <a:srgbClr val="FF0000"/>
                </a:solidFill>
                <a:latin typeface="Baskerville Old Face" panose="02020602080505020303" pitchFamily="18" charset="0"/>
              </a:rPr>
              <a:t>15</a:t>
            </a:r>
          </a:p>
        </p:txBody>
      </p:sp>
      <p:sp>
        <p:nvSpPr>
          <p:cNvPr id="59" name="CasellaDiTesto 58">
            <a:extLst>
              <a:ext uri="{FF2B5EF4-FFF2-40B4-BE49-F238E27FC236}">
                <a16:creationId xmlns:a16="http://schemas.microsoft.com/office/drawing/2014/main" id="{650DF479-B18A-49A1-AF6A-1182193DFDE8}"/>
              </a:ext>
            </a:extLst>
          </p:cNvPr>
          <p:cNvSpPr txBox="1"/>
          <p:nvPr/>
        </p:nvSpPr>
        <p:spPr>
          <a:xfrm>
            <a:off x="3918120" y="3985529"/>
            <a:ext cx="651135" cy="523220"/>
          </a:xfrm>
          <a:prstGeom prst="rect">
            <a:avLst/>
          </a:prstGeom>
          <a:noFill/>
        </p:spPr>
        <p:txBody>
          <a:bodyPr wrap="square" rtlCol="0">
            <a:spAutoFit/>
          </a:bodyPr>
          <a:lstStyle/>
          <a:p>
            <a:r>
              <a:rPr lang="it-IT" sz="2800" dirty="0">
                <a:solidFill>
                  <a:srgbClr val="FF0000"/>
                </a:solidFill>
                <a:latin typeface="Baskerville Old Face" panose="02020602080505020303" pitchFamily="18" charset="0"/>
              </a:rPr>
              <a:t>25</a:t>
            </a:r>
          </a:p>
        </p:txBody>
      </p:sp>
      <p:sp>
        <p:nvSpPr>
          <p:cNvPr id="60" name="CasellaDiTesto 59">
            <a:extLst>
              <a:ext uri="{FF2B5EF4-FFF2-40B4-BE49-F238E27FC236}">
                <a16:creationId xmlns:a16="http://schemas.microsoft.com/office/drawing/2014/main" id="{34969205-8D66-4FF8-BE39-082061EA8B36}"/>
              </a:ext>
            </a:extLst>
          </p:cNvPr>
          <p:cNvSpPr txBox="1"/>
          <p:nvPr/>
        </p:nvSpPr>
        <p:spPr>
          <a:xfrm>
            <a:off x="3843135" y="5265935"/>
            <a:ext cx="942769" cy="523220"/>
          </a:xfrm>
          <a:prstGeom prst="rect">
            <a:avLst/>
          </a:prstGeom>
          <a:noFill/>
        </p:spPr>
        <p:txBody>
          <a:bodyPr wrap="square" rtlCol="0">
            <a:spAutoFit/>
          </a:bodyPr>
          <a:lstStyle/>
          <a:p>
            <a:r>
              <a:rPr lang="it-IT" sz="2800" dirty="0">
                <a:solidFill>
                  <a:srgbClr val="FF0000"/>
                </a:solidFill>
                <a:latin typeface="Baskerville Old Face" panose="02020602080505020303" pitchFamily="18" charset="0"/>
              </a:rPr>
              <a:t>125</a:t>
            </a:r>
          </a:p>
        </p:txBody>
      </p:sp>
      <p:sp>
        <p:nvSpPr>
          <p:cNvPr id="61" name="CasellaDiTesto 60">
            <a:extLst>
              <a:ext uri="{FF2B5EF4-FFF2-40B4-BE49-F238E27FC236}">
                <a16:creationId xmlns:a16="http://schemas.microsoft.com/office/drawing/2014/main" id="{7994743D-91BC-41BF-A6E9-A0BD108CC924}"/>
              </a:ext>
            </a:extLst>
          </p:cNvPr>
          <p:cNvSpPr txBox="1"/>
          <p:nvPr/>
        </p:nvSpPr>
        <p:spPr>
          <a:xfrm>
            <a:off x="3555318" y="1051201"/>
            <a:ext cx="1435598" cy="523220"/>
          </a:xfrm>
          <a:prstGeom prst="rect">
            <a:avLst/>
          </a:prstGeom>
          <a:noFill/>
        </p:spPr>
        <p:txBody>
          <a:bodyPr wrap="square" rtlCol="0">
            <a:spAutoFit/>
          </a:bodyPr>
          <a:lstStyle/>
          <a:p>
            <a:r>
              <a:rPr lang="it-IT" sz="2800" dirty="0">
                <a:solidFill>
                  <a:srgbClr val="FF0000"/>
                </a:solidFill>
                <a:latin typeface="Baskerville Old Face" panose="02020602080505020303" pitchFamily="18" charset="0"/>
              </a:rPr>
              <a:t>P (</a:t>
            </a:r>
            <a:r>
              <a:rPr lang="it-IT" sz="2800" dirty="0" err="1">
                <a:solidFill>
                  <a:srgbClr val="FF0000"/>
                </a:solidFill>
                <a:latin typeface="Baskerville Old Face" panose="02020602080505020303" pitchFamily="18" charset="0"/>
              </a:rPr>
              <a:t>GPa</a:t>
            </a:r>
            <a:r>
              <a:rPr lang="it-IT" sz="2800" dirty="0">
                <a:solidFill>
                  <a:srgbClr val="FF0000"/>
                </a:solidFill>
                <a:latin typeface="Baskerville Old Face" panose="02020602080505020303" pitchFamily="18" charset="0"/>
              </a:rPr>
              <a:t>)</a:t>
            </a:r>
          </a:p>
        </p:txBody>
      </p:sp>
      <p:sp>
        <p:nvSpPr>
          <p:cNvPr id="62" name="CasellaDiTesto 61">
            <a:extLst>
              <a:ext uri="{FF2B5EF4-FFF2-40B4-BE49-F238E27FC236}">
                <a16:creationId xmlns:a16="http://schemas.microsoft.com/office/drawing/2014/main" id="{7F8280F6-997D-4A6E-860E-02DC986ACFD9}"/>
              </a:ext>
            </a:extLst>
          </p:cNvPr>
          <p:cNvSpPr txBox="1"/>
          <p:nvPr/>
        </p:nvSpPr>
        <p:spPr>
          <a:xfrm>
            <a:off x="5149672" y="884518"/>
            <a:ext cx="3374131" cy="400110"/>
          </a:xfrm>
          <a:prstGeom prst="rect">
            <a:avLst/>
          </a:prstGeom>
          <a:noFill/>
        </p:spPr>
        <p:txBody>
          <a:bodyPr wrap="square" rtlCol="0">
            <a:spAutoFit/>
          </a:bodyPr>
          <a:lstStyle/>
          <a:p>
            <a:r>
              <a:rPr lang="it-IT" sz="2000" dirty="0">
                <a:solidFill>
                  <a:srgbClr val="FF0000"/>
                </a:solidFill>
                <a:latin typeface="Baskerville Old Face" panose="02020602080505020303" pitchFamily="18" charset="0"/>
              </a:rPr>
              <a:t>St</a:t>
            </a:r>
            <a:r>
              <a:rPr lang="az-Cyrl-AZ" sz="2000" dirty="0">
                <a:solidFill>
                  <a:srgbClr val="FF0000"/>
                </a:solidFill>
                <a:latin typeface="Times New Roman" panose="02020603050405020304" pitchFamily="18" charset="0"/>
                <a:cs typeface="Times New Roman" panose="02020603050405020304" pitchFamily="18" charset="0"/>
              </a:rPr>
              <a:t>ӧ</a:t>
            </a:r>
            <a:r>
              <a:rPr lang="it-IT" sz="2000" dirty="0" err="1">
                <a:solidFill>
                  <a:srgbClr val="FF0000"/>
                </a:solidFill>
                <a:latin typeface="Baskerville Old Face" panose="02020602080505020303" pitchFamily="18" charset="0"/>
              </a:rPr>
              <a:t>ffler</a:t>
            </a:r>
            <a:r>
              <a:rPr lang="it-IT" sz="2000" dirty="0">
                <a:solidFill>
                  <a:srgbClr val="FF0000"/>
                </a:solidFill>
                <a:latin typeface="Baskerville Old Face" panose="02020602080505020303" pitchFamily="18" charset="0"/>
              </a:rPr>
              <a:t> et al. (2018)</a:t>
            </a:r>
          </a:p>
        </p:txBody>
      </p:sp>
      <p:cxnSp>
        <p:nvCxnSpPr>
          <p:cNvPr id="63" name="Connettore diritto 62">
            <a:extLst>
              <a:ext uri="{FF2B5EF4-FFF2-40B4-BE49-F238E27FC236}">
                <a16:creationId xmlns:a16="http://schemas.microsoft.com/office/drawing/2014/main" id="{FBBFFB17-EE93-4C64-A4C5-CB125B14265C}"/>
              </a:ext>
            </a:extLst>
          </p:cNvPr>
          <p:cNvCxnSpPr/>
          <p:nvPr/>
        </p:nvCxnSpPr>
        <p:spPr>
          <a:xfrm>
            <a:off x="4598416" y="2050608"/>
            <a:ext cx="4203668" cy="0"/>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64" name="Connettore diritto 63">
            <a:extLst>
              <a:ext uri="{FF2B5EF4-FFF2-40B4-BE49-F238E27FC236}">
                <a16:creationId xmlns:a16="http://schemas.microsoft.com/office/drawing/2014/main" id="{348BED01-1018-48B4-B961-179C860450B3}"/>
              </a:ext>
            </a:extLst>
          </p:cNvPr>
          <p:cNvCxnSpPr/>
          <p:nvPr/>
        </p:nvCxnSpPr>
        <p:spPr>
          <a:xfrm>
            <a:off x="4577561" y="2790147"/>
            <a:ext cx="4203668" cy="0"/>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65" name="Connettore diritto 64">
            <a:extLst>
              <a:ext uri="{FF2B5EF4-FFF2-40B4-BE49-F238E27FC236}">
                <a16:creationId xmlns:a16="http://schemas.microsoft.com/office/drawing/2014/main" id="{9523FE77-16EE-4A9F-A271-6C9C3BED29D3}"/>
              </a:ext>
            </a:extLst>
          </p:cNvPr>
          <p:cNvCxnSpPr/>
          <p:nvPr/>
        </p:nvCxnSpPr>
        <p:spPr>
          <a:xfrm>
            <a:off x="4508579" y="3645192"/>
            <a:ext cx="4203668" cy="0"/>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66" name="Connettore diritto 65">
            <a:extLst>
              <a:ext uri="{FF2B5EF4-FFF2-40B4-BE49-F238E27FC236}">
                <a16:creationId xmlns:a16="http://schemas.microsoft.com/office/drawing/2014/main" id="{D9403111-F8FF-49A6-A599-7062EEC13E8A}"/>
              </a:ext>
            </a:extLst>
          </p:cNvPr>
          <p:cNvCxnSpPr/>
          <p:nvPr/>
        </p:nvCxnSpPr>
        <p:spPr>
          <a:xfrm>
            <a:off x="4508579" y="4475486"/>
            <a:ext cx="4203668" cy="0"/>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67" name="Connettore diritto 66">
            <a:extLst>
              <a:ext uri="{FF2B5EF4-FFF2-40B4-BE49-F238E27FC236}">
                <a16:creationId xmlns:a16="http://schemas.microsoft.com/office/drawing/2014/main" id="{20B58144-BF39-4423-B6A6-B233AF7E48DE}"/>
              </a:ext>
            </a:extLst>
          </p:cNvPr>
          <p:cNvCxnSpPr>
            <a:cxnSpLocks/>
          </p:cNvCxnSpPr>
          <p:nvPr/>
        </p:nvCxnSpPr>
        <p:spPr>
          <a:xfrm>
            <a:off x="4598416" y="5363719"/>
            <a:ext cx="4203668" cy="0"/>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68" name="CasellaDiTesto 67">
            <a:extLst>
              <a:ext uri="{FF2B5EF4-FFF2-40B4-BE49-F238E27FC236}">
                <a16:creationId xmlns:a16="http://schemas.microsoft.com/office/drawing/2014/main" id="{C3AB05D6-22B3-41E7-9979-5F63915BD0A2}"/>
              </a:ext>
            </a:extLst>
          </p:cNvPr>
          <p:cNvSpPr txBox="1"/>
          <p:nvPr/>
        </p:nvSpPr>
        <p:spPr>
          <a:xfrm>
            <a:off x="7214864" y="1132034"/>
            <a:ext cx="1435598" cy="461665"/>
          </a:xfrm>
          <a:prstGeom prst="rect">
            <a:avLst/>
          </a:prstGeom>
          <a:noFill/>
        </p:spPr>
        <p:txBody>
          <a:bodyPr wrap="square" rtlCol="0">
            <a:spAutoFit/>
          </a:bodyPr>
          <a:lstStyle/>
          <a:p>
            <a:r>
              <a:rPr lang="it-IT" sz="2400" b="1" dirty="0">
                <a:solidFill>
                  <a:srgbClr val="FF0000"/>
                </a:solidFill>
                <a:latin typeface="Baskerville Old Face" panose="02020602080505020303" pitchFamily="18" charset="0"/>
              </a:rPr>
              <a:t>BASSO</a:t>
            </a:r>
          </a:p>
        </p:txBody>
      </p:sp>
      <p:sp>
        <p:nvSpPr>
          <p:cNvPr id="69" name="CasellaDiTesto 68">
            <a:extLst>
              <a:ext uri="{FF2B5EF4-FFF2-40B4-BE49-F238E27FC236}">
                <a16:creationId xmlns:a16="http://schemas.microsoft.com/office/drawing/2014/main" id="{EDA6AD0E-D6CA-473E-97EA-8A7AABFC2A1C}"/>
              </a:ext>
            </a:extLst>
          </p:cNvPr>
          <p:cNvSpPr txBox="1"/>
          <p:nvPr/>
        </p:nvSpPr>
        <p:spPr>
          <a:xfrm>
            <a:off x="7244160" y="5569346"/>
            <a:ext cx="1771485" cy="461665"/>
          </a:xfrm>
          <a:prstGeom prst="rect">
            <a:avLst/>
          </a:prstGeom>
          <a:noFill/>
        </p:spPr>
        <p:txBody>
          <a:bodyPr wrap="square" rtlCol="0">
            <a:spAutoFit/>
          </a:bodyPr>
          <a:lstStyle/>
          <a:p>
            <a:r>
              <a:rPr lang="it-IT" sz="2400" b="1" dirty="0">
                <a:solidFill>
                  <a:srgbClr val="FF0000"/>
                </a:solidFill>
                <a:latin typeface="Baskerville Old Face" panose="02020602080505020303" pitchFamily="18" charset="0"/>
              </a:rPr>
              <a:t>ALTO</a:t>
            </a:r>
          </a:p>
        </p:txBody>
      </p:sp>
    </p:spTree>
    <p:extLst>
      <p:ext uri="{BB962C8B-B14F-4D97-AF65-F5344CB8AC3E}">
        <p14:creationId xmlns:p14="http://schemas.microsoft.com/office/powerpoint/2010/main" val="1162288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5A68FF7-DA86-4783-92D2-CE6FE2C05C7D}"/>
              </a:ext>
            </a:extLst>
          </p:cNvPr>
          <p:cNvSpPr txBox="1"/>
          <p:nvPr/>
        </p:nvSpPr>
        <p:spPr>
          <a:xfrm>
            <a:off x="827903" y="264081"/>
            <a:ext cx="1788685" cy="276999"/>
          </a:xfrm>
          <a:prstGeom prst="rect">
            <a:avLst/>
          </a:prstGeom>
          <a:solidFill>
            <a:schemeClr val="bg1">
              <a:alpha val="39000"/>
            </a:schemeClr>
          </a:solidFill>
          <a:ln w="3175">
            <a:solidFill>
              <a:schemeClr val="bg1">
                <a:alpha val="50000"/>
              </a:schemeClr>
            </a:solidFill>
          </a:ln>
        </p:spPr>
        <p:txBody>
          <a:bodyPr wrap="square" rtlCol="0">
            <a:spAutoFit/>
          </a:bodyPr>
          <a:lstStyle/>
          <a:p>
            <a:pPr algn="ctr"/>
            <a:r>
              <a:rPr lang="it-IT" sz="1200" dirty="0">
                <a:solidFill>
                  <a:schemeClr val="bg1">
                    <a:lumMod val="75000"/>
                  </a:schemeClr>
                </a:solidFill>
                <a:latin typeface="Baskerville Old Face" panose="02020602080505020303" pitchFamily="18" charset="0"/>
              </a:rPr>
              <a:t>INTRODUZIONE</a:t>
            </a:r>
          </a:p>
        </p:txBody>
      </p:sp>
      <p:sp>
        <p:nvSpPr>
          <p:cNvPr id="12" name="CasellaDiTesto 11">
            <a:extLst>
              <a:ext uri="{FF2B5EF4-FFF2-40B4-BE49-F238E27FC236}">
                <a16:creationId xmlns:a16="http://schemas.microsoft.com/office/drawing/2014/main" id="{720F038D-53E5-4ED4-A751-D15EEEDE915F}"/>
              </a:ext>
            </a:extLst>
          </p:cNvPr>
          <p:cNvSpPr txBox="1"/>
          <p:nvPr/>
        </p:nvSpPr>
        <p:spPr>
          <a:xfrm>
            <a:off x="2710006" y="264081"/>
            <a:ext cx="1604514" cy="276999"/>
          </a:xfrm>
          <a:prstGeom prst="rect">
            <a:avLst/>
          </a:prstGeom>
          <a:solidFill>
            <a:schemeClr val="bg1">
              <a:alpha val="40000"/>
            </a:schemeClr>
          </a:solidFill>
          <a:ln w="3175">
            <a:solidFill>
              <a:schemeClr val="bg1">
                <a:alpha val="49000"/>
              </a:schemeClr>
            </a:solidFill>
          </a:ln>
        </p:spPr>
        <p:txBody>
          <a:bodyPr wrap="square" rtlCol="0">
            <a:spAutoFit/>
          </a:bodyPr>
          <a:lstStyle/>
          <a:p>
            <a:pPr algn="ctr"/>
            <a:r>
              <a:rPr lang="it-IT" sz="1200" dirty="0">
                <a:solidFill>
                  <a:schemeClr val="bg1">
                    <a:lumMod val="85000"/>
                  </a:schemeClr>
                </a:solidFill>
                <a:latin typeface="Baskerville Old Face" panose="02020602080505020303" pitchFamily="18" charset="0"/>
              </a:rPr>
              <a:t>CAMPIONI</a:t>
            </a:r>
          </a:p>
        </p:txBody>
      </p:sp>
      <p:sp>
        <p:nvSpPr>
          <p:cNvPr id="14" name="CasellaDiTesto 13">
            <a:extLst>
              <a:ext uri="{FF2B5EF4-FFF2-40B4-BE49-F238E27FC236}">
                <a16:creationId xmlns:a16="http://schemas.microsoft.com/office/drawing/2014/main" id="{44257E0E-A323-455C-853C-BAD80E1D0E6F}"/>
              </a:ext>
            </a:extLst>
          </p:cNvPr>
          <p:cNvSpPr txBox="1"/>
          <p:nvPr/>
        </p:nvSpPr>
        <p:spPr>
          <a:xfrm>
            <a:off x="7039926" y="264083"/>
            <a:ext cx="1862301"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CONCLUSIONI</a:t>
            </a:r>
          </a:p>
        </p:txBody>
      </p:sp>
      <p:sp>
        <p:nvSpPr>
          <p:cNvPr id="13" name="CasellaDiTesto 12">
            <a:extLst>
              <a:ext uri="{FF2B5EF4-FFF2-40B4-BE49-F238E27FC236}">
                <a16:creationId xmlns:a16="http://schemas.microsoft.com/office/drawing/2014/main" id="{2A77C8D1-AF4E-4F54-819F-89297EDB3D5E}"/>
              </a:ext>
            </a:extLst>
          </p:cNvPr>
          <p:cNvSpPr txBox="1"/>
          <p:nvPr/>
        </p:nvSpPr>
        <p:spPr>
          <a:xfrm>
            <a:off x="4598417" y="83004"/>
            <a:ext cx="2199736" cy="646331"/>
          </a:xfrm>
          <a:prstGeom prst="rect">
            <a:avLst/>
          </a:prstGeom>
          <a:solidFill>
            <a:schemeClr val="bg1">
              <a:alpha val="66000"/>
            </a:schemeClr>
          </a:solidFill>
          <a:ln w="38100">
            <a:solidFill>
              <a:schemeClr val="accent5"/>
            </a:solidFill>
          </a:ln>
        </p:spPr>
        <p:txBody>
          <a:bodyPr wrap="square" rtlCol="0">
            <a:spAutoFit/>
          </a:bodyPr>
          <a:lstStyle/>
          <a:p>
            <a:pPr algn="ctr"/>
            <a:r>
              <a:rPr lang="it-IT" b="1" dirty="0">
                <a:solidFill>
                  <a:srgbClr val="0070C0"/>
                </a:solidFill>
                <a:latin typeface="Baskerville Old Face" panose="02020602080505020303" pitchFamily="18" charset="0"/>
              </a:rPr>
              <a:t>RISULTATI &amp; DISCUSSIONE</a:t>
            </a:r>
          </a:p>
        </p:txBody>
      </p:sp>
      <p:sp>
        <p:nvSpPr>
          <p:cNvPr id="16" name="CasellaDiTesto 15">
            <a:extLst>
              <a:ext uri="{FF2B5EF4-FFF2-40B4-BE49-F238E27FC236}">
                <a16:creationId xmlns:a16="http://schemas.microsoft.com/office/drawing/2014/main" id="{7BB9395D-5841-43B3-AA4F-88FE20223A27}"/>
              </a:ext>
            </a:extLst>
          </p:cNvPr>
          <p:cNvSpPr txBox="1"/>
          <p:nvPr/>
        </p:nvSpPr>
        <p:spPr>
          <a:xfrm>
            <a:off x="597609" y="6090763"/>
            <a:ext cx="10532962" cy="261610"/>
          </a:xfrm>
          <a:prstGeom prst="rect">
            <a:avLst/>
          </a:prstGeom>
          <a:noFill/>
        </p:spPr>
        <p:txBody>
          <a:bodyPr wrap="square" rtlCol="0">
            <a:spAutoFit/>
          </a:bodyPr>
          <a:lstStyle/>
          <a:p>
            <a:r>
              <a:rPr lang="en-GB" sz="1100" b="1" dirty="0" err="1">
                <a:solidFill>
                  <a:schemeClr val="bg1"/>
                </a:solidFill>
              </a:rPr>
              <a:t>Immagini</a:t>
            </a:r>
            <a:r>
              <a:rPr lang="en-GB" sz="1100" b="1" dirty="0">
                <a:solidFill>
                  <a:schemeClr val="bg1"/>
                </a:solidFill>
              </a:rPr>
              <a:t> di </a:t>
            </a:r>
            <a:r>
              <a:rPr lang="en-GB" sz="1100" b="1" dirty="0" err="1">
                <a:solidFill>
                  <a:schemeClr val="bg1"/>
                </a:solidFill>
              </a:rPr>
              <a:t>elettroni</a:t>
            </a:r>
            <a:r>
              <a:rPr lang="en-GB" sz="1100" b="1" dirty="0">
                <a:solidFill>
                  <a:schemeClr val="bg1"/>
                </a:solidFill>
              </a:rPr>
              <a:t> </a:t>
            </a:r>
            <a:r>
              <a:rPr lang="en-GB" sz="1100" b="1" dirty="0" err="1">
                <a:solidFill>
                  <a:schemeClr val="bg1"/>
                </a:solidFill>
              </a:rPr>
              <a:t>retrodiffusi</a:t>
            </a:r>
            <a:r>
              <a:rPr lang="en-GB" sz="1100" b="1" dirty="0">
                <a:solidFill>
                  <a:schemeClr val="bg1"/>
                </a:solidFill>
              </a:rPr>
              <a:t> </a:t>
            </a:r>
            <a:r>
              <a:rPr lang="en-GB" sz="1100" b="1" dirty="0" err="1">
                <a:solidFill>
                  <a:schemeClr val="bg1"/>
                </a:solidFill>
              </a:rPr>
              <a:t>delle</a:t>
            </a:r>
            <a:r>
              <a:rPr lang="en-GB" sz="1100" b="1" dirty="0">
                <a:solidFill>
                  <a:schemeClr val="bg1"/>
                </a:solidFill>
              </a:rPr>
              <a:t> </a:t>
            </a:r>
            <a:r>
              <a:rPr lang="en-GB" sz="1100" b="1" dirty="0" err="1">
                <a:solidFill>
                  <a:schemeClr val="bg1"/>
                </a:solidFill>
              </a:rPr>
              <a:t>meteoriti</a:t>
            </a:r>
            <a:r>
              <a:rPr lang="en-GB" sz="1100" b="1" dirty="0">
                <a:solidFill>
                  <a:schemeClr val="bg1"/>
                </a:solidFill>
              </a:rPr>
              <a:t> FRO (ureilite)</a:t>
            </a:r>
          </a:p>
        </p:txBody>
      </p:sp>
      <p:sp>
        <p:nvSpPr>
          <p:cNvPr id="17" name="Rettangolo 16">
            <a:extLst>
              <a:ext uri="{FF2B5EF4-FFF2-40B4-BE49-F238E27FC236}">
                <a16:creationId xmlns:a16="http://schemas.microsoft.com/office/drawing/2014/main" id="{53539BE1-9ACB-467F-B145-459ADE200A3C}"/>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a:extLst>
              <a:ext uri="{FF2B5EF4-FFF2-40B4-BE49-F238E27FC236}">
                <a16:creationId xmlns:a16="http://schemas.microsoft.com/office/drawing/2014/main" id="{C9BC6593-31F3-4351-B757-A7285AB4FAC5}"/>
              </a:ext>
            </a:extLst>
          </p:cNvPr>
          <p:cNvSpPr txBox="1"/>
          <p:nvPr/>
        </p:nvSpPr>
        <p:spPr>
          <a:xfrm>
            <a:off x="4934630" y="4427706"/>
            <a:ext cx="4464135" cy="1894749"/>
          </a:xfrm>
          <a:prstGeom prst="rect">
            <a:avLst/>
          </a:prstGeom>
          <a:noFill/>
        </p:spPr>
        <p:txBody>
          <a:bodyPr wrap="square" rtlCol="0">
            <a:spAutoFit/>
          </a:bodyPr>
          <a:lstStyle/>
          <a:p>
            <a:pPr algn="ctr">
              <a:lnSpc>
                <a:spcPct val="150000"/>
              </a:lnSpc>
            </a:pPr>
            <a:r>
              <a:rPr lang="en-GB" sz="1600" dirty="0" err="1">
                <a:solidFill>
                  <a:schemeClr val="bg1"/>
                </a:solidFill>
                <a:latin typeface="Times New Roman" panose="02020603050405020304" pitchFamily="18" charset="0"/>
                <a:cs typeface="Times New Roman" panose="02020603050405020304" pitchFamily="18" charset="0"/>
              </a:rPr>
              <a:t>Tramite</a:t>
            </a:r>
            <a:r>
              <a:rPr lang="en-GB" sz="1600" dirty="0">
                <a:solidFill>
                  <a:schemeClr val="bg1"/>
                </a:solidFill>
                <a:latin typeface="Times New Roman" panose="02020603050405020304" pitchFamily="18" charset="0"/>
                <a:cs typeface="Times New Roman" panose="02020603050405020304" pitchFamily="18" charset="0"/>
              </a:rPr>
              <a:t> SEM </a:t>
            </a:r>
            <a:r>
              <a:rPr lang="en-GB" sz="1600" dirty="0" err="1">
                <a:solidFill>
                  <a:schemeClr val="bg1"/>
                </a:solidFill>
                <a:latin typeface="Times New Roman" panose="02020603050405020304" pitchFamily="18" charset="0"/>
                <a:cs typeface="Times New Roman" panose="02020603050405020304" pitchFamily="18" charset="0"/>
              </a:rPr>
              <a:t>abbiamo</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ottenuto</a:t>
            </a:r>
            <a:r>
              <a:rPr lang="en-GB" sz="1600" dirty="0">
                <a:solidFill>
                  <a:schemeClr val="bg1"/>
                </a:solidFill>
                <a:latin typeface="Times New Roman" panose="02020603050405020304" pitchFamily="18" charset="0"/>
                <a:cs typeface="Times New Roman" panose="02020603050405020304" pitchFamily="18" charset="0"/>
              </a:rPr>
              <a:t>:</a:t>
            </a:r>
          </a:p>
          <a:p>
            <a:pPr marL="257175" indent="-257175" algn="ctr">
              <a:lnSpc>
                <a:spcPct val="150000"/>
              </a:lnSpc>
              <a:buFont typeface="Arial" panose="020B0604020202020204" pitchFamily="34" charset="0"/>
              <a:buChar char="•"/>
            </a:pPr>
            <a:r>
              <a:rPr lang="en-GB" sz="1600" dirty="0" err="1">
                <a:solidFill>
                  <a:schemeClr val="bg1"/>
                </a:solidFill>
                <a:latin typeface="Times New Roman" panose="02020603050405020304" pitchFamily="18" charset="0"/>
                <a:cs typeface="Times New Roman" panose="02020603050405020304" pitchFamily="18" charset="0"/>
              </a:rPr>
              <a:t>Informazioni</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morfologiche</a:t>
            </a:r>
            <a:r>
              <a:rPr lang="en-GB" sz="1600" dirty="0">
                <a:solidFill>
                  <a:schemeClr val="bg1"/>
                </a:solidFill>
                <a:latin typeface="Times New Roman" panose="02020603050405020304" pitchFamily="18" charset="0"/>
                <a:cs typeface="Times New Roman" panose="02020603050405020304" pitchFamily="18" charset="0"/>
              </a:rPr>
              <a:t> </a:t>
            </a:r>
          </a:p>
          <a:p>
            <a:pPr algn="ctr">
              <a:lnSpc>
                <a:spcPct val="150000"/>
              </a:lnSpc>
            </a:pPr>
            <a:r>
              <a:rPr lang="en-GB" sz="1600" dirty="0" err="1">
                <a:solidFill>
                  <a:schemeClr val="bg1"/>
                </a:solidFill>
                <a:latin typeface="Times New Roman" panose="02020603050405020304" pitchFamily="18" charset="0"/>
                <a:cs typeface="Times New Roman" panose="02020603050405020304" pitchFamily="18" charset="0"/>
              </a:rPr>
              <a:t>dei</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letti</a:t>
            </a:r>
            <a:r>
              <a:rPr lang="en-GB" sz="1600" dirty="0">
                <a:solidFill>
                  <a:schemeClr val="bg1"/>
                </a:solidFill>
                <a:latin typeface="Times New Roman" panose="02020603050405020304" pitchFamily="18" charset="0"/>
                <a:cs typeface="Times New Roman" panose="02020603050405020304" pitchFamily="18" charset="0"/>
              </a:rPr>
              <a:t> a </a:t>
            </a:r>
            <a:r>
              <a:rPr lang="en-GB" sz="1600" dirty="0" err="1">
                <a:solidFill>
                  <a:schemeClr val="bg1"/>
                </a:solidFill>
                <a:latin typeface="Times New Roman" panose="02020603050405020304" pitchFamily="18" charset="0"/>
                <a:cs typeface="Times New Roman" panose="02020603050405020304" pitchFamily="18" charset="0"/>
              </a:rPr>
              <a:t>grafite</a:t>
            </a:r>
            <a:r>
              <a:rPr lang="en-GB" sz="1600" dirty="0">
                <a:solidFill>
                  <a:schemeClr val="bg1"/>
                </a:solidFill>
                <a:latin typeface="Times New Roman" panose="02020603050405020304" pitchFamily="18" charset="0"/>
                <a:cs typeface="Times New Roman" panose="02020603050405020304" pitchFamily="18" charset="0"/>
              </a:rPr>
              <a:t>;</a:t>
            </a:r>
          </a:p>
          <a:p>
            <a:pPr marL="257175" indent="-257175" algn="ctr">
              <a:lnSpc>
                <a:spcPct val="150000"/>
              </a:lnSpc>
              <a:buFont typeface="Arial" panose="020B0604020202020204" pitchFamily="34" charset="0"/>
              <a:buChar char="•"/>
            </a:pPr>
            <a:r>
              <a:rPr lang="en-GB" sz="1600" dirty="0" err="1">
                <a:solidFill>
                  <a:schemeClr val="bg1"/>
                </a:solidFill>
                <a:latin typeface="Times New Roman" panose="02020603050405020304" pitchFamily="18" charset="0"/>
                <a:cs typeface="Times New Roman" panose="02020603050405020304" pitchFamily="18" charset="0"/>
              </a:rPr>
              <a:t>Informazioni</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sugli</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aspetti</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tessiturali</a:t>
            </a:r>
            <a:r>
              <a:rPr lang="en-GB" sz="1600" dirty="0">
                <a:solidFill>
                  <a:schemeClr val="bg1"/>
                </a:solidFill>
                <a:latin typeface="Times New Roman" panose="02020603050405020304" pitchFamily="18" charset="0"/>
                <a:cs typeface="Times New Roman" panose="02020603050405020304" pitchFamily="18" charset="0"/>
              </a:rPr>
              <a:t>;</a:t>
            </a:r>
          </a:p>
          <a:p>
            <a:pPr algn="ctr">
              <a:lnSpc>
                <a:spcPct val="150000"/>
              </a:lnSpc>
            </a:pPr>
            <a:endParaRPr lang="en-GB" sz="1600" dirty="0">
              <a:solidFill>
                <a:schemeClr val="bg1"/>
              </a:solidFill>
              <a:latin typeface="Times New Roman" panose="02020603050405020304" pitchFamily="18" charset="0"/>
              <a:cs typeface="Times New Roman" panose="02020603050405020304" pitchFamily="18" charset="0"/>
            </a:endParaRPr>
          </a:p>
        </p:txBody>
      </p:sp>
      <p:sp>
        <p:nvSpPr>
          <p:cNvPr id="19" name="CasellaDiTesto 18">
            <a:extLst>
              <a:ext uri="{FF2B5EF4-FFF2-40B4-BE49-F238E27FC236}">
                <a16:creationId xmlns:a16="http://schemas.microsoft.com/office/drawing/2014/main" id="{F95A278D-B55D-4130-8E61-167357F21AF7}"/>
              </a:ext>
            </a:extLst>
          </p:cNvPr>
          <p:cNvSpPr txBox="1"/>
          <p:nvPr/>
        </p:nvSpPr>
        <p:spPr>
          <a:xfrm>
            <a:off x="5363755" y="2234847"/>
            <a:ext cx="3594706" cy="1495864"/>
          </a:xfrm>
          <a:prstGeom prst="rect">
            <a:avLst/>
          </a:prstGeom>
          <a:noFill/>
        </p:spPr>
        <p:txBody>
          <a:bodyPr wrap="square">
            <a:spAutoFit/>
          </a:bodyPr>
          <a:lstStyle/>
          <a:p>
            <a:pPr algn="ctr"/>
            <a:r>
              <a:rPr lang="en-US" b="1" dirty="0">
                <a:solidFill>
                  <a:schemeClr val="bg1"/>
                </a:solidFill>
                <a:latin typeface="Times New Roman" panose="02020603050405020304" pitchFamily="18" charset="0"/>
                <a:cs typeface="Times New Roman" panose="02020603050405020304" pitchFamily="18" charset="0"/>
              </a:rPr>
              <a:t>Le ureilite </a:t>
            </a:r>
            <a:r>
              <a:rPr lang="en-US" b="1" dirty="0" err="1">
                <a:solidFill>
                  <a:schemeClr val="bg1"/>
                </a:solidFill>
                <a:latin typeface="Times New Roman" panose="02020603050405020304" pitchFamily="18" charset="0"/>
                <a:cs typeface="Times New Roman" panose="02020603050405020304" pitchFamily="18" charset="0"/>
              </a:rPr>
              <a:t>contengono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differenti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fasi</a:t>
            </a:r>
            <a:r>
              <a:rPr lang="en-US" b="1" dirty="0">
                <a:solidFill>
                  <a:schemeClr val="bg1"/>
                </a:solidFill>
                <a:latin typeface="Times New Roman" panose="02020603050405020304" pitchFamily="18" charset="0"/>
                <a:cs typeface="Times New Roman" panose="02020603050405020304" pitchFamily="18" charset="0"/>
              </a:rPr>
              <a:t> a </a:t>
            </a:r>
            <a:r>
              <a:rPr lang="en-US" b="1" dirty="0" err="1">
                <a:solidFill>
                  <a:schemeClr val="bg1"/>
                </a:solidFill>
                <a:latin typeface="Times New Roman" panose="02020603050405020304" pitchFamily="18" charset="0"/>
                <a:cs typeface="Times New Roman" panose="02020603050405020304" pitchFamily="18" charset="0"/>
              </a:rPr>
              <a:t>carbonio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cristallino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mescolato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insieme</a:t>
            </a:r>
            <a:r>
              <a:rPr lang="en-US" b="1" dirty="0">
                <a:solidFill>
                  <a:schemeClr val="bg1"/>
                </a:solidFill>
                <a:latin typeface="Times New Roman" panose="02020603050405020304" pitchFamily="18" charset="0"/>
                <a:cs typeface="Times New Roman" panose="02020603050405020304" pitchFamily="18" charset="0"/>
              </a:rPr>
              <a:t>:</a:t>
            </a:r>
          </a:p>
          <a:p>
            <a:pPr algn="ctr"/>
            <a:endParaRPr lang="en-US" b="1" dirty="0">
              <a:solidFill>
                <a:schemeClr val="bg1"/>
              </a:solidFill>
              <a:latin typeface="Times New Roman" panose="02020603050405020304" pitchFamily="18" charset="0"/>
              <a:cs typeface="Times New Roman" panose="02020603050405020304" pitchFamily="18" charset="0"/>
            </a:endParaRPr>
          </a:p>
          <a:p>
            <a:pPr algn="ctr"/>
            <a:r>
              <a:rPr lang="en-US" b="1" dirty="0">
                <a:solidFill>
                  <a:schemeClr val="bg1"/>
                </a:solidFill>
                <a:latin typeface="Times New Roman" panose="02020603050405020304" pitchFamily="18" charset="0"/>
                <a:cs typeface="Times New Roman" panose="02020603050405020304" pitchFamily="18" charset="0"/>
              </a:rPr>
              <a:t> (a) diamante; (b) </a:t>
            </a:r>
            <a:r>
              <a:rPr lang="en-US" b="1" dirty="0" err="1">
                <a:solidFill>
                  <a:schemeClr val="bg1"/>
                </a:solidFill>
                <a:latin typeface="Times New Roman" panose="02020603050405020304" pitchFamily="18" charset="0"/>
                <a:cs typeface="Times New Roman" panose="02020603050405020304" pitchFamily="18" charset="0"/>
              </a:rPr>
              <a:t>grafite</a:t>
            </a:r>
            <a:r>
              <a:rPr lang="en-US" b="1" dirty="0">
                <a:solidFill>
                  <a:schemeClr val="bg1"/>
                </a:solidFill>
                <a:latin typeface="Times New Roman" panose="02020603050405020304" pitchFamily="18" charset="0"/>
                <a:cs typeface="Times New Roman" panose="02020603050405020304" pitchFamily="18" charset="0"/>
              </a:rPr>
              <a:t>; </a:t>
            </a:r>
          </a:p>
        </p:txBody>
      </p:sp>
      <p:sp>
        <p:nvSpPr>
          <p:cNvPr id="20" name="CasellaDiTesto 19">
            <a:extLst>
              <a:ext uri="{FF2B5EF4-FFF2-40B4-BE49-F238E27FC236}">
                <a16:creationId xmlns:a16="http://schemas.microsoft.com/office/drawing/2014/main" id="{D9A71595-575E-4CF0-A892-D489CEB5028D}"/>
              </a:ext>
            </a:extLst>
          </p:cNvPr>
          <p:cNvSpPr txBox="1"/>
          <p:nvPr/>
        </p:nvSpPr>
        <p:spPr>
          <a:xfrm>
            <a:off x="5369344" y="1188521"/>
            <a:ext cx="3594706" cy="830997"/>
          </a:xfrm>
          <a:prstGeom prst="rect">
            <a:avLst/>
          </a:prstGeom>
          <a:solidFill>
            <a:schemeClr val="bg1">
              <a:alpha val="60000"/>
            </a:schemeClr>
          </a:solidFill>
          <a:ln>
            <a:solidFill>
              <a:schemeClr val="accent5"/>
            </a:solidFill>
          </a:ln>
        </p:spPr>
        <p:txBody>
          <a:bodyPr wrap="square" rtlCol="0">
            <a:spAutoFit/>
          </a:bodyPr>
          <a:lstStyle/>
          <a:p>
            <a:pPr algn="ctr"/>
            <a:r>
              <a:rPr lang="en-GB" sz="2400" b="1" dirty="0" err="1">
                <a:solidFill>
                  <a:srgbClr val="0070C0"/>
                </a:solidFill>
                <a:latin typeface="Baskerville Old Face" panose="02020602080505020303" pitchFamily="18" charset="0"/>
              </a:rPr>
              <a:t>Microscopia</a:t>
            </a:r>
            <a:r>
              <a:rPr lang="en-GB" sz="2400" b="1" dirty="0">
                <a:solidFill>
                  <a:srgbClr val="0070C0"/>
                </a:solidFill>
                <a:latin typeface="Baskerville Old Face" panose="02020602080505020303" pitchFamily="18" charset="0"/>
              </a:rPr>
              <a:t> </a:t>
            </a:r>
            <a:r>
              <a:rPr lang="en-GB" sz="2400" b="1" dirty="0" err="1">
                <a:solidFill>
                  <a:srgbClr val="0070C0"/>
                </a:solidFill>
                <a:latin typeface="Baskerville Old Face" panose="02020602080505020303" pitchFamily="18" charset="0"/>
              </a:rPr>
              <a:t>Elettronica</a:t>
            </a:r>
            <a:r>
              <a:rPr lang="en-GB" sz="2400" b="1" dirty="0">
                <a:solidFill>
                  <a:srgbClr val="0070C0"/>
                </a:solidFill>
                <a:latin typeface="Baskerville Old Face" panose="02020602080505020303" pitchFamily="18" charset="0"/>
              </a:rPr>
              <a:t> a </a:t>
            </a:r>
            <a:r>
              <a:rPr lang="en-GB" sz="2400" b="1" dirty="0" err="1">
                <a:solidFill>
                  <a:srgbClr val="0070C0"/>
                </a:solidFill>
                <a:latin typeface="Baskerville Old Face" panose="02020602080505020303" pitchFamily="18" charset="0"/>
              </a:rPr>
              <a:t>Scansione</a:t>
            </a:r>
            <a:r>
              <a:rPr lang="en-GB" sz="2400" b="1" dirty="0">
                <a:solidFill>
                  <a:srgbClr val="0070C0"/>
                </a:solidFill>
                <a:latin typeface="Baskerville Old Face" panose="02020602080505020303" pitchFamily="18" charset="0"/>
              </a:rPr>
              <a:t> (SEM)</a:t>
            </a:r>
          </a:p>
        </p:txBody>
      </p:sp>
      <p:pic>
        <p:nvPicPr>
          <p:cNvPr id="24" name="Immagine 23">
            <a:extLst>
              <a:ext uri="{FF2B5EF4-FFF2-40B4-BE49-F238E27FC236}">
                <a16:creationId xmlns:a16="http://schemas.microsoft.com/office/drawing/2014/main" id="{9A56AA01-DB63-4D46-9EEF-A771AE7499D8}"/>
              </a:ext>
            </a:extLst>
          </p:cNvPr>
          <p:cNvPicPr/>
          <p:nvPr/>
        </p:nvPicPr>
        <p:blipFill rotWithShape="1">
          <a:blip r:embed="rId3">
            <a:extLst>
              <a:ext uri="{28A0092B-C50C-407E-A947-70E740481C1C}">
                <a14:useLocalDpi xmlns:a14="http://schemas.microsoft.com/office/drawing/2010/main" val="0"/>
              </a:ext>
            </a:extLst>
          </a:blip>
          <a:srcRect l="2727" t="1909" r="53798" b="76796"/>
          <a:stretch/>
        </p:blipFill>
        <p:spPr bwMode="auto">
          <a:xfrm>
            <a:off x="268528" y="700627"/>
            <a:ext cx="1984042" cy="1403896"/>
          </a:xfrm>
          <a:prstGeom prst="rect">
            <a:avLst/>
          </a:prstGeom>
          <a:ln>
            <a:noFill/>
          </a:ln>
          <a:extLst>
            <a:ext uri="{53640926-AAD7-44D8-BBD7-CCE9431645EC}">
              <a14:shadowObscured xmlns:a14="http://schemas.microsoft.com/office/drawing/2010/main"/>
            </a:ext>
          </a:extLst>
        </p:spPr>
      </p:pic>
      <p:pic>
        <p:nvPicPr>
          <p:cNvPr id="15" name="Immagine 14">
            <a:extLst>
              <a:ext uri="{FF2B5EF4-FFF2-40B4-BE49-F238E27FC236}">
                <a16:creationId xmlns:a16="http://schemas.microsoft.com/office/drawing/2014/main" id="{8CDBB0CC-F440-4C43-80E1-E7C9433A67F8}"/>
              </a:ext>
            </a:extLst>
          </p:cNvPr>
          <p:cNvPicPr/>
          <p:nvPr/>
        </p:nvPicPr>
        <p:blipFill rotWithShape="1">
          <a:blip r:embed="rId3">
            <a:extLst>
              <a:ext uri="{28A0092B-C50C-407E-A947-70E740481C1C}">
                <a14:useLocalDpi xmlns:a14="http://schemas.microsoft.com/office/drawing/2010/main" val="0"/>
              </a:ext>
            </a:extLst>
          </a:blip>
          <a:srcRect l="47336" t="55371" r="3576" b="21896"/>
          <a:stretch/>
        </p:blipFill>
        <p:spPr bwMode="auto">
          <a:xfrm>
            <a:off x="2551565" y="4350986"/>
            <a:ext cx="2337815" cy="1564046"/>
          </a:xfrm>
          <a:prstGeom prst="rect">
            <a:avLst/>
          </a:prstGeom>
          <a:ln>
            <a:noFill/>
          </a:ln>
          <a:extLst>
            <a:ext uri="{53640926-AAD7-44D8-BBD7-CCE9431645EC}">
              <a14:shadowObscured xmlns:a14="http://schemas.microsoft.com/office/drawing/2010/main"/>
            </a:ext>
          </a:extLst>
        </p:spPr>
      </p:pic>
      <p:pic>
        <p:nvPicPr>
          <p:cNvPr id="21" name="Immagine 20">
            <a:extLst>
              <a:ext uri="{FF2B5EF4-FFF2-40B4-BE49-F238E27FC236}">
                <a16:creationId xmlns:a16="http://schemas.microsoft.com/office/drawing/2014/main" id="{4F47AB00-7667-44CC-B554-5BF82CC0B70E}"/>
              </a:ext>
            </a:extLst>
          </p:cNvPr>
          <p:cNvPicPr/>
          <p:nvPr/>
        </p:nvPicPr>
        <p:blipFill rotWithShape="1">
          <a:blip r:embed="rId3">
            <a:extLst>
              <a:ext uri="{28A0092B-C50C-407E-A947-70E740481C1C}">
                <a14:useLocalDpi xmlns:a14="http://schemas.microsoft.com/office/drawing/2010/main" val="0"/>
              </a:ext>
            </a:extLst>
          </a:blip>
          <a:srcRect l="2565" t="55218" r="54433" b="19750"/>
          <a:stretch/>
        </p:blipFill>
        <p:spPr bwMode="auto">
          <a:xfrm>
            <a:off x="308374" y="4350049"/>
            <a:ext cx="1988426" cy="1672149"/>
          </a:xfrm>
          <a:prstGeom prst="rect">
            <a:avLst/>
          </a:prstGeom>
          <a:ln>
            <a:noFill/>
          </a:ln>
          <a:extLst>
            <a:ext uri="{53640926-AAD7-44D8-BBD7-CCE9431645EC}">
              <a14:shadowObscured xmlns:a14="http://schemas.microsoft.com/office/drawing/2010/main"/>
            </a:ext>
          </a:extLst>
        </p:spPr>
      </p:pic>
      <p:pic>
        <p:nvPicPr>
          <p:cNvPr id="22" name="Immagine 21">
            <a:extLst>
              <a:ext uri="{FF2B5EF4-FFF2-40B4-BE49-F238E27FC236}">
                <a16:creationId xmlns:a16="http://schemas.microsoft.com/office/drawing/2014/main" id="{B22A9303-81D6-4F2A-8745-CAC253BDD15C}"/>
              </a:ext>
            </a:extLst>
          </p:cNvPr>
          <p:cNvPicPr/>
          <p:nvPr/>
        </p:nvPicPr>
        <p:blipFill rotWithShape="1">
          <a:blip r:embed="rId3">
            <a:extLst>
              <a:ext uri="{28A0092B-C50C-407E-A947-70E740481C1C}">
                <a14:useLocalDpi xmlns:a14="http://schemas.microsoft.com/office/drawing/2010/main" val="0"/>
              </a:ext>
            </a:extLst>
          </a:blip>
          <a:srcRect l="12264" t="24765" r="14016" b="46004"/>
          <a:stretch/>
        </p:blipFill>
        <p:spPr bwMode="auto">
          <a:xfrm>
            <a:off x="908847" y="2399667"/>
            <a:ext cx="3285436" cy="1881817"/>
          </a:xfrm>
          <a:prstGeom prst="rect">
            <a:avLst/>
          </a:prstGeom>
          <a:ln>
            <a:noFill/>
          </a:ln>
          <a:extLst>
            <a:ext uri="{53640926-AAD7-44D8-BBD7-CCE9431645EC}">
              <a14:shadowObscured xmlns:a14="http://schemas.microsoft.com/office/drawing/2010/main"/>
            </a:ext>
          </a:extLst>
        </p:spPr>
      </p:pic>
      <p:pic>
        <p:nvPicPr>
          <p:cNvPr id="23" name="Immagine 22">
            <a:extLst>
              <a:ext uri="{FF2B5EF4-FFF2-40B4-BE49-F238E27FC236}">
                <a16:creationId xmlns:a16="http://schemas.microsoft.com/office/drawing/2014/main" id="{94E59131-FCEA-4002-9B5B-5CF544347517}"/>
              </a:ext>
            </a:extLst>
          </p:cNvPr>
          <p:cNvPicPr/>
          <p:nvPr/>
        </p:nvPicPr>
        <p:blipFill rotWithShape="1">
          <a:blip r:embed="rId3">
            <a:extLst>
              <a:ext uri="{28A0092B-C50C-407E-A947-70E740481C1C}">
                <a14:useLocalDpi xmlns:a14="http://schemas.microsoft.com/office/drawing/2010/main" val="0"/>
              </a:ext>
            </a:extLst>
          </a:blip>
          <a:srcRect l="49251" t="2349" r="3169" b="76613"/>
          <a:stretch/>
        </p:blipFill>
        <p:spPr bwMode="auto">
          <a:xfrm>
            <a:off x="2551565" y="795323"/>
            <a:ext cx="2349000" cy="15004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9894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680ECC8B-2458-4896-B44E-B9E0F26A162D}"/>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4" name="Immagine 23">
            <a:extLst>
              <a:ext uri="{FF2B5EF4-FFF2-40B4-BE49-F238E27FC236}">
                <a16:creationId xmlns:a16="http://schemas.microsoft.com/office/drawing/2014/main" id="{A5A0E216-272A-41F0-A68B-82B29A842DC0}"/>
              </a:ext>
            </a:extLst>
          </p:cNvPr>
          <p:cNvPicPr>
            <a:picLocks noChangeAspect="1"/>
          </p:cNvPicPr>
          <p:nvPr/>
        </p:nvPicPr>
        <p:blipFill>
          <a:blip r:embed="rId2" cstate="hqprint">
            <a:extLst>
              <a:ext uri="{BEBA8EAE-BF5A-486C-A8C5-ECC9F3942E4B}">
                <a14:imgProps xmlns:a14="http://schemas.microsoft.com/office/drawing/2010/main">
                  <a14:imgLayer r:embed="rId3">
                    <a14:imgEffect>
                      <a14:artisticPhotocopy trans="0"/>
                    </a14:imgEffect>
                  </a14:imgLayer>
                </a14:imgProps>
              </a:ext>
              <a:ext uri="{28A0092B-C50C-407E-A947-70E740481C1C}">
                <a14:useLocalDpi xmlns:a14="http://schemas.microsoft.com/office/drawing/2010/main" val="0"/>
              </a:ext>
            </a:extLst>
          </a:blip>
          <a:stretch>
            <a:fillRect/>
          </a:stretch>
        </p:blipFill>
        <p:spPr>
          <a:xfrm>
            <a:off x="92687" y="5982686"/>
            <a:ext cx="830339" cy="835639"/>
          </a:xfrm>
          <a:prstGeom prst="rect">
            <a:avLst/>
          </a:prstGeom>
        </p:spPr>
      </p:pic>
      <p:sp>
        <p:nvSpPr>
          <p:cNvPr id="25" name="CasellaDiTesto 24">
            <a:extLst>
              <a:ext uri="{FF2B5EF4-FFF2-40B4-BE49-F238E27FC236}">
                <a16:creationId xmlns:a16="http://schemas.microsoft.com/office/drawing/2014/main" id="{A99F224A-AA51-489A-8C0B-204CB3A7F048}"/>
              </a:ext>
            </a:extLst>
          </p:cNvPr>
          <p:cNvSpPr txBox="1"/>
          <p:nvPr/>
        </p:nvSpPr>
        <p:spPr>
          <a:xfrm>
            <a:off x="860880" y="6480814"/>
            <a:ext cx="2196548" cy="307777"/>
          </a:xfrm>
          <a:prstGeom prst="rect">
            <a:avLst/>
          </a:prstGeom>
          <a:noFill/>
        </p:spPr>
        <p:txBody>
          <a:bodyPr wrap="square" rtlCol="0">
            <a:spAutoFit/>
          </a:bodyPr>
          <a:lstStyle/>
          <a:p>
            <a:r>
              <a:rPr lang="it-IT" sz="1400" b="1" dirty="0">
                <a:solidFill>
                  <a:schemeClr val="bg1"/>
                </a:solidFill>
                <a:latin typeface="Times New Roman" panose="02020603050405020304" pitchFamily="18" charset="0"/>
              </a:rPr>
              <a:t>Anna Barbaro</a:t>
            </a:r>
          </a:p>
        </p:txBody>
      </p:sp>
      <p:pic>
        <p:nvPicPr>
          <p:cNvPr id="26" name="Immagine 25" descr="Immagine che contiene testo, persona, donna, interni&#10;&#10;Descrizione generata automaticamente">
            <a:extLst>
              <a:ext uri="{FF2B5EF4-FFF2-40B4-BE49-F238E27FC236}">
                <a16:creationId xmlns:a16="http://schemas.microsoft.com/office/drawing/2014/main" id="{1C5D61F4-F237-40E7-A570-48695058F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28" y="453864"/>
            <a:ext cx="3938472" cy="5251296"/>
          </a:xfrm>
          <a:prstGeom prst="rect">
            <a:avLst/>
          </a:prstGeom>
        </p:spPr>
      </p:pic>
      <p:sp>
        <p:nvSpPr>
          <p:cNvPr id="27" name="Ovale 26">
            <a:extLst>
              <a:ext uri="{FF2B5EF4-FFF2-40B4-BE49-F238E27FC236}">
                <a16:creationId xmlns:a16="http://schemas.microsoft.com/office/drawing/2014/main" id="{F9DAD589-007D-4AEA-ACB0-E3414094D8CC}"/>
              </a:ext>
            </a:extLst>
          </p:cNvPr>
          <p:cNvSpPr/>
          <p:nvPr/>
        </p:nvSpPr>
        <p:spPr>
          <a:xfrm>
            <a:off x="2327207" y="2859284"/>
            <a:ext cx="429535" cy="44045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Immagine 27">
            <a:extLst>
              <a:ext uri="{FF2B5EF4-FFF2-40B4-BE49-F238E27FC236}">
                <a16:creationId xmlns:a16="http://schemas.microsoft.com/office/drawing/2014/main" id="{E5D4D534-D8EA-4F0F-A1FD-A35483385AFD}"/>
              </a:ext>
            </a:extLst>
          </p:cNvPr>
          <p:cNvPicPr/>
          <p:nvPr/>
        </p:nvPicPr>
        <p:blipFill rotWithShape="1">
          <a:blip r:embed="rId5" cstate="print">
            <a:extLst>
              <a:ext uri="{28A0092B-C50C-407E-A947-70E740481C1C}">
                <a14:useLocalDpi xmlns:a14="http://schemas.microsoft.com/office/drawing/2010/main" val="0"/>
              </a:ext>
            </a:extLst>
          </a:blip>
          <a:srcRect l="18312" t="3247" r="19235" b="8167"/>
          <a:stretch/>
        </p:blipFill>
        <p:spPr>
          <a:xfrm>
            <a:off x="5045222" y="1698805"/>
            <a:ext cx="3511286" cy="2832293"/>
          </a:xfrm>
          <a:prstGeom prst="rect">
            <a:avLst/>
          </a:prstGeom>
          <a:noFill/>
          <a:ln>
            <a:solidFill>
              <a:schemeClr val="bg1"/>
            </a:solidFill>
          </a:ln>
        </p:spPr>
      </p:pic>
      <p:sp>
        <p:nvSpPr>
          <p:cNvPr id="29" name="Freccia a destra 28">
            <a:extLst>
              <a:ext uri="{FF2B5EF4-FFF2-40B4-BE49-F238E27FC236}">
                <a16:creationId xmlns:a16="http://schemas.microsoft.com/office/drawing/2014/main" id="{B62C39FB-CEBF-466E-A41D-E2E33277D2E7}"/>
              </a:ext>
            </a:extLst>
          </p:cNvPr>
          <p:cNvSpPr/>
          <p:nvPr/>
        </p:nvSpPr>
        <p:spPr>
          <a:xfrm flipV="1">
            <a:off x="2961292" y="2757379"/>
            <a:ext cx="2839815" cy="644264"/>
          </a:xfrm>
          <a:prstGeom prst="rightArrow">
            <a:avLst>
              <a:gd name="adj1" fmla="val 50000"/>
              <a:gd name="adj2" fmla="val 8283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1944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680ECC8B-2458-4896-B44E-B9E0F26A162D}"/>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4" name="Immagine 23">
            <a:extLst>
              <a:ext uri="{FF2B5EF4-FFF2-40B4-BE49-F238E27FC236}">
                <a16:creationId xmlns:a16="http://schemas.microsoft.com/office/drawing/2014/main" id="{A5A0E216-272A-41F0-A68B-82B29A842DC0}"/>
              </a:ext>
            </a:extLst>
          </p:cNvPr>
          <p:cNvPicPr>
            <a:picLocks noChangeAspect="1"/>
          </p:cNvPicPr>
          <p:nvPr/>
        </p:nvPicPr>
        <p:blipFill>
          <a:blip r:embed="rId2" cstate="hqprint">
            <a:extLst>
              <a:ext uri="{BEBA8EAE-BF5A-486C-A8C5-ECC9F3942E4B}">
                <a14:imgProps xmlns:a14="http://schemas.microsoft.com/office/drawing/2010/main">
                  <a14:imgLayer r:embed="rId3">
                    <a14:imgEffect>
                      <a14:artisticPhotocopy trans="0"/>
                    </a14:imgEffect>
                  </a14:imgLayer>
                </a14:imgProps>
              </a:ext>
              <a:ext uri="{28A0092B-C50C-407E-A947-70E740481C1C}">
                <a14:useLocalDpi xmlns:a14="http://schemas.microsoft.com/office/drawing/2010/main" val="0"/>
              </a:ext>
            </a:extLst>
          </a:blip>
          <a:stretch>
            <a:fillRect/>
          </a:stretch>
        </p:blipFill>
        <p:spPr>
          <a:xfrm>
            <a:off x="92687" y="5982686"/>
            <a:ext cx="830339" cy="835639"/>
          </a:xfrm>
          <a:prstGeom prst="rect">
            <a:avLst/>
          </a:prstGeom>
        </p:spPr>
      </p:pic>
      <p:sp>
        <p:nvSpPr>
          <p:cNvPr id="25" name="CasellaDiTesto 24">
            <a:extLst>
              <a:ext uri="{FF2B5EF4-FFF2-40B4-BE49-F238E27FC236}">
                <a16:creationId xmlns:a16="http://schemas.microsoft.com/office/drawing/2014/main" id="{A99F224A-AA51-489A-8C0B-204CB3A7F048}"/>
              </a:ext>
            </a:extLst>
          </p:cNvPr>
          <p:cNvSpPr txBox="1"/>
          <p:nvPr/>
        </p:nvSpPr>
        <p:spPr>
          <a:xfrm>
            <a:off x="860880" y="6480814"/>
            <a:ext cx="2196548" cy="307777"/>
          </a:xfrm>
          <a:prstGeom prst="rect">
            <a:avLst/>
          </a:prstGeom>
          <a:noFill/>
        </p:spPr>
        <p:txBody>
          <a:bodyPr wrap="square" rtlCol="0">
            <a:spAutoFit/>
          </a:bodyPr>
          <a:lstStyle/>
          <a:p>
            <a:r>
              <a:rPr lang="it-IT" sz="1400" b="1" dirty="0">
                <a:solidFill>
                  <a:schemeClr val="bg1"/>
                </a:solidFill>
                <a:latin typeface="Times New Roman" panose="02020603050405020304" pitchFamily="18" charset="0"/>
              </a:rPr>
              <a:t>Anna Barbaro</a:t>
            </a:r>
          </a:p>
        </p:txBody>
      </p:sp>
      <p:pic>
        <p:nvPicPr>
          <p:cNvPr id="11" name="Immagine 10">
            <a:extLst>
              <a:ext uri="{FF2B5EF4-FFF2-40B4-BE49-F238E27FC236}">
                <a16:creationId xmlns:a16="http://schemas.microsoft.com/office/drawing/2014/main" id="{67A145C9-90F0-4E83-B16B-D44201BD46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066" y="243924"/>
            <a:ext cx="4051289" cy="3038465"/>
          </a:xfrm>
          <a:prstGeom prst="rect">
            <a:avLst/>
          </a:prstGeom>
        </p:spPr>
      </p:pic>
      <p:sp>
        <p:nvSpPr>
          <p:cNvPr id="12" name="Rettangolo 11">
            <a:extLst>
              <a:ext uri="{FF2B5EF4-FFF2-40B4-BE49-F238E27FC236}">
                <a16:creationId xmlns:a16="http://schemas.microsoft.com/office/drawing/2014/main" id="{93E4D971-EBD1-4632-9EB7-33BEACB3AE85}"/>
              </a:ext>
            </a:extLst>
          </p:cNvPr>
          <p:cNvSpPr/>
          <p:nvPr/>
        </p:nvSpPr>
        <p:spPr>
          <a:xfrm>
            <a:off x="356066" y="3717706"/>
            <a:ext cx="3940755" cy="3046988"/>
          </a:xfrm>
          <a:prstGeom prst="rect">
            <a:avLst/>
          </a:prstGeom>
        </p:spPr>
        <p:txBody>
          <a:bodyPr wrap="square">
            <a:spAutoFit/>
          </a:bodyPr>
          <a:lstStyle/>
          <a:p>
            <a:pPr algn="ctr"/>
            <a:r>
              <a:rPr lang="en-GB"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DIFFRATTOMETRO A CRISTALLO SINGOLO</a:t>
            </a:r>
          </a:p>
          <a:p>
            <a:pPr algn="ctr"/>
            <a:r>
              <a:rPr lang="en-GB"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in </a:t>
            </a:r>
            <a:r>
              <a:rPr lang="en-GB"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modalità</a:t>
            </a:r>
            <a:r>
              <a:rPr lang="en-GB"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 </a:t>
            </a:r>
            <a:r>
              <a:rPr lang="en-GB"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trasmissione</a:t>
            </a:r>
            <a:endParaRPr lang="en-GB"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n-GB"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Immagine 12">
            <a:extLst>
              <a:ext uri="{FF2B5EF4-FFF2-40B4-BE49-F238E27FC236}">
                <a16:creationId xmlns:a16="http://schemas.microsoft.com/office/drawing/2014/main" id="{61D04801-B629-4AEE-A53E-0AAD7B05D5F1}"/>
              </a:ext>
            </a:extLst>
          </p:cNvPr>
          <p:cNvPicPr>
            <a:picLocks noChangeAspect="1"/>
          </p:cNvPicPr>
          <p:nvPr/>
        </p:nvPicPr>
        <p:blipFill>
          <a:blip r:embed="rId5"/>
          <a:stretch>
            <a:fillRect/>
          </a:stretch>
        </p:blipFill>
        <p:spPr>
          <a:xfrm>
            <a:off x="4947678" y="219133"/>
            <a:ext cx="3661064" cy="3038465"/>
          </a:xfrm>
          <a:prstGeom prst="rect">
            <a:avLst/>
          </a:prstGeom>
          <a:ln>
            <a:solidFill>
              <a:schemeClr val="tx1"/>
            </a:solidFill>
          </a:ln>
        </p:spPr>
      </p:pic>
      <p:sp>
        <p:nvSpPr>
          <p:cNvPr id="37" name="CasellaDiTesto 36">
            <a:extLst>
              <a:ext uri="{FF2B5EF4-FFF2-40B4-BE49-F238E27FC236}">
                <a16:creationId xmlns:a16="http://schemas.microsoft.com/office/drawing/2014/main" id="{D7B5AB35-B34B-4956-BBD1-264F508A6FAF}"/>
              </a:ext>
            </a:extLst>
          </p:cNvPr>
          <p:cNvSpPr txBox="1"/>
          <p:nvPr/>
        </p:nvSpPr>
        <p:spPr>
          <a:xfrm>
            <a:off x="5189335" y="2562311"/>
            <a:ext cx="3223059" cy="369332"/>
          </a:xfrm>
          <a:prstGeom prst="rect">
            <a:avLst/>
          </a:prstGeom>
          <a:noFill/>
          <a:ln>
            <a:solidFill>
              <a:srgbClr val="FF0000"/>
            </a:solidFill>
          </a:ln>
        </p:spPr>
        <p:txBody>
          <a:bodyPr wrap="square" rtlCol="0">
            <a:spAutoFit/>
          </a:bodyPr>
          <a:lstStyle/>
          <a:p>
            <a:pPr algn="ctr"/>
            <a:r>
              <a:rPr lang="it-IT" b="1" i="1" dirty="0" err="1">
                <a:solidFill>
                  <a:srgbClr val="FF0000"/>
                </a:solidFill>
              </a:rPr>
              <a:t>Crystallite</a:t>
            </a:r>
            <a:r>
              <a:rPr lang="it-IT" b="1" i="1" dirty="0">
                <a:solidFill>
                  <a:srgbClr val="FF0000"/>
                </a:solidFill>
              </a:rPr>
              <a:t> </a:t>
            </a:r>
            <a:r>
              <a:rPr lang="it-IT" b="1" i="1" dirty="0" err="1">
                <a:solidFill>
                  <a:srgbClr val="FF0000"/>
                </a:solidFill>
              </a:rPr>
              <a:t>sizes</a:t>
            </a:r>
            <a:r>
              <a:rPr lang="it-IT" b="1" i="1" dirty="0">
                <a:solidFill>
                  <a:srgbClr val="FF0000"/>
                </a:solidFill>
              </a:rPr>
              <a:t> </a:t>
            </a:r>
            <a:r>
              <a:rPr lang="it-IT" b="1" i="1" dirty="0" err="1">
                <a:solidFill>
                  <a:srgbClr val="FF0000"/>
                </a:solidFill>
              </a:rPr>
              <a:t>determination</a:t>
            </a:r>
            <a:endParaRPr lang="it-IT" b="1" i="1" dirty="0">
              <a:solidFill>
                <a:srgbClr val="FF0000"/>
              </a:solidFill>
            </a:endParaRPr>
          </a:p>
        </p:txBody>
      </p:sp>
      <p:pic>
        <p:nvPicPr>
          <p:cNvPr id="47" name="Immagine 46" descr="Immagine che contiene testo&#10;&#10;Descrizione generata automaticamente">
            <a:extLst>
              <a:ext uri="{FF2B5EF4-FFF2-40B4-BE49-F238E27FC236}">
                <a16:creationId xmlns:a16="http://schemas.microsoft.com/office/drawing/2014/main" id="{98910EC4-2E12-4B32-8107-A7554BDB920C}"/>
              </a:ext>
            </a:extLst>
          </p:cNvPr>
          <p:cNvPicPr>
            <a:picLocks noChangeAspect="1"/>
          </p:cNvPicPr>
          <p:nvPr/>
        </p:nvPicPr>
        <p:blipFill rotWithShape="1">
          <a:blip r:embed="rId6"/>
          <a:srcRect l="1076" t="65850" r="48326" b="4508"/>
          <a:stretch/>
        </p:blipFill>
        <p:spPr>
          <a:xfrm>
            <a:off x="4945635" y="3443278"/>
            <a:ext cx="3661064" cy="3097102"/>
          </a:xfrm>
          <a:prstGeom prst="rect">
            <a:avLst/>
          </a:prstGeom>
        </p:spPr>
      </p:pic>
      <p:sp>
        <p:nvSpPr>
          <p:cNvPr id="48" name="CasellaDiTesto 47">
            <a:extLst>
              <a:ext uri="{FF2B5EF4-FFF2-40B4-BE49-F238E27FC236}">
                <a16:creationId xmlns:a16="http://schemas.microsoft.com/office/drawing/2014/main" id="{A3EFF841-CAC3-4562-B417-A822D68F6525}"/>
              </a:ext>
            </a:extLst>
          </p:cNvPr>
          <p:cNvSpPr txBox="1"/>
          <p:nvPr/>
        </p:nvSpPr>
        <p:spPr>
          <a:xfrm>
            <a:off x="5164637" y="5158269"/>
            <a:ext cx="3223059" cy="646331"/>
          </a:xfrm>
          <a:prstGeom prst="rect">
            <a:avLst/>
          </a:prstGeom>
          <a:noFill/>
          <a:ln>
            <a:solidFill>
              <a:srgbClr val="FF0000"/>
            </a:solidFill>
          </a:ln>
        </p:spPr>
        <p:txBody>
          <a:bodyPr wrap="square" rtlCol="0">
            <a:spAutoFit/>
          </a:bodyPr>
          <a:lstStyle/>
          <a:p>
            <a:pPr algn="ctr"/>
            <a:r>
              <a:rPr lang="it-IT" b="1" i="1" dirty="0">
                <a:solidFill>
                  <a:srgbClr val="FF0000"/>
                </a:solidFill>
              </a:rPr>
              <a:t>Crystal </a:t>
            </a:r>
            <a:r>
              <a:rPr lang="it-IT" b="1" i="1" dirty="0" err="1">
                <a:solidFill>
                  <a:srgbClr val="FF0000"/>
                </a:solidFill>
              </a:rPr>
              <a:t>parameters</a:t>
            </a:r>
            <a:r>
              <a:rPr lang="it-IT" b="1" i="1" dirty="0">
                <a:solidFill>
                  <a:srgbClr val="FF0000"/>
                </a:solidFill>
              </a:rPr>
              <a:t> </a:t>
            </a:r>
            <a:r>
              <a:rPr lang="it-IT" b="1" i="1" dirty="0" err="1">
                <a:solidFill>
                  <a:srgbClr val="FF0000"/>
                </a:solidFill>
              </a:rPr>
              <a:t>determination</a:t>
            </a:r>
            <a:endParaRPr lang="it-IT" b="1" i="1" dirty="0">
              <a:solidFill>
                <a:srgbClr val="FF0000"/>
              </a:solidFill>
            </a:endParaRPr>
          </a:p>
        </p:txBody>
      </p:sp>
      <p:sp>
        <p:nvSpPr>
          <p:cNvPr id="49" name="CasellaDiTesto 48">
            <a:extLst>
              <a:ext uri="{FF2B5EF4-FFF2-40B4-BE49-F238E27FC236}">
                <a16:creationId xmlns:a16="http://schemas.microsoft.com/office/drawing/2014/main" id="{593E93CB-DF95-4FA8-AB90-825B626FF764}"/>
              </a:ext>
            </a:extLst>
          </p:cNvPr>
          <p:cNvSpPr txBox="1"/>
          <p:nvPr/>
        </p:nvSpPr>
        <p:spPr>
          <a:xfrm>
            <a:off x="5313816" y="658438"/>
            <a:ext cx="1190336" cy="584775"/>
          </a:xfrm>
          <a:prstGeom prst="rect">
            <a:avLst/>
          </a:prstGeom>
          <a:noFill/>
        </p:spPr>
        <p:txBody>
          <a:bodyPr wrap="square" rtlCol="0">
            <a:spAutoFit/>
          </a:bodyPr>
          <a:lstStyle/>
          <a:p>
            <a:pPr algn="ctr"/>
            <a:r>
              <a:rPr lang="en-GB" sz="1600" b="1" dirty="0" err="1"/>
              <a:t>Dia</a:t>
            </a:r>
            <a:endParaRPr lang="en-GB" sz="1600" b="1" dirty="0"/>
          </a:p>
          <a:p>
            <a:pPr algn="ctr"/>
            <a:r>
              <a:rPr lang="en-GB" sz="1600" b="1" i="1" dirty="0"/>
              <a:t>d</a:t>
            </a:r>
            <a:r>
              <a:rPr lang="en-GB" sz="1600" b="1" dirty="0"/>
              <a:t>= 2.06Å</a:t>
            </a:r>
          </a:p>
        </p:txBody>
      </p:sp>
      <p:cxnSp>
        <p:nvCxnSpPr>
          <p:cNvPr id="50" name="Connettore 2 49">
            <a:extLst>
              <a:ext uri="{FF2B5EF4-FFF2-40B4-BE49-F238E27FC236}">
                <a16:creationId xmlns:a16="http://schemas.microsoft.com/office/drawing/2014/main" id="{487CB584-4F13-4C5A-9237-A12585A44BD6}"/>
              </a:ext>
            </a:extLst>
          </p:cNvPr>
          <p:cNvCxnSpPr>
            <a:cxnSpLocks/>
          </p:cNvCxnSpPr>
          <p:nvPr/>
        </p:nvCxnSpPr>
        <p:spPr>
          <a:xfrm>
            <a:off x="6290725" y="1193310"/>
            <a:ext cx="269291" cy="3129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CasellaDiTesto 50">
            <a:extLst>
              <a:ext uri="{FF2B5EF4-FFF2-40B4-BE49-F238E27FC236}">
                <a16:creationId xmlns:a16="http://schemas.microsoft.com/office/drawing/2014/main" id="{62953F4E-C7DD-4092-8322-3D097FAF522E}"/>
              </a:ext>
            </a:extLst>
          </p:cNvPr>
          <p:cNvSpPr txBox="1"/>
          <p:nvPr/>
        </p:nvSpPr>
        <p:spPr>
          <a:xfrm>
            <a:off x="6295153" y="263407"/>
            <a:ext cx="1190336" cy="584775"/>
          </a:xfrm>
          <a:prstGeom prst="rect">
            <a:avLst/>
          </a:prstGeom>
          <a:noFill/>
        </p:spPr>
        <p:txBody>
          <a:bodyPr wrap="square" rtlCol="0">
            <a:spAutoFit/>
          </a:bodyPr>
          <a:lstStyle/>
          <a:p>
            <a:pPr algn="ctr"/>
            <a:r>
              <a:rPr lang="en-GB" sz="1600" b="1" dirty="0" err="1"/>
              <a:t>Dia</a:t>
            </a:r>
            <a:endParaRPr lang="en-GB" sz="1600" b="1" dirty="0"/>
          </a:p>
          <a:p>
            <a:pPr algn="ctr"/>
            <a:r>
              <a:rPr lang="en-GB" sz="1600" b="1" i="1" dirty="0"/>
              <a:t>d</a:t>
            </a:r>
            <a:r>
              <a:rPr lang="en-GB" sz="1600" b="1" dirty="0"/>
              <a:t>= 1.26Å</a:t>
            </a:r>
          </a:p>
        </p:txBody>
      </p:sp>
      <p:cxnSp>
        <p:nvCxnSpPr>
          <p:cNvPr id="52" name="Connettore 2 51">
            <a:extLst>
              <a:ext uri="{FF2B5EF4-FFF2-40B4-BE49-F238E27FC236}">
                <a16:creationId xmlns:a16="http://schemas.microsoft.com/office/drawing/2014/main" id="{61F71482-2069-44FD-A7A3-2A88A29F8C3A}"/>
              </a:ext>
            </a:extLst>
          </p:cNvPr>
          <p:cNvCxnSpPr>
            <a:cxnSpLocks/>
          </p:cNvCxnSpPr>
          <p:nvPr/>
        </p:nvCxnSpPr>
        <p:spPr>
          <a:xfrm>
            <a:off x="7105867" y="822052"/>
            <a:ext cx="621237" cy="435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3" name="CasellaDiTesto 52">
            <a:extLst>
              <a:ext uri="{FF2B5EF4-FFF2-40B4-BE49-F238E27FC236}">
                <a16:creationId xmlns:a16="http://schemas.microsoft.com/office/drawing/2014/main" id="{8A85AB15-0AC9-4DB8-A51C-7CC2F3648E5E}"/>
              </a:ext>
            </a:extLst>
          </p:cNvPr>
          <p:cNvSpPr txBox="1"/>
          <p:nvPr/>
        </p:nvSpPr>
        <p:spPr>
          <a:xfrm>
            <a:off x="7500922" y="457463"/>
            <a:ext cx="1190336" cy="584775"/>
          </a:xfrm>
          <a:prstGeom prst="rect">
            <a:avLst/>
          </a:prstGeom>
          <a:noFill/>
        </p:spPr>
        <p:txBody>
          <a:bodyPr wrap="square" rtlCol="0">
            <a:spAutoFit/>
          </a:bodyPr>
          <a:lstStyle/>
          <a:p>
            <a:pPr algn="ctr"/>
            <a:r>
              <a:rPr lang="en-GB" sz="1600" b="1" dirty="0" err="1"/>
              <a:t>Dia</a:t>
            </a:r>
            <a:endParaRPr lang="en-GB" sz="1600" b="1" dirty="0"/>
          </a:p>
          <a:p>
            <a:pPr algn="ctr"/>
            <a:r>
              <a:rPr lang="en-GB" sz="1600" b="1" i="1" dirty="0"/>
              <a:t>d</a:t>
            </a:r>
            <a:r>
              <a:rPr lang="en-GB" sz="1600" b="1" dirty="0"/>
              <a:t>= 1.07Å</a:t>
            </a:r>
          </a:p>
        </p:txBody>
      </p:sp>
      <p:cxnSp>
        <p:nvCxnSpPr>
          <p:cNvPr id="54" name="Connettore 2 53">
            <a:extLst>
              <a:ext uri="{FF2B5EF4-FFF2-40B4-BE49-F238E27FC236}">
                <a16:creationId xmlns:a16="http://schemas.microsoft.com/office/drawing/2014/main" id="{F9599252-CD0F-45DD-883A-14A878917E89}"/>
              </a:ext>
            </a:extLst>
          </p:cNvPr>
          <p:cNvCxnSpPr>
            <a:cxnSpLocks/>
          </p:cNvCxnSpPr>
          <p:nvPr/>
        </p:nvCxnSpPr>
        <p:spPr>
          <a:xfrm>
            <a:off x="8071058" y="1038165"/>
            <a:ext cx="280063" cy="5162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CasellaDiTesto 54">
            <a:extLst>
              <a:ext uri="{FF2B5EF4-FFF2-40B4-BE49-F238E27FC236}">
                <a16:creationId xmlns:a16="http://schemas.microsoft.com/office/drawing/2014/main" id="{A8526228-847F-41E3-B24A-B3FAC1B31D47}"/>
              </a:ext>
            </a:extLst>
          </p:cNvPr>
          <p:cNvSpPr txBox="1"/>
          <p:nvPr/>
        </p:nvSpPr>
        <p:spPr>
          <a:xfrm>
            <a:off x="5459275" y="1761641"/>
            <a:ext cx="1190336" cy="584775"/>
          </a:xfrm>
          <a:prstGeom prst="rect">
            <a:avLst/>
          </a:prstGeom>
          <a:noFill/>
        </p:spPr>
        <p:txBody>
          <a:bodyPr wrap="square" rtlCol="0">
            <a:spAutoFit/>
          </a:bodyPr>
          <a:lstStyle/>
          <a:p>
            <a:pPr algn="ctr"/>
            <a:r>
              <a:rPr lang="en-GB" sz="1600" b="1" dirty="0"/>
              <a:t>Gr</a:t>
            </a:r>
          </a:p>
          <a:p>
            <a:pPr algn="ctr"/>
            <a:r>
              <a:rPr lang="en-GB" sz="1600" b="1" i="1" dirty="0"/>
              <a:t>d</a:t>
            </a:r>
            <a:r>
              <a:rPr lang="en-GB" sz="1600" b="1" dirty="0"/>
              <a:t>= 3.35Å</a:t>
            </a:r>
          </a:p>
        </p:txBody>
      </p:sp>
      <p:cxnSp>
        <p:nvCxnSpPr>
          <p:cNvPr id="56" name="Connettore 2 55">
            <a:extLst>
              <a:ext uri="{FF2B5EF4-FFF2-40B4-BE49-F238E27FC236}">
                <a16:creationId xmlns:a16="http://schemas.microsoft.com/office/drawing/2014/main" id="{1D2806ED-5127-4D89-A929-8358C58FB49C}"/>
              </a:ext>
            </a:extLst>
          </p:cNvPr>
          <p:cNvCxnSpPr>
            <a:cxnSpLocks/>
          </p:cNvCxnSpPr>
          <p:nvPr/>
        </p:nvCxnSpPr>
        <p:spPr>
          <a:xfrm flipH="1">
            <a:off x="6036664" y="2307097"/>
            <a:ext cx="1" cy="2220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78163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D67350E-1209-4BFD-BCDC-981544ECCEE3}"/>
              </a:ext>
            </a:extLst>
          </p:cNvPr>
          <p:cNvSpPr/>
          <p:nvPr/>
        </p:nvSpPr>
        <p:spPr>
          <a:xfrm rot="615773">
            <a:off x="852015"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5A68FF7-DA86-4783-92D2-CE6FE2C05C7D}"/>
              </a:ext>
            </a:extLst>
          </p:cNvPr>
          <p:cNvSpPr txBox="1"/>
          <p:nvPr/>
        </p:nvSpPr>
        <p:spPr>
          <a:xfrm>
            <a:off x="817185" y="163874"/>
            <a:ext cx="1788685" cy="276999"/>
          </a:xfrm>
          <a:prstGeom prst="rect">
            <a:avLst/>
          </a:prstGeom>
          <a:solidFill>
            <a:schemeClr val="bg1">
              <a:alpha val="39000"/>
            </a:schemeClr>
          </a:solidFill>
          <a:ln w="3175">
            <a:solidFill>
              <a:schemeClr val="bg1">
                <a:alpha val="50000"/>
              </a:schemeClr>
            </a:solidFill>
          </a:ln>
        </p:spPr>
        <p:txBody>
          <a:bodyPr wrap="square" rtlCol="0">
            <a:spAutoFit/>
          </a:bodyPr>
          <a:lstStyle/>
          <a:p>
            <a:pPr algn="ctr"/>
            <a:r>
              <a:rPr lang="it-IT" sz="1200" dirty="0">
                <a:solidFill>
                  <a:schemeClr val="bg1">
                    <a:lumMod val="75000"/>
                  </a:schemeClr>
                </a:solidFill>
                <a:latin typeface="Baskerville Old Face" panose="02020602080505020303" pitchFamily="18" charset="0"/>
              </a:rPr>
              <a:t>INTRODUZIONE</a:t>
            </a:r>
          </a:p>
        </p:txBody>
      </p:sp>
      <p:sp>
        <p:nvSpPr>
          <p:cNvPr id="12" name="CasellaDiTesto 11">
            <a:extLst>
              <a:ext uri="{FF2B5EF4-FFF2-40B4-BE49-F238E27FC236}">
                <a16:creationId xmlns:a16="http://schemas.microsoft.com/office/drawing/2014/main" id="{720F038D-53E5-4ED4-A751-D15EEEDE915F}"/>
              </a:ext>
            </a:extLst>
          </p:cNvPr>
          <p:cNvSpPr txBox="1"/>
          <p:nvPr/>
        </p:nvSpPr>
        <p:spPr>
          <a:xfrm>
            <a:off x="2710006" y="163874"/>
            <a:ext cx="1604514" cy="276999"/>
          </a:xfrm>
          <a:prstGeom prst="rect">
            <a:avLst/>
          </a:prstGeom>
          <a:solidFill>
            <a:schemeClr val="bg1">
              <a:alpha val="40000"/>
            </a:schemeClr>
          </a:solidFill>
          <a:ln w="3175">
            <a:solidFill>
              <a:schemeClr val="bg1">
                <a:alpha val="49000"/>
              </a:schemeClr>
            </a:solidFill>
          </a:ln>
        </p:spPr>
        <p:txBody>
          <a:bodyPr wrap="square" rtlCol="0">
            <a:spAutoFit/>
          </a:bodyPr>
          <a:lstStyle/>
          <a:p>
            <a:pPr algn="ctr"/>
            <a:r>
              <a:rPr lang="it-IT" sz="1200" dirty="0">
                <a:solidFill>
                  <a:schemeClr val="bg1">
                    <a:lumMod val="85000"/>
                  </a:schemeClr>
                </a:solidFill>
                <a:latin typeface="Baskerville Old Face" panose="02020602080505020303" pitchFamily="18" charset="0"/>
              </a:rPr>
              <a:t>CAMPIONI</a:t>
            </a:r>
          </a:p>
        </p:txBody>
      </p:sp>
      <p:sp>
        <p:nvSpPr>
          <p:cNvPr id="14" name="CasellaDiTesto 13">
            <a:extLst>
              <a:ext uri="{FF2B5EF4-FFF2-40B4-BE49-F238E27FC236}">
                <a16:creationId xmlns:a16="http://schemas.microsoft.com/office/drawing/2014/main" id="{44257E0E-A323-455C-853C-BAD80E1D0E6F}"/>
              </a:ext>
            </a:extLst>
          </p:cNvPr>
          <p:cNvSpPr txBox="1"/>
          <p:nvPr/>
        </p:nvSpPr>
        <p:spPr>
          <a:xfrm>
            <a:off x="7026869" y="209985"/>
            <a:ext cx="1862301"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CONCLUSIONI</a:t>
            </a:r>
          </a:p>
        </p:txBody>
      </p:sp>
      <p:sp>
        <p:nvSpPr>
          <p:cNvPr id="13" name="CasellaDiTesto 12">
            <a:extLst>
              <a:ext uri="{FF2B5EF4-FFF2-40B4-BE49-F238E27FC236}">
                <a16:creationId xmlns:a16="http://schemas.microsoft.com/office/drawing/2014/main" id="{2A77C8D1-AF4E-4F54-819F-89297EDB3D5E}"/>
              </a:ext>
            </a:extLst>
          </p:cNvPr>
          <p:cNvSpPr txBox="1"/>
          <p:nvPr/>
        </p:nvSpPr>
        <p:spPr>
          <a:xfrm>
            <a:off x="4598417" y="164048"/>
            <a:ext cx="2199736" cy="646331"/>
          </a:xfrm>
          <a:prstGeom prst="rect">
            <a:avLst/>
          </a:prstGeom>
          <a:solidFill>
            <a:schemeClr val="bg1">
              <a:alpha val="66000"/>
            </a:schemeClr>
          </a:solidFill>
          <a:ln w="38100">
            <a:solidFill>
              <a:schemeClr val="accent5"/>
            </a:solidFill>
          </a:ln>
        </p:spPr>
        <p:txBody>
          <a:bodyPr wrap="square" rtlCol="0">
            <a:spAutoFit/>
          </a:bodyPr>
          <a:lstStyle/>
          <a:p>
            <a:pPr algn="ctr"/>
            <a:r>
              <a:rPr lang="it-IT" b="1" dirty="0">
                <a:solidFill>
                  <a:srgbClr val="0070C0"/>
                </a:solidFill>
                <a:latin typeface="Baskerville Old Face" panose="02020602080505020303" pitchFamily="18" charset="0"/>
              </a:rPr>
              <a:t>RISULTATI &amp; DISCUSSIONE</a:t>
            </a:r>
          </a:p>
        </p:txBody>
      </p:sp>
      <p:sp>
        <p:nvSpPr>
          <p:cNvPr id="17" name="Rettangolo 16">
            <a:extLst>
              <a:ext uri="{FF2B5EF4-FFF2-40B4-BE49-F238E27FC236}">
                <a16:creationId xmlns:a16="http://schemas.microsoft.com/office/drawing/2014/main" id="{53539BE1-9ACB-467F-B145-459ADE200A3C}"/>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4F419AF5-857B-478A-8299-736DADDF5537}"/>
              </a:ext>
            </a:extLst>
          </p:cNvPr>
          <p:cNvSpPr txBox="1"/>
          <p:nvPr/>
        </p:nvSpPr>
        <p:spPr>
          <a:xfrm>
            <a:off x="4712920" y="1069831"/>
            <a:ext cx="4219996" cy="461665"/>
          </a:xfrm>
          <a:prstGeom prst="rect">
            <a:avLst/>
          </a:prstGeom>
          <a:solidFill>
            <a:schemeClr val="bg1">
              <a:alpha val="60000"/>
            </a:schemeClr>
          </a:solidFill>
          <a:ln>
            <a:solidFill>
              <a:schemeClr val="accent5"/>
            </a:solidFill>
          </a:ln>
        </p:spPr>
        <p:txBody>
          <a:bodyPr wrap="square" rtlCol="0">
            <a:spAutoFit/>
          </a:bodyPr>
          <a:lstStyle/>
          <a:p>
            <a:pPr algn="ctr"/>
            <a:r>
              <a:rPr lang="en-GB" sz="2400" b="1" dirty="0" err="1">
                <a:solidFill>
                  <a:srgbClr val="0070C0"/>
                </a:solidFill>
                <a:latin typeface="Baskerville Old Face" panose="02020602080505020303" pitchFamily="18" charset="0"/>
              </a:rPr>
              <a:t>Diffrazione</a:t>
            </a:r>
            <a:r>
              <a:rPr lang="en-GB" sz="2400" b="1" dirty="0">
                <a:solidFill>
                  <a:srgbClr val="0070C0"/>
                </a:solidFill>
                <a:latin typeface="Baskerville Old Face" panose="02020602080505020303" pitchFamily="18" charset="0"/>
              </a:rPr>
              <a:t> </a:t>
            </a:r>
            <a:r>
              <a:rPr lang="en-GB" sz="2400" b="1" dirty="0" err="1">
                <a:solidFill>
                  <a:srgbClr val="0070C0"/>
                </a:solidFill>
                <a:latin typeface="Baskerville Old Face" panose="02020602080505020303" pitchFamily="18" charset="0"/>
              </a:rPr>
              <a:t>dei</a:t>
            </a:r>
            <a:r>
              <a:rPr lang="en-GB" sz="2400" b="1" dirty="0">
                <a:solidFill>
                  <a:srgbClr val="0070C0"/>
                </a:solidFill>
                <a:latin typeface="Baskerville Old Face" panose="02020602080505020303" pitchFamily="18" charset="0"/>
              </a:rPr>
              <a:t> </a:t>
            </a:r>
            <a:r>
              <a:rPr lang="en-GB" sz="2400" b="1" dirty="0" err="1">
                <a:solidFill>
                  <a:srgbClr val="0070C0"/>
                </a:solidFill>
                <a:latin typeface="Baskerville Old Face" panose="02020602080505020303" pitchFamily="18" charset="0"/>
              </a:rPr>
              <a:t>raggi</a:t>
            </a:r>
            <a:r>
              <a:rPr lang="en-GB" sz="2400" b="1" dirty="0">
                <a:solidFill>
                  <a:srgbClr val="0070C0"/>
                </a:solidFill>
                <a:latin typeface="Baskerville Old Face" panose="02020602080505020303" pitchFamily="18" charset="0"/>
              </a:rPr>
              <a:t> X (XRD)</a:t>
            </a:r>
          </a:p>
        </p:txBody>
      </p:sp>
      <p:grpSp>
        <p:nvGrpSpPr>
          <p:cNvPr id="19" name="Gruppo 18">
            <a:extLst>
              <a:ext uri="{FF2B5EF4-FFF2-40B4-BE49-F238E27FC236}">
                <a16:creationId xmlns:a16="http://schemas.microsoft.com/office/drawing/2014/main" id="{41BFA900-6AD4-477B-95C0-C58047DF829E}"/>
              </a:ext>
            </a:extLst>
          </p:cNvPr>
          <p:cNvGrpSpPr/>
          <p:nvPr/>
        </p:nvGrpSpPr>
        <p:grpSpPr>
          <a:xfrm>
            <a:off x="4487227" y="1941451"/>
            <a:ext cx="4874098" cy="3665103"/>
            <a:chOff x="4361642" y="973059"/>
            <a:chExt cx="4874098" cy="3665103"/>
          </a:xfrm>
          <a:solidFill>
            <a:schemeClr val="bg1"/>
          </a:solidFill>
        </p:grpSpPr>
        <p:sp>
          <p:nvSpPr>
            <p:cNvPr id="20" name="CasellaDiTesto 19">
              <a:extLst>
                <a:ext uri="{FF2B5EF4-FFF2-40B4-BE49-F238E27FC236}">
                  <a16:creationId xmlns:a16="http://schemas.microsoft.com/office/drawing/2014/main" id="{F86E1B0D-F1FF-4C73-AABE-27AF3A132A32}"/>
                </a:ext>
              </a:extLst>
            </p:cNvPr>
            <p:cNvSpPr txBox="1"/>
            <p:nvPr/>
          </p:nvSpPr>
          <p:spPr>
            <a:xfrm>
              <a:off x="6449644" y="1561753"/>
              <a:ext cx="2061827" cy="369332"/>
            </a:xfrm>
            <a:prstGeom prst="rect">
              <a:avLst/>
            </a:prstGeom>
            <a:grpFill/>
            <a:ln>
              <a:solidFill>
                <a:schemeClr val="tx1"/>
              </a:solidFill>
            </a:ln>
          </p:spPr>
          <p:txBody>
            <a:bodyPr wrap="square" rtlCol="0">
              <a:spAutoFit/>
            </a:bodyPr>
            <a:lstStyle/>
            <a:p>
              <a:pPr algn="ctr"/>
              <a:r>
                <a:rPr lang="en-GB" b="1" dirty="0"/>
                <a:t>FRO 95028</a:t>
              </a:r>
            </a:p>
          </p:txBody>
        </p:sp>
        <p:pic>
          <p:nvPicPr>
            <p:cNvPr id="21" name="Immagine 20">
              <a:extLst>
                <a:ext uri="{FF2B5EF4-FFF2-40B4-BE49-F238E27FC236}">
                  <a16:creationId xmlns:a16="http://schemas.microsoft.com/office/drawing/2014/main" id="{CDFB0F04-3B07-43B0-8187-92D18D361133}"/>
                </a:ext>
              </a:extLst>
            </p:cNvPr>
            <p:cNvPicPr>
              <a:picLocks noChangeAspect="1"/>
            </p:cNvPicPr>
            <p:nvPr/>
          </p:nvPicPr>
          <p:blipFill rotWithShape="1">
            <a:blip r:embed="rId2"/>
            <a:srcRect l="3294" b="4947"/>
            <a:stretch/>
          </p:blipFill>
          <p:spPr>
            <a:xfrm>
              <a:off x="4361642" y="973059"/>
              <a:ext cx="4874098" cy="3665103"/>
            </a:xfrm>
            <a:prstGeom prst="rect">
              <a:avLst/>
            </a:prstGeom>
            <a:grpFill/>
          </p:spPr>
        </p:pic>
        <p:sp>
          <p:nvSpPr>
            <p:cNvPr id="22" name="CasellaDiTesto 21">
              <a:extLst>
                <a:ext uri="{FF2B5EF4-FFF2-40B4-BE49-F238E27FC236}">
                  <a16:creationId xmlns:a16="http://schemas.microsoft.com/office/drawing/2014/main" id="{EA0EC78F-5BFE-4E3D-9D5A-77E07F6476A0}"/>
                </a:ext>
              </a:extLst>
            </p:cNvPr>
            <p:cNvSpPr txBox="1"/>
            <p:nvPr/>
          </p:nvSpPr>
          <p:spPr>
            <a:xfrm>
              <a:off x="5221646" y="1067524"/>
              <a:ext cx="1064058" cy="400110"/>
            </a:xfrm>
            <a:prstGeom prst="rect">
              <a:avLst/>
            </a:prstGeom>
            <a:grpFill/>
          </p:spPr>
          <p:txBody>
            <a:bodyPr wrap="square" rtlCol="0">
              <a:spAutoFit/>
            </a:bodyPr>
            <a:lstStyle/>
            <a:p>
              <a:pPr algn="ctr"/>
              <a:r>
                <a:rPr lang="en-GB" sz="1000" b="1" dirty="0">
                  <a:solidFill>
                    <a:srgbClr val="4010F0"/>
                  </a:solidFill>
                </a:rPr>
                <a:t>Gr</a:t>
              </a:r>
            </a:p>
            <a:p>
              <a:pPr algn="ctr"/>
              <a:r>
                <a:rPr lang="en-GB" sz="1000" b="1" i="1" dirty="0">
                  <a:solidFill>
                    <a:srgbClr val="4010F0"/>
                  </a:solidFill>
                </a:rPr>
                <a:t>d</a:t>
              </a:r>
              <a:r>
                <a:rPr lang="en-GB" sz="1000" b="1" dirty="0">
                  <a:solidFill>
                    <a:srgbClr val="4010F0"/>
                  </a:solidFill>
                </a:rPr>
                <a:t>= 3.34Å</a:t>
              </a:r>
            </a:p>
          </p:txBody>
        </p:sp>
        <p:sp>
          <p:nvSpPr>
            <p:cNvPr id="23" name="CasellaDiTesto 22">
              <a:extLst>
                <a:ext uri="{FF2B5EF4-FFF2-40B4-BE49-F238E27FC236}">
                  <a16:creationId xmlns:a16="http://schemas.microsoft.com/office/drawing/2014/main" id="{76B07437-4C68-4B58-A8E1-E54EB148EF13}"/>
                </a:ext>
              </a:extLst>
            </p:cNvPr>
            <p:cNvSpPr txBox="1"/>
            <p:nvPr/>
          </p:nvSpPr>
          <p:spPr>
            <a:xfrm>
              <a:off x="5346298" y="2409563"/>
              <a:ext cx="1064058" cy="400110"/>
            </a:xfrm>
            <a:prstGeom prst="rect">
              <a:avLst/>
            </a:prstGeom>
            <a:noFill/>
          </p:spPr>
          <p:txBody>
            <a:bodyPr wrap="square" rtlCol="0">
              <a:spAutoFit/>
            </a:bodyPr>
            <a:lstStyle/>
            <a:p>
              <a:pPr algn="ctr"/>
              <a:r>
                <a:rPr lang="en-GB" sz="1000" b="1" dirty="0" err="1">
                  <a:solidFill>
                    <a:srgbClr val="FF0000"/>
                  </a:solidFill>
                </a:rPr>
                <a:t>Dia</a:t>
              </a:r>
              <a:endParaRPr lang="en-GB" sz="1000" b="1" dirty="0">
                <a:solidFill>
                  <a:srgbClr val="FF0000"/>
                </a:solidFill>
              </a:endParaRPr>
            </a:p>
            <a:p>
              <a:pPr algn="ctr"/>
              <a:r>
                <a:rPr lang="en-GB" sz="1000" b="1" i="1" dirty="0">
                  <a:solidFill>
                    <a:srgbClr val="FF0000"/>
                  </a:solidFill>
                </a:rPr>
                <a:t>d</a:t>
              </a:r>
              <a:r>
                <a:rPr lang="en-GB" sz="1000" b="1" dirty="0">
                  <a:solidFill>
                    <a:srgbClr val="FF0000"/>
                  </a:solidFill>
                </a:rPr>
                <a:t>= 2.06Å</a:t>
              </a:r>
            </a:p>
          </p:txBody>
        </p:sp>
        <p:sp>
          <p:nvSpPr>
            <p:cNvPr id="24" name="CasellaDiTesto 23">
              <a:extLst>
                <a:ext uri="{FF2B5EF4-FFF2-40B4-BE49-F238E27FC236}">
                  <a16:creationId xmlns:a16="http://schemas.microsoft.com/office/drawing/2014/main" id="{5A647367-A7CA-4246-A2DC-B54858A5ABB9}"/>
                </a:ext>
              </a:extLst>
            </p:cNvPr>
            <p:cNvSpPr txBox="1"/>
            <p:nvPr/>
          </p:nvSpPr>
          <p:spPr>
            <a:xfrm>
              <a:off x="5791826" y="2903853"/>
              <a:ext cx="1064058" cy="400110"/>
            </a:xfrm>
            <a:prstGeom prst="rect">
              <a:avLst/>
            </a:prstGeom>
            <a:grpFill/>
          </p:spPr>
          <p:txBody>
            <a:bodyPr wrap="square" rtlCol="0">
              <a:spAutoFit/>
            </a:bodyPr>
            <a:lstStyle/>
            <a:p>
              <a:pPr algn="ctr"/>
              <a:r>
                <a:rPr lang="en-GB" sz="1000" b="1" dirty="0">
                  <a:solidFill>
                    <a:srgbClr val="4010F0"/>
                  </a:solidFill>
                </a:rPr>
                <a:t>Gr</a:t>
              </a:r>
            </a:p>
            <a:p>
              <a:pPr algn="ctr"/>
              <a:r>
                <a:rPr lang="en-GB" sz="1000" b="1" i="1" dirty="0">
                  <a:solidFill>
                    <a:srgbClr val="4010F0"/>
                  </a:solidFill>
                </a:rPr>
                <a:t>d</a:t>
              </a:r>
              <a:r>
                <a:rPr lang="en-GB" sz="1000" b="1" dirty="0">
                  <a:solidFill>
                    <a:srgbClr val="4010F0"/>
                  </a:solidFill>
                </a:rPr>
                <a:t>= 2.02Å</a:t>
              </a:r>
            </a:p>
          </p:txBody>
        </p:sp>
        <p:sp>
          <p:nvSpPr>
            <p:cNvPr id="25" name="CasellaDiTesto 24">
              <a:extLst>
                <a:ext uri="{FF2B5EF4-FFF2-40B4-BE49-F238E27FC236}">
                  <a16:creationId xmlns:a16="http://schemas.microsoft.com/office/drawing/2014/main" id="{26C33E0F-09F7-42A9-B6B1-0A64B428F05D}"/>
                </a:ext>
              </a:extLst>
            </p:cNvPr>
            <p:cNvSpPr txBox="1"/>
            <p:nvPr/>
          </p:nvSpPr>
          <p:spPr>
            <a:xfrm>
              <a:off x="6127315" y="3305388"/>
              <a:ext cx="1064058" cy="400110"/>
            </a:xfrm>
            <a:prstGeom prst="rect">
              <a:avLst/>
            </a:prstGeom>
            <a:grpFill/>
          </p:spPr>
          <p:txBody>
            <a:bodyPr wrap="square" rtlCol="0">
              <a:spAutoFit/>
            </a:bodyPr>
            <a:lstStyle/>
            <a:p>
              <a:pPr algn="ctr"/>
              <a:r>
                <a:rPr lang="en-GB" sz="1000" b="1" dirty="0">
                  <a:solidFill>
                    <a:srgbClr val="4010F0"/>
                  </a:solidFill>
                </a:rPr>
                <a:t>Gr</a:t>
              </a:r>
            </a:p>
            <a:p>
              <a:pPr algn="ctr"/>
              <a:r>
                <a:rPr lang="en-GB" sz="1000" b="1" i="1" dirty="0">
                  <a:solidFill>
                    <a:srgbClr val="4010F0"/>
                  </a:solidFill>
                </a:rPr>
                <a:t>d</a:t>
              </a:r>
              <a:r>
                <a:rPr lang="en-GB" sz="1000" b="1" dirty="0">
                  <a:solidFill>
                    <a:srgbClr val="4010F0"/>
                  </a:solidFill>
                </a:rPr>
                <a:t>= 1.67Å</a:t>
              </a:r>
            </a:p>
          </p:txBody>
        </p:sp>
        <p:sp>
          <p:nvSpPr>
            <p:cNvPr id="26" name="CasellaDiTesto 25">
              <a:extLst>
                <a:ext uri="{FF2B5EF4-FFF2-40B4-BE49-F238E27FC236}">
                  <a16:creationId xmlns:a16="http://schemas.microsoft.com/office/drawing/2014/main" id="{F1FD528D-6FDF-4000-A2DE-AD0FF3D4F679}"/>
                </a:ext>
              </a:extLst>
            </p:cNvPr>
            <p:cNvSpPr txBox="1"/>
            <p:nvPr/>
          </p:nvSpPr>
          <p:spPr>
            <a:xfrm>
              <a:off x="7160818" y="2919833"/>
              <a:ext cx="1064058" cy="400110"/>
            </a:xfrm>
            <a:prstGeom prst="rect">
              <a:avLst/>
            </a:prstGeom>
            <a:grpFill/>
          </p:spPr>
          <p:txBody>
            <a:bodyPr wrap="square" rtlCol="0">
              <a:spAutoFit/>
            </a:bodyPr>
            <a:lstStyle/>
            <a:p>
              <a:pPr algn="ctr"/>
              <a:r>
                <a:rPr lang="en-GB" sz="1000" b="1" dirty="0">
                  <a:solidFill>
                    <a:srgbClr val="4010F0"/>
                  </a:solidFill>
                </a:rPr>
                <a:t>Gr</a:t>
              </a:r>
            </a:p>
            <a:p>
              <a:pPr algn="ctr"/>
              <a:r>
                <a:rPr lang="en-GB" sz="1000" b="1" i="1" dirty="0">
                  <a:solidFill>
                    <a:srgbClr val="4010F0"/>
                  </a:solidFill>
                </a:rPr>
                <a:t>d</a:t>
              </a:r>
              <a:r>
                <a:rPr lang="en-GB" sz="1000" b="1" dirty="0">
                  <a:solidFill>
                    <a:srgbClr val="4010F0"/>
                  </a:solidFill>
                </a:rPr>
                <a:t>= 1.22Å</a:t>
              </a:r>
            </a:p>
          </p:txBody>
        </p:sp>
        <p:sp>
          <p:nvSpPr>
            <p:cNvPr id="27" name="CasellaDiTesto 26">
              <a:extLst>
                <a:ext uri="{FF2B5EF4-FFF2-40B4-BE49-F238E27FC236}">
                  <a16:creationId xmlns:a16="http://schemas.microsoft.com/office/drawing/2014/main" id="{F9CCAD83-A51A-401E-95F5-26ADF0C27598}"/>
                </a:ext>
              </a:extLst>
            </p:cNvPr>
            <p:cNvSpPr txBox="1"/>
            <p:nvPr/>
          </p:nvSpPr>
          <p:spPr>
            <a:xfrm>
              <a:off x="7672897" y="3345044"/>
              <a:ext cx="1064058" cy="400110"/>
            </a:xfrm>
            <a:prstGeom prst="rect">
              <a:avLst/>
            </a:prstGeom>
            <a:grpFill/>
          </p:spPr>
          <p:txBody>
            <a:bodyPr wrap="square" rtlCol="0">
              <a:spAutoFit/>
            </a:bodyPr>
            <a:lstStyle/>
            <a:p>
              <a:pPr algn="ctr"/>
              <a:r>
                <a:rPr lang="en-GB" sz="1000" b="1" dirty="0">
                  <a:solidFill>
                    <a:srgbClr val="4010F0"/>
                  </a:solidFill>
                </a:rPr>
                <a:t>Gr</a:t>
              </a:r>
            </a:p>
            <a:p>
              <a:pPr algn="ctr"/>
              <a:r>
                <a:rPr lang="en-GB" sz="1000" b="1" i="1" dirty="0">
                  <a:solidFill>
                    <a:srgbClr val="4010F0"/>
                  </a:solidFill>
                </a:rPr>
                <a:t>d</a:t>
              </a:r>
              <a:r>
                <a:rPr lang="en-GB" sz="1000" b="1" dirty="0">
                  <a:solidFill>
                    <a:srgbClr val="4010F0"/>
                  </a:solidFill>
                </a:rPr>
                <a:t>= 1.15Å</a:t>
              </a:r>
            </a:p>
          </p:txBody>
        </p:sp>
        <p:cxnSp>
          <p:nvCxnSpPr>
            <p:cNvPr id="28" name="Connettore 2 27">
              <a:extLst>
                <a:ext uri="{FF2B5EF4-FFF2-40B4-BE49-F238E27FC236}">
                  <a16:creationId xmlns:a16="http://schemas.microsoft.com/office/drawing/2014/main" id="{8DA086FB-A10D-45FE-B393-9A74882C083A}"/>
                </a:ext>
              </a:extLst>
            </p:cNvPr>
            <p:cNvCxnSpPr>
              <a:cxnSpLocks/>
              <a:stCxn id="22" idx="2"/>
            </p:cNvCxnSpPr>
            <p:nvPr/>
          </p:nvCxnSpPr>
          <p:spPr>
            <a:xfrm flipH="1">
              <a:off x="5510081" y="1467634"/>
              <a:ext cx="243594" cy="177465"/>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9" name="Connettore 2 28">
              <a:extLst>
                <a:ext uri="{FF2B5EF4-FFF2-40B4-BE49-F238E27FC236}">
                  <a16:creationId xmlns:a16="http://schemas.microsoft.com/office/drawing/2014/main" id="{A861FB2E-BAF8-470F-88FE-FC4928C6721E}"/>
                </a:ext>
              </a:extLst>
            </p:cNvPr>
            <p:cNvCxnSpPr>
              <a:cxnSpLocks/>
            </p:cNvCxnSpPr>
            <p:nvPr/>
          </p:nvCxnSpPr>
          <p:spPr>
            <a:xfrm>
              <a:off x="5869550" y="2761209"/>
              <a:ext cx="284362" cy="1129324"/>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30" name="Connettore 2 29">
              <a:extLst>
                <a:ext uri="{FF2B5EF4-FFF2-40B4-BE49-F238E27FC236}">
                  <a16:creationId xmlns:a16="http://schemas.microsoft.com/office/drawing/2014/main" id="{BB46AA06-552C-4DBC-AEE6-A80527646549}"/>
                </a:ext>
              </a:extLst>
            </p:cNvPr>
            <p:cNvCxnSpPr>
              <a:cxnSpLocks/>
            </p:cNvCxnSpPr>
            <p:nvPr/>
          </p:nvCxnSpPr>
          <p:spPr>
            <a:xfrm flipH="1">
              <a:off x="6265709" y="3312855"/>
              <a:ext cx="35536" cy="506056"/>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31" name="Connettore 2 30">
              <a:extLst>
                <a:ext uri="{FF2B5EF4-FFF2-40B4-BE49-F238E27FC236}">
                  <a16:creationId xmlns:a16="http://schemas.microsoft.com/office/drawing/2014/main" id="{E7A12E49-48F6-41D5-A86C-561DFA3547BE}"/>
                </a:ext>
              </a:extLst>
            </p:cNvPr>
            <p:cNvCxnSpPr>
              <a:cxnSpLocks/>
              <a:stCxn id="26" idx="2"/>
            </p:cNvCxnSpPr>
            <p:nvPr/>
          </p:nvCxnSpPr>
          <p:spPr>
            <a:xfrm flipH="1">
              <a:off x="7575549" y="3319943"/>
              <a:ext cx="117298" cy="571040"/>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32" name="Connettore 2 31">
              <a:extLst>
                <a:ext uri="{FF2B5EF4-FFF2-40B4-BE49-F238E27FC236}">
                  <a16:creationId xmlns:a16="http://schemas.microsoft.com/office/drawing/2014/main" id="{9CB5B374-19BD-4A97-8AFC-49387E4AB886}"/>
                </a:ext>
              </a:extLst>
            </p:cNvPr>
            <p:cNvCxnSpPr>
              <a:cxnSpLocks/>
              <a:stCxn id="27" idx="2"/>
            </p:cNvCxnSpPr>
            <p:nvPr/>
          </p:nvCxnSpPr>
          <p:spPr>
            <a:xfrm flipH="1">
              <a:off x="7840180" y="3745154"/>
              <a:ext cx="364746" cy="207443"/>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33" name="Connettore 2 32">
              <a:extLst>
                <a:ext uri="{FF2B5EF4-FFF2-40B4-BE49-F238E27FC236}">
                  <a16:creationId xmlns:a16="http://schemas.microsoft.com/office/drawing/2014/main" id="{A293CE2F-B9F0-4C7F-9739-EFBA76B40721}"/>
                </a:ext>
              </a:extLst>
            </p:cNvPr>
            <p:cNvCxnSpPr>
              <a:cxnSpLocks/>
              <a:stCxn id="25" idx="2"/>
            </p:cNvCxnSpPr>
            <p:nvPr/>
          </p:nvCxnSpPr>
          <p:spPr>
            <a:xfrm flipH="1">
              <a:off x="6649384" y="3705498"/>
              <a:ext cx="9960" cy="211191"/>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grpSp>
      <p:pic>
        <p:nvPicPr>
          <p:cNvPr id="55" name="Immagine 54">
            <a:extLst>
              <a:ext uri="{FF2B5EF4-FFF2-40B4-BE49-F238E27FC236}">
                <a16:creationId xmlns:a16="http://schemas.microsoft.com/office/drawing/2014/main" id="{4F0BAD99-F782-4F7E-9E72-7FF5352315CE}"/>
              </a:ext>
            </a:extLst>
          </p:cNvPr>
          <p:cNvPicPr/>
          <p:nvPr/>
        </p:nvPicPr>
        <p:blipFill>
          <a:blip r:embed="rId3">
            <a:extLst>
              <a:ext uri="{28A0092B-C50C-407E-A947-70E740481C1C}">
                <a14:useLocalDpi xmlns:a14="http://schemas.microsoft.com/office/drawing/2010/main" val="0"/>
              </a:ext>
            </a:extLst>
          </a:blip>
          <a:stretch>
            <a:fillRect/>
          </a:stretch>
        </p:blipFill>
        <p:spPr>
          <a:xfrm>
            <a:off x="177104" y="558124"/>
            <a:ext cx="4313590" cy="6228691"/>
          </a:xfrm>
          <a:prstGeom prst="rect">
            <a:avLst/>
          </a:prstGeom>
        </p:spPr>
      </p:pic>
      <p:sp>
        <p:nvSpPr>
          <p:cNvPr id="34" name="CasellaDiTesto 33">
            <a:extLst>
              <a:ext uri="{FF2B5EF4-FFF2-40B4-BE49-F238E27FC236}">
                <a16:creationId xmlns:a16="http://schemas.microsoft.com/office/drawing/2014/main" id="{C4B0F7C7-9A36-4C17-B11F-F7C470212C45}"/>
              </a:ext>
            </a:extLst>
          </p:cNvPr>
          <p:cNvSpPr txBox="1"/>
          <p:nvPr/>
        </p:nvSpPr>
        <p:spPr>
          <a:xfrm>
            <a:off x="6873901" y="2153405"/>
            <a:ext cx="2061827" cy="369332"/>
          </a:xfrm>
          <a:prstGeom prst="rect">
            <a:avLst/>
          </a:prstGeom>
          <a:solidFill>
            <a:schemeClr val="bg1"/>
          </a:solidFill>
          <a:ln w="28575">
            <a:solidFill>
              <a:srgbClr val="FF0000"/>
            </a:solidFill>
          </a:ln>
        </p:spPr>
        <p:txBody>
          <a:bodyPr wrap="square" rtlCol="0">
            <a:spAutoFit/>
          </a:bodyPr>
          <a:lstStyle/>
          <a:p>
            <a:pPr algn="ctr"/>
            <a:r>
              <a:rPr lang="en-GB" b="1" dirty="0"/>
              <a:t>FRO 95028</a:t>
            </a:r>
          </a:p>
        </p:txBody>
      </p:sp>
      <p:sp>
        <p:nvSpPr>
          <p:cNvPr id="35" name="Rettangolo 34">
            <a:extLst>
              <a:ext uri="{FF2B5EF4-FFF2-40B4-BE49-F238E27FC236}">
                <a16:creationId xmlns:a16="http://schemas.microsoft.com/office/drawing/2014/main" id="{06AEC446-2FD7-4C8D-9E5A-CD286F3BD75D}"/>
              </a:ext>
            </a:extLst>
          </p:cNvPr>
          <p:cNvSpPr/>
          <p:nvPr/>
        </p:nvSpPr>
        <p:spPr>
          <a:xfrm>
            <a:off x="4487228" y="1941451"/>
            <a:ext cx="4656772" cy="3665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uppo 36">
            <a:extLst>
              <a:ext uri="{FF2B5EF4-FFF2-40B4-BE49-F238E27FC236}">
                <a16:creationId xmlns:a16="http://schemas.microsoft.com/office/drawing/2014/main" id="{FE23DBE4-697D-430F-AD36-CD58BBFB5532}"/>
              </a:ext>
            </a:extLst>
          </p:cNvPr>
          <p:cNvGrpSpPr/>
          <p:nvPr/>
        </p:nvGrpSpPr>
        <p:grpSpPr>
          <a:xfrm>
            <a:off x="4305710" y="2001489"/>
            <a:ext cx="4838289" cy="3741511"/>
            <a:chOff x="89410" y="3367704"/>
            <a:chExt cx="4426792" cy="3386652"/>
          </a:xfrm>
        </p:grpSpPr>
        <p:pic>
          <p:nvPicPr>
            <p:cNvPr id="38" name="Immagine 37">
              <a:extLst>
                <a:ext uri="{FF2B5EF4-FFF2-40B4-BE49-F238E27FC236}">
                  <a16:creationId xmlns:a16="http://schemas.microsoft.com/office/drawing/2014/main" id="{A6AA2D14-22DD-4DEB-BD28-63777B9CC4D1}"/>
                </a:ext>
              </a:extLst>
            </p:cNvPr>
            <p:cNvPicPr>
              <a:picLocks noChangeAspect="1"/>
            </p:cNvPicPr>
            <p:nvPr/>
          </p:nvPicPr>
          <p:blipFill>
            <a:blip r:embed="rId4"/>
            <a:stretch>
              <a:fillRect/>
            </a:stretch>
          </p:blipFill>
          <p:spPr>
            <a:xfrm>
              <a:off x="89410" y="3367704"/>
              <a:ext cx="4426792" cy="3386652"/>
            </a:xfrm>
            <a:prstGeom prst="rect">
              <a:avLst/>
            </a:prstGeom>
          </p:spPr>
        </p:pic>
        <p:sp>
          <p:nvSpPr>
            <p:cNvPr id="39" name="CasellaDiTesto 38">
              <a:extLst>
                <a:ext uri="{FF2B5EF4-FFF2-40B4-BE49-F238E27FC236}">
                  <a16:creationId xmlns:a16="http://schemas.microsoft.com/office/drawing/2014/main" id="{1D5F334D-8405-4713-994F-DBBA3B9CA035}"/>
                </a:ext>
              </a:extLst>
            </p:cNvPr>
            <p:cNvSpPr txBox="1"/>
            <p:nvPr/>
          </p:nvSpPr>
          <p:spPr>
            <a:xfrm>
              <a:off x="2552710" y="3753786"/>
              <a:ext cx="1562100" cy="369332"/>
            </a:xfrm>
            <a:prstGeom prst="rect">
              <a:avLst/>
            </a:prstGeom>
            <a:noFill/>
            <a:ln w="28575">
              <a:solidFill>
                <a:schemeClr val="accent6"/>
              </a:solidFill>
            </a:ln>
          </p:spPr>
          <p:txBody>
            <a:bodyPr wrap="square" rtlCol="0">
              <a:spAutoFit/>
            </a:bodyPr>
            <a:lstStyle/>
            <a:p>
              <a:pPr algn="ctr"/>
              <a:r>
                <a:rPr lang="en-GB" b="1" dirty="0"/>
                <a:t>FRO 01089</a:t>
              </a:r>
            </a:p>
          </p:txBody>
        </p:sp>
        <p:sp>
          <p:nvSpPr>
            <p:cNvPr id="40" name="CasellaDiTesto 39">
              <a:extLst>
                <a:ext uri="{FF2B5EF4-FFF2-40B4-BE49-F238E27FC236}">
                  <a16:creationId xmlns:a16="http://schemas.microsoft.com/office/drawing/2014/main" id="{F067193E-EC2C-48F6-B545-1B1233612DBB}"/>
                </a:ext>
              </a:extLst>
            </p:cNvPr>
            <p:cNvSpPr txBox="1"/>
            <p:nvPr/>
          </p:nvSpPr>
          <p:spPr>
            <a:xfrm>
              <a:off x="833681" y="4250670"/>
              <a:ext cx="806161" cy="362162"/>
            </a:xfrm>
            <a:prstGeom prst="rect">
              <a:avLst/>
            </a:prstGeom>
            <a:noFill/>
          </p:spPr>
          <p:txBody>
            <a:bodyPr wrap="square" rtlCol="0">
              <a:spAutoFit/>
            </a:bodyPr>
            <a:lstStyle/>
            <a:p>
              <a:pPr algn="ctr"/>
              <a:r>
                <a:rPr lang="en-GB" sz="1000" b="1" dirty="0">
                  <a:solidFill>
                    <a:srgbClr val="4010F0"/>
                  </a:solidFill>
                </a:rPr>
                <a:t>Gr</a:t>
              </a:r>
            </a:p>
            <a:p>
              <a:pPr algn="ctr"/>
              <a:r>
                <a:rPr lang="en-GB" sz="1000" b="1" i="1" dirty="0">
                  <a:solidFill>
                    <a:srgbClr val="4010F0"/>
                  </a:solidFill>
                </a:rPr>
                <a:t>d</a:t>
              </a:r>
              <a:r>
                <a:rPr lang="en-GB" sz="1000" b="1" dirty="0">
                  <a:solidFill>
                    <a:srgbClr val="4010F0"/>
                  </a:solidFill>
                </a:rPr>
                <a:t>= 3.35Å</a:t>
              </a:r>
            </a:p>
          </p:txBody>
        </p:sp>
        <p:sp>
          <p:nvSpPr>
            <p:cNvPr id="41" name="CasellaDiTesto 40">
              <a:extLst>
                <a:ext uri="{FF2B5EF4-FFF2-40B4-BE49-F238E27FC236}">
                  <a16:creationId xmlns:a16="http://schemas.microsoft.com/office/drawing/2014/main" id="{42A98A2C-AD0F-4366-9AEE-DBF1D34C0C98}"/>
                </a:ext>
              </a:extLst>
            </p:cNvPr>
            <p:cNvSpPr txBox="1"/>
            <p:nvPr/>
          </p:nvSpPr>
          <p:spPr>
            <a:xfrm>
              <a:off x="1772973" y="3975293"/>
              <a:ext cx="806161" cy="362162"/>
            </a:xfrm>
            <a:prstGeom prst="rect">
              <a:avLst/>
            </a:prstGeom>
            <a:noFill/>
          </p:spPr>
          <p:txBody>
            <a:bodyPr wrap="square" rtlCol="0">
              <a:spAutoFit/>
            </a:bodyPr>
            <a:lstStyle/>
            <a:p>
              <a:pPr algn="ctr"/>
              <a:r>
                <a:rPr lang="en-GB" sz="1000" b="1" dirty="0" err="1">
                  <a:solidFill>
                    <a:srgbClr val="FF0000"/>
                  </a:solidFill>
                </a:rPr>
                <a:t>Dia</a:t>
              </a:r>
              <a:endParaRPr lang="en-GB" sz="1000" b="1" dirty="0">
                <a:solidFill>
                  <a:srgbClr val="FF0000"/>
                </a:solidFill>
              </a:endParaRPr>
            </a:p>
            <a:p>
              <a:pPr algn="ctr"/>
              <a:r>
                <a:rPr lang="en-GB" sz="1000" b="1" i="1" dirty="0">
                  <a:solidFill>
                    <a:srgbClr val="FF0000"/>
                  </a:solidFill>
                </a:rPr>
                <a:t>d</a:t>
              </a:r>
              <a:r>
                <a:rPr lang="en-GB" sz="1000" b="1" dirty="0">
                  <a:solidFill>
                    <a:srgbClr val="FF0000"/>
                  </a:solidFill>
                </a:rPr>
                <a:t>= 2.06Å</a:t>
              </a:r>
            </a:p>
          </p:txBody>
        </p:sp>
        <p:cxnSp>
          <p:nvCxnSpPr>
            <p:cNvPr id="42" name="Connettore 2 41">
              <a:extLst>
                <a:ext uri="{FF2B5EF4-FFF2-40B4-BE49-F238E27FC236}">
                  <a16:creationId xmlns:a16="http://schemas.microsoft.com/office/drawing/2014/main" id="{D3ED3B46-0A5B-4562-A0EB-2A8188F0A15C}"/>
                </a:ext>
              </a:extLst>
            </p:cNvPr>
            <p:cNvCxnSpPr>
              <a:cxnSpLocks/>
            </p:cNvCxnSpPr>
            <p:nvPr/>
          </p:nvCxnSpPr>
          <p:spPr>
            <a:xfrm flipH="1">
              <a:off x="1236509" y="4634190"/>
              <a:ext cx="1" cy="1758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Connettore 2 42">
              <a:extLst>
                <a:ext uri="{FF2B5EF4-FFF2-40B4-BE49-F238E27FC236}">
                  <a16:creationId xmlns:a16="http://schemas.microsoft.com/office/drawing/2014/main" id="{44834585-4FEB-44E6-B135-A76BB8EE3B4F}"/>
                </a:ext>
              </a:extLst>
            </p:cNvPr>
            <p:cNvCxnSpPr>
              <a:cxnSpLocks/>
            </p:cNvCxnSpPr>
            <p:nvPr/>
          </p:nvCxnSpPr>
          <p:spPr>
            <a:xfrm flipH="1">
              <a:off x="1928177" y="4385463"/>
              <a:ext cx="223757" cy="2226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CasellaDiTesto 43">
              <a:extLst>
                <a:ext uri="{FF2B5EF4-FFF2-40B4-BE49-F238E27FC236}">
                  <a16:creationId xmlns:a16="http://schemas.microsoft.com/office/drawing/2014/main" id="{3F13CC54-371F-47BA-873D-CB9C84FD5734}"/>
                </a:ext>
              </a:extLst>
            </p:cNvPr>
            <p:cNvSpPr txBox="1"/>
            <p:nvPr/>
          </p:nvSpPr>
          <p:spPr>
            <a:xfrm>
              <a:off x="2519898" y="4641362"/>
              <a:ext cx="806161" cy="362162"/>
            </a:xfrm>
            <a:prstGeom prst="rect">
              <a:avLst/>
            </a:prstGeom>
            <a:noFill/>
          </p:spPr>
          <p:txBody>
            <a:bodyPr wrap="square" rtlCol="0">
              <a:spAutoFit/>
            </a:bodyPr>
            <a:lstStyle/>
            <a:p>
              <a:pPr algn="ctr"/>
              <a:r>
                <a:rPr lang="en-GB" sz="1000" b="1" dirty="0" err="1">
                  <a:solidFill>
                    <a:srgbClr val="FF0000"/>
                  </a:solidFill>
                </a:rPr>
                <a:t>Dia</a:t>
              </a:r>
              <a:endParaRPr lang="en-GB" sz="1000" b="1" dirty="0">
                <a:solidFill>
                  <a:srgbClr val="FF0000"/>
                </a:solidFill>
              </a:endParaRPr>
            </a:p>
            <a:p>
              <a:pPr algn="ctr"/>
              <a:r>
                <a:rPr lang="en-GB" sz="1000" b="1" i="1" dirty="0">
                  <a:solidFill>
                    <a:srgbClr val="FF0000"/>
                  </a:solidFill>
                </a:rPr>
                <a:t>d</a:t>
              </a:r>
              <a:r>
                <a:rPr lang="en-GB" sz="1000" b="1" dirty="0">
                  <a:solidFill>
                    <a:srgbClr val="FF0000"/>
                  </a:solidFill>
                </a:rPr>
                <a:t>= 1.26Å</a:t>
              </a:r>
            </a:p>
          </p:txBody>
        </p:sp>
        <p:sp>
          <p:nvSpPr>
            <p:cNvPr id="45" name="CasellaDiTesto 44">
              <a:extLst>
                <a:ext uri="{FF2B5EF4-FFF2-40B4-BE49-F238E27FC236}">
                  <a16:creationId xmlns:a16="http://schemas.microsoft.com/office/drawing/2014/main" id="{FCC7DFE3-5214-456A-B749-8301750A76F9}"/>
                </a:ext>
              </a:extLst>
            </p:cNvPr>
            <p:cNvSpPr txBox="1"/>
            <p:nvPr/>
          </p:nvSpPr>
          <p:spPr>
            <a:xfrm>
              <a:off x="3698912" y="5396271"/>
              <a:ext cx="806161" cy="362162"/>
            </a:xfrm>
            <a:prstGeom prst="rect">
              <a:avLst/>
            </a:prstGeom>
            <a:noFill/>
          </p:spPr>
          <p:txBody>
            <a:bodyPr wrap="square" rtlCol="0">
              <a:spAutoFit/>
            </a:bodyPr>
            <a:lstStyle/>
            <a:p>
              <a:pPr algn="ctr"/>
              <a:r>
                <a:rPr lang="en-GB" sz="1000" b="1" dirty="0" err="1">
                  <a:solidFill>
                    <a:srgbClr val="FF0000"/>
                  </a:solidFill>
                </a:rPr>
                <a:t>Dia</a:t>
              </a:r>
              <a:endParaRPr lang="en-GB" sz="1000" b="1" dirty="0">
                <a:solidFill>
                  <a:srgbClr val="FF0000"/>
                </a:solidFill>
              </a:endParaRPr>
            </a:p>
            <a:p>
              <a:pPr algn="ctr"/>
              <a:r>
                <a:rPr lang="en-GB" sz="1000" b="1" i="1" dirty="0">
                  <a:solidFill>
                    <a:srgbClr val="FF0000"/>
                  </a:solidFill>
                </a:rPr>
                <a:t>d</a:t>
              </a:r>
              <a:r>
                <a:rPr lang="en-GB" sz="1000" b="1" dirty="0">
                  <a:solidFill>
                    <a:srgbClr val="FF0000"/>
                  </a:solidFill>
                </a:rPr>
                <a:t>= 1.07Å</a:t>
              </a:r>
            </a:p>
          </p:txBody>
        </p:sp>
        <p:cxnSp>
          <p:nvCxnSpPr>
            <p:cNvPr id="46" name="Connettore 2 45">
              <a:extLst>
                <a:ext uri="{FF2B5EF4-FFF2-40B4-BE49-F238E27FC236}">
                  <a16:creationId xmlns:a16="http://schemas.microsoft.com/office/drawing/2014/main" id="{6A608D55-1106-4BA1-962B-423481442C13}"/>
                </a:ext>
              </a:extLst>
            </p:cNvPr>
            <p:cNvCxnSpPr>
              <a:cxnSpLocks/>
              <a:stCxn id="44" idx="2"/>
            </p:cNvCxnSpPr>
            <p:nvPr/>
          </p:nvCxnSpPr>
          <p:spPr>
            <a:xfrm flipH="1">
              <a:off x="2922979" y="5003524"/>
              <a:ext cx="1" cy="402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Connettore 2 46">
              <a:extLst>
                <a:ext uri="{FF2B5EF4-FFF2-40B4-BE49-F238E27FC236}">
                  <a16:creationId xmlns:a16="http://schemas.microsoft.com/office/drawing/2014/main" id="{4223F043-ABDF-4234-9046-2C55F513B310}"/>
                </a:ext>
              </a:extLst>
            </p:cNvPr>
            <p:cNvCxnSpPr>
              <a:cxnSpLocks/>
            </p:cNvCxnSpPr>
            <p:nvPr/>
          </p:nvCxnSpPr>
          <p:spPr>
            <a:xfrm flipH="1">
              <a:off x="3501565" y="5685630"/>
              <a:ext cx="297747" cy="1711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CasellaDiTesto 47">
              <a:extLst>
                <a:ext uri="{FF2B5EF4-FFF2-40B4-BE49-F238E27FC236}">
                  <a16:creationId xmlns:a16="http://schemas.microsoft.com/office/drawing/2014/main" id="{9DDA2BAD-78A2-4883-B0DA-D15E1A3A46E9}"/>
                </a:ext>
              </a:extLst>
            </p:cNvPr>
            <p:cNvSpPr txBox="1"/>
            <p:nvPr/>
          </p:nvSpPr>
          <p:spPr>
            <a:xfrm>
              <a:off x="3572138" y="5045352"/>
              <a:ext cx="806161" cy="362162"/>
            </a:xfrm>
            <a:prstGeom prst="rect">
              <a:avLst/>
            </a:prstGeom>
            <a:noFill/>
          </p:spPr>
          <p:txBody>
            <a:bodyPr wrap="square" rtlCol="0">
              <a:spAutoFit/>
            </a:bodyPr>
            <a:lstStyle/>
            <a:p>
              <a:pPr algn="ctr"/>
              <a:r>
                <a:rPr lang="en-GB" sz="1000" b="1" dirty="0">
                  <a:solidFill>
                    <a:srgbClr val="4010F0"/>
                  </a:solidFill>
                </a:rPr>
                <a:t>Gr</a:t>
              </a:r>
            </a:p>
            <a:p>
              <a:pPr algn="ctr"/>
              <a:r>
                <a:rPr lang="en-GB" sz="1000" b="1" i="1" dirty="0">
                  <a:solidFill>
                    <a:srgbClr val="4010F0"/>
                  </a:solidFill>
                </a:rPr>
                <a:t>d</a:t>
              </a:r>
              <a:r>
                <a:rPr lang="en-GB" sz="1000" b="1" dirty="0">
                  <a:solidFill>
                    <a:srgbClr val="4010F0"/>
                  </a:solidFill>
                </a:rPr>
                <a:t>= 1.15Å</a:t>
              </a:r>
            </a:p>
          </p:txBody>
        </p:sp>
        <p:sp>
          <p:nvSpPr>
            <p:cNvPr id="49" name="CasellaDiTesto 48">
              <a:extLst>
                <a:ext uri="{FF2B5EF4-FFF2-40B4-BE49-F238E27FC236}">
                  <a16:creationId xmlns:a16="http://schemas.microsoft.com/office/drawing/2014/main" id="{651BEA50-D667-4001-BA47-51C2CF33A67D}"/>
                </a:ext>
              </a:extLst>
            </p:cNvPr>
            <p:cNvSpPr txBox="1"/>
            <p:nvPr/>
          </p:nvSpPr>
          <p:spPr>
            <a:xfrm>
              <a:off x="3139656" y="4848033"/>
              <a:ext cx="806161" cy="362162"/>
            </a:xfrm>
            <a:prstGeom prst="rect">
              <a:avLst/>
            </a:prstGeom>
            <a:noFill/>
          </p:spPr>
          <p:txBody>
            <a:bodyPr wrap="square" rtlCol="0">
              <a:spAutoFit/>
            </a:bodyPr>
            <a:lstStyle/>
            <a:p>
              <a:pPr algn="ctr"/>
              <a:r>
                <a:rPr lang="en-GB" sz="1000" b="1" dirty="0">
                  <a:solidFill>
                    <a:srgbClr val="4010F0"/>
                  </a:solidFill>
                </a:rPr>
                <a:t>Gr</a:t>
              </a:r>
            </a:p>
            <a:p>
              <a:pPr algn="ctr"/>
              <a:r>
                <a:rPr lang="en-GB" sz="1000" b="1" i="1" dirty="0">
                  <a:solidFill>
                    <a:srgbClr val="4010F0"/>
                  </a:solidFill>
                </a:rPr>
                <a:t>d</a:t>
              </a:r>
              <a:r>
                <a:rPr lang="en-GB" sz="1000" b="1" dirty="0">
                  <a:solidFill>
                    <a:srgbClr val="4010F0"/>
                  </a:solidFill>
                </a:rPr>
                <a:t>= 1.22Å</a:t>
              </a:r>
            </a:p>
          </p:txBody>
        </p:sp>
        <p:cxnSp>
          <p:nvCxnSpPr>
            <p:cNvPr id="50" name="Connettore 2 49">
              <a:extLst>
                <a:ext uri="{FF2B5EF4-FFF2-40B4-BE49-F238E27FC236}">
                  <a16:creationId xmlns:a16="http://schemas.microsoft.com/office/drawing/2014/main" id="{4074359A-3475-412C-B88C-FA03C911B73E}"/>
                </a:ext>
              </a:extLst>
            </p:cNvPr>
            <p:cNvCxnSpPr>
              <a:cxnSpLocks/>
              <a:stCxn id="49" idx="2"/>
            </p:cNvCxnSpPr>
            <p:nvPr/>
          </p:nvCxnSpPr>
          <p:spPr>
            <a:xfrm flipH="1">
              <a:off x="3069448" y="5210195"/>
              <a:ext cx="473290" cy="6445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Connettore 2 50">
              <a:extLst>
                <a:ext uri="{FF2B5EF4-FFF2-40B4-BE49-F238E27FC236}">
                  <a16:creationId xmlns:a16="http://schemas.microsoft.com/office/drawing/2014/main" id="{6A37847F-5CCF-44E7-89B5-9A1A134D15B0}"/>
                </a:ext>
              </a:extLst>
            </p:cNvPr>
            <p:cNvCxnSpPr>
              <a:cxnSpLocks/>
            </p:cNvCxnSpPr>
            <p:nvPr/>
          </p:nvCxnSpPr>
          <p:spPr>
            <a:xfrm flipH="1">
              <a:off x="3234405" y="5422246"/>
              <a:ext cx="564907" cy="4605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CasellaDiTesto 51">
              <a:extLst>
                <a:ext uri="{FF2B5EF4-FFF2-40B4-BE49-F238E27FC236}">
                  <a16:creationId xmlns:a16="http://schemas.microsoft.com/office/drawing/2014/main" id="{399261E2-3CE4-45F4-810F-09E3A992C88A}"/>
                </a:ext>
              </a:extLst>
            </p:cNvPr>
            <p:cNvSpPr txBox="1"/>
            <p:nvPr/>
          </p:nvSpPr>
          <p:spPr>
            <a:xfrm>
              <a:off x="2076681" y="5234164"/>
              <a:ext cx="806161" cy="362162"/>
            </a:xfrm>
            <a:prstGeom prst="rect">
              <a:avLst/>
            </a:prstGeom>
            <a:noFill/>
          </p:spPr>
          <p:txBody>
            <a:bodyPr wrap="square" rtlCol="0">
              <a:spAutoFit/>
            </a:bodyPr>
            <a:lstStyle/>
            <a:p>
              <a:pPr algn="ctr"/>
              <a:r>
                <a:rPr lang="en-GB" sz="1000" b="1" dirty="0">
                  <a:solidFill>
                    <a:srgbClr val="4010F0"/>
                  </a:solidFill>
                </a:rPr>
                <a:t>Gr</a:t>
              </a:r>
            </a:p>
            <a:p>
              <a:pPr algn="ctr"/>
              <a:r>
                <a:rPr lang="en-GB" sz="1000" b="1" i="1" dirty="0">
                  <a:solidFill>
                    <a:srgbClr val="4010F0"/>
                  </a:solidFill>
                </a:rPr>
                <a:t>d</a:t>
              </a:r>
              <a:r>
                <a:rPr lang="en-GB" sz="1000" b="1" dirty="0">
                  <a:solidFill>
                    <a:srgbClr val="4010F0"/>
                  </a:solidFill>
                </a:rPr>
                <a:t>= 1.67Å</a:t>
              </a:r>
            </a:p>
          </p:txBody>
        </p:sp>
        <p:cxnSp>
          <p:nvCxnSpPr>
            <p:cNvPr id="53" name="Connettore 2 52">
              <a:extLst>
                <a:ext uri="{FF2B5EF4-FFF2-40B4-BE49-F238E27FC236}">
                  <a16:creationId xmlns:a16="http://schemas.microsoft.com/office/drawing/2014/main" id="{E0CDB510-6896-4B9A-B8AC-417A5C825D18}"/>
                </a:ext>
              </a:extLst>
            </p:cNvPr>
            <p:cNvCxnSpPr>
              <a:cxnSpLocks/>
            </p:cNvCxnSpPr>
            <p:nvPr/>
          </p:nvCxnSpPr>
          <p:spPr>
            <a:xfrm flipH="1">
              <a:off x="2239974" y="5601507"/>
              <a:ext cx="105894" cy="1505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54" name="CasellaDiTesto 53">
            <a:extLst>
              <a:ext uri="{FF2B5EF4-FFF2-40B4-BE49-F238E27FC236}">
                <a16:creationId xmlns:a16="http://schemas.microsoft.com/office/drawing/2014/main" id="{08C3065A-02B0-4589-8631-4E57E6D44869}"/>
              </a:ext>
            </a:extLst>
          </p:cNvPr>
          <p:cNvSpPr txBox="1"/>
          <p:nvPr/>
        </p:nvSpPr>
        <p:spPr>
          <a:xfrm>
            <a:off x="3047009" y="6148489"/>
            <a:ext cx="7355689" cy="261610"/>
          </a:xfrm>
          <a:prstGeom prst="rect">
            <a:avLst/>
          </a:prstGeom>
          <a:noFill/>
        </p:spPr>
        <p:txBody>
          <a:bodyPr wrap="square" rtlCol="0">
            <a:spAutoFit/>
          </a:bodyPr>
          <a:lstStyle/>
          <a:p>
            <a:pPr algn="ctr"/>
            <a:r>
              <a:rPr lang="en-GB" sz="1100" b="1" dirty="0" err="1">
                <a:solidFill>
                  <a:schemeClr val="bg1"/>
                </a:solidFill>
              </a:rPr>
              <a:t>Diffrattogrammi</a:t>
            </a:r>
            <a:r>
              <a:rPr lang="en-GB" sz="1100" b="1" dirty="0">
                <a:solidFill>
                  <a:schemeClr val="bg1"/>
                </a:solidFill>
              </a:rPr>
              <a:t> </a:t>
            </a:r>
            <a:r>
              <a:rPr lang="en-GB" sz="1100" b="1" dirty="0" err="1">
                <a:solidFill>
                  <a:schemeClr val="bg1"/>
                </a:solidFill>
              </a:rPr>
              <a:t>degli</a:t>
            </a:r>
            <a:r>
              <a:rPr lang="en-GB" sz="1100" b="1" dirty="0">
                <a:solidFill>
                  <a:schemeClr val="bg1"/>
                </a:solidFill>
              </a:rPr>
              <a:t> </a:t>
            </a:r>
            <a:r>
              <a:rPr lang="en-GB" sz="1100" b="1" dirty="0" err="1">
                <a:solidFill>
                  <a:schemeClr val="bg1"/>
                </a:solidFill>
              </a:rPr>
              <a:t>aggregati</a:t>
            </a:r>
            <a:r>
              <a:rPr lang="en-GB" sz="1100" b="1" dirty="0">
                <a:solidFill>
                  <a:schemeClr val="bg1"/>
                </a:solidFill>
              </a:rPr>
              <a:t> a </a:t>
            </a:r>
            <a:r>
              <a:rPr lang="en-GB" sz="1100" b="1" dirty="0" err="1">
                <a:solidFill>
                  <a:schemeClr val="bg1"/>
                </a:solidFill>
              </a:rPr>
              <a:t>carbonio</a:t>
            </a:r>
            <a:r>
              <a:rPr lang="en-GB" sz="1100" b="1" dirty="0">
                <a:solidFill>
                  <a:schemeClr val="bg1"/>
                </a:solidFill>
              </a:rPr>
              <a:t> </a:t>
            </a:r>
            <a:r>
              <a:rPr lang="en-GB" sz="1100" b="1" dirty="0" err="1">
                <a:solidFill>
                  <a:schemeClr val="bg1"/>
                </a:solidFill>
              </a:rPr>
              <a:t>dei</a:t>
            </a:r>
            <a:r>
              <a:rPr lang="en-GB" sz="1100" b="1" dirty="0">
                <a:solidFill>
                  <a:schemeClr val="bg1"/>
                </a:solidFill>
              </a:rPr>
              <a:t> </a:t>
            </a:r>
            <a:r>
              <a:rPr lang="en-GB" sz="1100" b="1" dirty="0" err="1">
                <a:solidFill>
                  <a:schemeClr val="bg1"/>
                </a:solidFill>
              </a:rPr>
              <a:t>campioni</a:t>
            </a:r>
            <a:r>
              <a:rPr lang="en-GB" sz="1100" b="1" dirty="0">
                <a:solidFill>
                  <a:schemeClr val="bg1"/>
                </a:solidFill>
              </a:rPr>
              <a:t> </a:t>
            </a:r>
            <a:r>
              <a:rPr lang="en-GB" sz="1100" b="1" dirty="0" err="1">
                <a:solidFill>
                  <a:schemeClr val="bg1"/>
                </a:solidFill>
              </a:rPr>
              <a:t>meteoritici</a:t>
            </a:r>
            <a:r>
              <a:rPr lang="en-GB" sz="1100" b="1" dirty="0">
                <a:solidFill>
                  <a:schemeClr val="bg1"/>
                </a:solidFill>
              </a:rPr>
              <a:t> di FRO</a:t>
            </a:r>
          </a:p>
        </p:txBody>
      </p:sp>
      <p:sp>
        <p:nvSpPr>
          <p:cNvPr id="15" name="Rettangolo 14">
            <a:extLst>
              <a:ext uri="{FF2B5EF4-FFF2-40B4-BE49-F238E27FC236}">
                <a16:creationId xmlns:a16="http://schemas.microsoft.com/office/drawing/2014/main" id="{0FBECB76-5840-4AAF-9C24-5A932CEA52A4}"/>
              </a:ext>
            </a:extLst>
          </p:cNvPr>
          <p:cNvSpPr/>
          <p:nvPr/>
        </p:nvSpPr>
        <p:spPr>
          <a:xfrm>
            <a:off x="3909080" y="666306"/>
            <a:ext cx="559572" cy="1729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diritto 17">
            <a:extLst>
              <a:ext uri="{FF2B5EF4-FFF2-40B4-BE49-F238E27FC236}">
                <a16:creationId xmlns:a16="http://schemas.microsoft.com/office/drawing/2014/main" id="{98522442-264E-45F4-BC22-9EAB0A0A0220}"/>
              </a:ext>
            </a:extLst>
          </p:cNvPr>
          <p:cNvCxnSpPr>
            <a:cxnSpLocks/>
          </p:cNvCxnSpPr>
          <p:nvPr/>
        </p:nvCxnSpPr>
        <p:spPr>
          <a:xfrm flipV="1">
            <a:off x="716187" y="1745489"/>
            <a:ext cx="3597403" cy="1"/>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2B4231CD-CB76-48E5-B0B4-A0AA375D8A55}"/>
              </a:ext>
            </a:extLst>
          </p:cNvPr>
          <p:cNvSpPr/>
          <p:nvPr/>
        </p:nvSpPr>
        <p:spPr>
          <a:xfrm>
            <a:off x="3897403" y="1862950"/>
            <a:ext cx="559572" cy="17296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57" name="Immagine 56">
            <a:extLst>
              <a:ext uri="{FF2B5EF4-FFF2-40B4-BE49-F238E27FC236}">
                <a16:creationId xmlns:a16="http://schemas.microsoft.com/office/drawing/2014/main" id="{2E14FDB4-E555-4EEB-BD9F-F284BA2B1C63}"/>
              </a:ext>
            </a:extLst>
          </p:cNvPr>
          <p:cNvPicPr>
            <a:picLocks noChangeAspect="1"/>
          </p:cNvPicPr>
          <p:nvPr/>
        </p:nvPicPr>
        <p:blipFill rotWithShape="1">
          <a:blip r:embed="rId5"/>
          <a:srcRect l="16200" r="15702"/>
          <a:stretch/>
        </p:blipFill>
        <p:spPr bwMode="auto">
          <a:xfrm>
            <a:off x="4512338" y="1757651"/>
            <a:ext cx="4660094" cy="3848903"/>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255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5A68FF7-DA86-4783-92D2-CE6FE2C05C7D}"/>
              </a:ext>
            </a:extLst>
          </p:cNvPr>
          <p:cNvSpPr txBox="1"/>
          <p:nvPr/>
        </p:nvSpPr>
        <p:spPr>
          <a:xfrm>
            <a:off x="827903" y="264081"/>
            <a:ext cx="1788685" cy="276999"/>
          </a:xfrm>
          <a:prstGeom prst="rect">
            <a:avLst/>
          </a:prstGeom>
          <a:solidFill>
            <a:schemeClr val="bg1">
              <a:alpha val="39000"/>
            </a:schemeClr>
          </a:solidFill>
          <a:ln w="3175">
            <a:solidFill>
              <a:schemeClr val="bg1">
                <a:alpha val="50000"/>
              </a:schemeClr>
            </a:solidFill>
          </a:ln>
        </p:spPr>
        <p:txBody>
          <a:bodyPr wrap="square" rtlCol="0">
            <a:spAutoFit/>
          </a:bodyPr>
          <a:lstStyle/>
          <a:p>
            <a:pPr algn="ctr"/>
            <a:r>
              <a:rPr lang="it-IT" sz="1200" dirty="0">
                <a:solidFill>
                  <a:schemeClr val="bg1">
                    <a:lumMod val="75000"/>
                  </a:schemeClr>
                </a:solidFill>
                <a:latin typeface="Baskerville Old Face" panose="02020602080505020303" pitchFamily="18" charset="0"/>
              </a:rPr>
              <a:t>INTRODUZIONE</a:t>
            </a:r>
          </a:p>
        </p:txBody>
      </p:sp>
      <p:sp>
        <p:nvSpPr>
          <p:cNvPr id="12" name="CasellaDiTesto 11">
            <a:extLst>
              <a:ext uri="{FF2B5EF4-FFF2-40B4-BE49-F238E27FC236}">
                <a16:creationId xmlns:a16="http://schemas.microsoft.com/office/drawing/2014/main" id="{720F038D-53E5-4ED4-A751-D15EEEDE915F}"/>
              </a:ext>
            </a:extLst>
          </p:cNvPr>
          <p:cNvSpPr txBox="1"/>
          <p:nvPr/>
        </p:nvSpPr>
        <p:spPr>
          <a:xfrm>
            <a:off x="2710006" y="264081"/>
            <a:ext cx="1604514" cy="276999"/>
          </a:xfrm>
          <a:prstGeom prst="rect">
            <a:avLst/>
          </a:prstGeom>
          <a:solidFill>
            <a:schemeClr val="bg1">
              <a:alpha val="40000"/>
            </a:schemeClr>
          </a:solidFill>
          <a:ln w="3175">
            <a:solidFill>
              <a:schemeClr val="bg1">
                <a:alpha val="49000"/>
              </a:schemeClr>
            </a:solidFill>
          </a:ln>
        </p:spPr>
        <p:txBody>
          <a:bodyPr wrap="square" rtlCol="0">
            <a:spAutoFit/>
          </a:bodyPr>
          <a:lstStyle/>
          <a:p>
            <a:pPr algn="ctr"/>
            <a:r>
              <a:rPr lang="it-IT" sz="1200" dirty="0">
                <a:solidFill>
                  <a:schemeClr val="bg1">
                    <a:lumMod val="85000"/>
                  </a:schemeClr>
                </a:solidFill>
                <a:latin typeface="Baskerville Old Face" panose="02020602080505020303" pitchFamily="18" charset="0"/>
              </a:rPr>
              <a:t>CAMPIONI</a:t>
            </a:r>
          </a:p>
        </p:txBody>
      </p:sp>
      <p:sp>
        <p:nvSpPr>
          <p:cNvPr id="14" name="CasellaDiTesto 13">
            <a:extLst>
              <a:ext uri="{FF2B5EF4-FFF2-40B4-BE49-F238E27FC236}">
                <a16:creationId xmlns:a16="http://schemas.microsoft.com/office/drawing/2014/main" id="{44257E0E-A323-455C-853C-BAD80E1D0E6F}"/>
              </a:ext>
            </a:extLst>
          </p:cNvPr>
          <p:cNvSpPr txBox="1"/>
          <p:nvPr/>
        </p:nvSpPr>
        <p:spPr>
          <a:xfrm>
            <a:off x="7039926" y="264083"/>
            <a:ext cx="1862301"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CONCLUSIONI</a:t>
            </a:r>
          </a:p>
        </p:txBody>
      </p:sp>
      <p:sp>
        <p:nvSpPr>
          <p:cNvPr id="13" name="CasellaDiTesto 12">
            <a:extLst>
              <a:ext uri="{FF2B5EF4-FFF2-40B4-BE49-F238E27FC236}">
                <a16:creationId xmlns:a16="http://schemas.microsoft.com/office/drawing/2014/main" id="{2A77C8D1-AF4E-4F54-819F-89297EDB3D5E}"/>
              </a:ext>
            </a:extLst>
          </p:cNvPr>
          <p:cNvSpPr txBox="1"/>
          <p:nvPr/>
        </p:nvSpPr>
        <p:spPr>
          <a:xfrm>
            <a:off x="4598417" y="217914"/>
            <a:ext cx="2199736" cy="646331"/>
          </a:xfrm>
          <a:prstGeom prst="rect">
            <a:avLst/>
          </a:prstGeom>
          <a:solidFill>
            <a:schemeClr val="bg1">
              <a:alpha val="66000"/>
            </a:schemeClr>
          </a:solidFill>
          <a:ln w="38100">
            <a:solidFill>
              <a:schemeClr val="accent5"/>
            </a:solidFill>
          </a:ln>
        </p:spPr>
        <p:txBody>
          <a:bodyPr wrap="square" rtlCol="0">
            <a:spAutoFit/>
          </a:bodyPr>
          <a:lstStyle/>
          <a:p>
            <a:pPr algn="ctr"/>
            <a:r>
              <a:rPr lang="it-IT" b="1" dirty="0">
                <a:solidFill>
                  <a:srgbClr val="0070C0"/>
                </a:solidFill>
                <a:latin typeface="Baskerville Old Face" panose="02020602080505020303" pitchFamily="18" charset="0"/>
              </a:rPr>
              <a:t>RISULTATI &amp; DISCUSSIONE</a:t>
            </a:r>
          </a:p>
        </p:txBody>
      </p:sp>
      <p:sp>
        <p:nvSpPr>
          <p:cNvPr id="15" name="CasellaDiTesto 14">
            <a:extLst>
              <a:ext uri="{FF2B5EF4-FFF2-40B4-BE49-F238E27FC236}">
                <a16:creationId xmlns:a16="http://schemas.microsoft.com/office/drawing/2014/main" id="{D41B5513-DA6F-44C7-B6DD-A5153A7DB1D6}"/>
              </a:ext>
            </a:extLst>
          </p:cNvPr>
          <p:cNvSpPr txBox="1"/>
          <p:nvPr/>
        </p:nvSpPr>
        <p:spPr>
          <a:xfrm>
            <a:off x="4821863" y="1629094"/>
            <a:ext cx="3898573" cy="523220"/>
          </a:xfrm>
          <a:prstGeom prst="rect">
            <a:avLst/>
          </a:prstGeom>
          <a:solidFill>
            <a:srgbClr val="8EB4E3">
              <a:alpha val="58000"/>
            </a:srgbClr>
          </a:solidFill>
        </p:spPr>
        <p:txBody>
          <a:bodyPr wrap="square" rtlCol="0">
            <a:spAutoFit/>
          </a:bodyPr>
          <a:lstStyle/>
          <a:p>
            <a:pPr lvl="0" algn="ctr"/>
            <a:r>
              <a:rPr lang="en-GB" sz="2800" b="1" dirty="0" err="1">
                <a:solidFill>
                  <a:schemeClr val="bg1"/>
                </a:solidFill>
                <a:latin typeface="Imprint MT Shadow" panose="04020605060303030202" pitchFamily="82" charset="0"/>
              </a:rPr>
              <a:t>Risultati</a:t>
            </a:r>
            <a:r>
              <a:rPr lang="en-GB" sz="2800" b="1" dirty="0">
                <a:solidFill>
                  <a:schemeClr val="bg1"/>
                </a:solidFill>
                <a:latin typeface="Imprint MT Shadow" panose="04020605060303030202" pitchFamily="82" charset="0"/>
              </a:rPr>
              <a:t> XRD </a:t>
            </a:r>
          </a:p>
        </p:txBody>
      </p:sp>
      <p:sp>
        <p:nvSpPr>
          <p:cNvPr id="16" name="Ovale 15">
            <a:extLst>
              <a:ext uri="{FF2B5EF4-FFF2-40B4-BE49-F238E27FC236}">
                <a16:creationId xmlns:a16="http://schemas.microsoft.com/office/drawing/2014/main" id="{EA6CA4B9-ADF9-44D2-AFBA-88F69F6563C4}"/>
              </a:ext>
            </a:extLst>
          </p:cNvPr>
          <p:cNvSpPr/>
          <p:nvPr/>
        </p:nvSpPr>
        <p:spPr>
          <a:xfrm>
            <a:off x="7514283" y="3278305"/>
            <a:ext cx="536773" cy="474893"/>
          </a:xfrm>
          <a:prstGeom prst="ellipse">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8" name="CasellaDiTesto 17">
            <a:extLst>
              <a:ext uri="{FF2B5EF4-FFF2-40B4-BE49-F238E27FC236}">
                <a16:creationId xmlns:a16="http://schemas.microsoft.com/office/drawing/2014/main" id="{EDE133E7-EB05-44CF-BA5C-452C40D73029}"/>
              </a:ext>
            </a:extLst>
          </p:cNvPr>
          <p:cNvSpPr txBox="1"/>
          <p:nvPr/>
        </p:nvSpPr>
        <p:spPr>
          <a:xfrm>
            <a:off x="4941730" y="2726874"/>
            <a:ext cx="3762567" cy="2308324"/>
          </a:xfrm>
          <a:prstGeom prst="rect">
            <a:avLst/>
          </a:prstGeom>
          <a:solidFill>
            <a:schemeClr val="accent5">
              <a:lumMod val="20000"/>
              <a:lumOff val="80000"/>
              <a:alpha val="37000"/>
            </a:schemeClr>
          </a:solidFill>
        </p:spPr>
        <p:txBody>
          <a:bodyPr wrap="square" rtlCol="0">
            <a:spAutoFit/>
          </a:bodyPr>
          <a:lstStyle/>
          <a:p>
            <a:pPr algn="ctr"/>
            <a:endParaRPr lang="it-IT" dirty="0">
              <a:solidFill>
                <a:schemeClr val="bg1"/>
              </a:solidFill>
              <a:latin typeface="Baskerville Old Face" panose="02020602080505020303" pitchFamily="18" charset="0"/>
            </a:endParaRPr>
          </a:p>
          <a:p>
            <a:pPr algn="ctr"/>
            <a:endParaRPr lang="it-IT" dirty="0">
              <a:solidFill>
                <a:schemeClr val="bg1"/>
              </a:solidFill>
              <a:latin typeface="Baskerville Old Face" panose="02020602080505020303" pitchFamily="18" charset="0"/>
            </a:endParaRPr>
          </a:p>
          <a:p>
            <a:pPr algn="ctr"/>
            <a:endParaRPr lang="it-IT" dirty="0">
              <a:solidFill>
                <a:schemeClr val="bg1"/>
              </a:solidFill>
              <a:latin typeface="Baskerville Old Face" panose="02020602080505020303" pitchFamily="18" charset="0"/>
            </a:endParaRPr>
          </a:p>
          <a:p>
            <a:pPr algn="ctr"/>
            <a:endParaRPr lang="it-IT" dirty="0">
              <a:solidFill>
                <a:schemeClr val="bg1"/>
              </a:solidFill>
              <a:latin typeface="Baskerville Old Face" panose="02020602080505020303" pitchFamily="18" charset="0"/>
            </a:endParaRPr>
          </a:p>
          <a:p>
            <a:pPr algn="ctr"/>
            <a:r>
              <a:rPr lang="it-IT" u="sng" dirty="0">
                <a:solidFill>
                  <a:schemeClr val="bg1"/>
                </a:solidFill>
                <a:latin typeface="Baskerville Old Face" panose="02020602080505020303" pitchFamily="18" charset="0"/>
              </a:rPr>
              <a:t>TAGLIA STIMATA DEI CRISTALLITI</a:t>
            </a:r>
            <a:endParaRPr lang="it-IT" dirty="0">
              <a:solidFill>
                <a:schemeClr val="bg1"/>
              </a:solidFill>
              <a:latin typeface="Baskerville Old Face" panose="02020602080505020303" pitchFamily="18" charset="0"/>
            </a:endParaRPr>
          </a:p>
          <a:p>
            <a:pPr marL="457200" indent="-457200" algn="ctr">
              <a:buFontTx/>
              <a:buChar char="-"/>
            </a:pPr>
            <a:r>
              <a:rPr lang="it-IT" dirty="0">
                <a:solidFill>
                  <a:schemeClr val="bg1"/>
                </a:solidFill>
                <a:latin typeface="Baskerville Old Face" panose="02020602080505020303" pitchFamily="18" charset="0"/>
              </a:rPr>
              <a:t>Diamanti nanometrici tra </a:t>
            </a:r>
            <a:r>
              <a:rPr lang="it-IT" b="1" dirty="0">
                <a:solidFill>
                  <a:schemeClr val="bg1"/>
                </a:solidFill>
                <a:latin typeface="Baskerville Old Face" panose="02020602080505020303" pitchFamily="18" charset="0"/>
              </a:rPr>
              <a:t>8-16 nm</a:t>
            </a:r>
          </a:p>
          <a:p>
            <a:pPr marL="457200" indent="-457200" algn="ctr">
              <a:buFontTx/>
              <a:buChar char="-"/>
            </a:pPr>
            <a:r>
              <a:rPr lang="it-IT" dirty="0">
                <a:solidFill>
                  <a:schemeClr val="bg1"/>
                </a:solidFill>
                <a:latin typeface="Baskerville Old Face" panose="02020602080505020303" pitchFamily="18" charset="0"/>
              </a:rPr>
              <a:t>Grafite nanometrica tra </a:t>
            </a:r>
            <a:r>
              <a:rPr lang="it-IT" b="1" dirty="0">
                <a:solidFill>
                  <a:schemeClr val="bg1"/>
                </a:solidFill>
                <a:latin typeface="Baskerville Old Face" panose="02020602080505020303" pitchFamily="18" charset="0"/>
              </a:rPr>
              <a:t>8-17 nm</a:t>
            </a:r>
          </a:p>
        </p:txBody>
      </p:sp>
      <mc:AlternateContent xmlns:mc="http://schemas.openxmlformats.org/markup-compatibility/2006" xmlns:a14="http://schemas.microsoft.com/office/drawing/2010/main">
        <mc:Choice Requires="a14">
          <p:sp>
            <p:nvSpPr>
              <p:cNvPr id="19" name="Rettangolo 18">
                <a:extLst>
                  <a:ext uri="{FF2B5EF4-FFF2-40B4-BE49-F238E27FC236}">
                    <a16:creationId xmlns:a16="http://schemas.microsoft.com/office/drawing/2014/main" id="{715E5409-E0A1-4461-AF67-95F1E508E4BB}"/>
                  </a:ext>
                </a:extLst>
              </p:cNvPr>
              <p:cNvSpPr/>
              <p:nvPr/>
            </p:nvSpPr>
            <p:spPr>
              <a:xfrm>
                <a:off x="4989072" y="2735723"/>
                <a:ext cx="3762568" cy="10358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sz="2800" i="1" smtClean="0">
                              <a:solidFill>
                                <a:schemeClr val="bg1"/>
                              </a:solidFill>
                              <a:latin typeface="Cambria Math" panose="02040503050406030204" pitchFamily="18" charset="0"/>
                            </a:rPr>
                          </m:ctrlPr>
                        </m:fPr>
                        <m:num>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𝐷</m:t>
                              </m:r>
                            </m:e>
                            <m:sub>
                              <m:r>
                                <a:rPr lang="en-GB" sz="2800" i="1">
                                  <a:solidFill>
                                    <a:schemeClr val="bg1"/>
                                  </a:solidFill>
                                  <a:latin typeface="Cambria Math" panose="02040503050406030204" pitchFamily="18" charset="0"/>
                                </a:rPr>
                                <m:t>𝑉</m:t>
                              </m:r>
                            </m:sub>
                          </m:sSub>
                        </m:num>
                        <m:den>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𝐾</m:t>
                              </m:r>
                            </m:e>
                            <m:sub>
                              <m:r>
                                <a:rPr lang="en-GB" sz="2800" i="1">
                                  <a:solidFill>
                                    <a:schemeClr val="bg1"/>
                                  </a:solidFill>
                                  <a:latin typeface="Cambria Math" panose="02040503050406030204" pitchFamily="18" charset="0"/>
                                </a:rPr>
                                <m:t>𝛽</m:t>
                              </m:r>
                            </m:sub>
                          </m:sSub>
                        </m:den>
                      </m:f>
                      <m:r>
                        <a:rPr lang="en-GB" sz="2800">
                          <a:solidFill>
                            <a:schemeClr val="bg1"/>
                          </a:solidFill>
                          <a:latin typeface="Cambria Math" panose="02040503050406030204" pitchFamily="18" charset="0"/>
                        </a:rPr>
                        <m:t>=</m:t>
                      </m:r>
                      <m:f>
                        <m:fPr>
                          <m:ctrlPr>
                            <a:rPr lang="en-GB" sz="2800" i="1">
                              <a:solidFill>
                                <a:schemeClr val="bg1"/>
                              </a:solidFill>
                              <a:latin typeface="Cambria Math" panose="02040503050406030204" pitchFamily="18" charset="0"/>
                            </a:rPr>
                          </m:ctrlPr>
                        </m:fPr>
                        <m:num>
                          <m:r>
                            <m:rPr>
                              <m:sty m:val="p"/>
                            </m:rPr>
                            <a:rPr lang="en-GB" sz="2800">
                              <a:solidFill>
                                <a:schemeClr val="bg1"/>
                              </a:solidFill>
                              <a:latin typeface="Cambria Math" panose="02040503050406030204" pitchFamily="18" charset="0"/>
                            </a:rPr>
                            <m:t>λ</m:t>
                          </m:r>
                        </m:num>
                        <m:den>
                          <m:d>
                            <m:dPr>
                              <m:begChr m:val=""/>
                              <m:ctrlPr>
                                <a:rPr lang="en-GB" sz="2800" i="1">
                                  <a:solidFill>
                                    <a:schemeClr val="bg1"/>
                                  </a:solidFill>
                                  <a:latin typeface="Cambria Math" panose="02040503050406030204" pitchFamily="18" charset="0"/>
                                </a:rPr>
                              </m:ctrlPr>
                            </m:dPr>
                            <m:e>
                              <m:r>
                                <a:rPr lang="en-GB" sz="2800">
                                  <a:solidFill>
                                    <a:schemeClr val="bg1"/>
                                  </a:solidFill>
                                  <a:latin typeface="Cambria Math" panose="02040503050406030204" pitchFamily="18" charset="0"/>
                                </a:rPr>
                                <m:t> </m:t>
                              </m:r>
                              <m:r>
                                <a:rPr lang="en-GB" sz="2800" i="1">
                                  <a:solidFill>
                                    <a:schemeClr val="bg1"/>
                                  </a:solidFill>
                                  <a:latin typeface="Cambria Math" panose="02040503050406030204" pitchFamily="18" charset="0"/>
                                </a:rPr>
                                <m:t>𝑐𝑜𝑠</m:t>
                              </m:r>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𝜃</m:t>
                                  </m:r>
                                </m:e>
                                <m:sub>
                                  <m:r>
                                    <a:rPr lang="en-GB" sz="2800" i="1">
                                      <a:solidFill>
                                        <a:schemeClr val="bg1"/>
                                      </a:solidFill>
                                      <a:latin typeface="Cambria Math" panose="02040503050406030204" pitchFamily="18" charset="0"/>
                                    </a:rPr>
                                    <m:t>h𝑘𝑙</m:t>
                                  </m:r>
                                </m:sub>
                              </m:sSub>
                              <m:r>
                                <a:rPr lang="en-GB" sz="2800">
                                  <a:solidFill>
                                    <a:schemeClr val="bg1"/>
                                  </a:solidFill>
                                  <a:latin typeface="Cambria Math" panose="02040503050406030204" pitchFamily="18" charset="0"/>
                                </a:rPr>
                                <m:t>×</m:t>
                              </m:r>
                              <m:r>
                                <a:rPr lang="en-GB" sz="2800" i="1">
                                  <a:solidFill>
                                    <a:schemeClr val="bg1"/>
                                  </a:solidFill>
                                  <a:latin typeface="Cambria Math" panose="02040503050406030204" pitchFamily="18" charset="0"/>
                                </a:rPr>
                                <m:t>𝛽</m:t>
                              </m:r>
                              <m:r>
                                <a:rPr lang="en-GB" sz="2800">
                                  <a:solidFill>
                                    <a:schemeClr val="bg1"/>
                                  </a:solidFill>
                                  <a:latin typeface="Cambria Math" panose="02040503050406030204" pitchFamily="18" charset="0"/>
                                </a:rPr>
                                <m:t>(2</m:t>
                              </m:r>
                              <m:r>
                                <a:rPr lang="en-GB" sz="2800" i="1">
                                  <a:solidFill>
                                    <a:schemeClr val="bg1"/>
                                  </a:solidFill>
                                  <a:latin typeface="Cambria Math" panose="02040503050406030204" pitchFamily="18" charset="0"/>
                                </a:rPr>
                                <m:t>𝜃</m:t>
                              </m:r>
                            </m:e>
                          </m:d>
                        </m:den>
                      </m:f>
                    </m:oMath>
                  </m:oMathPara>
                </a14:m>
                <a:endParaRPr lang="en-GB" dirty="0">
                  <a:solidFill>
                    <a:schemeClr val="bg1"/>
                  </a:solidFill>
                </a:endParaRPr>
              </a:p>
            </p:txBody>
          </p:sp>
        </mc:Choice>
        <mc:Fallback xmlns="">
          <p:sp>
            <p:nvSpPr>
              <p:cNvPr id="19" name="Rettangolo 18">
                <a:extLst>
                  <a:ext uri="{FF2B5EF4-FFF2-40B4-BE49-F238E27FC236}">
                    <a16:creationId xmlns:a16="http://schemas.microsoft.com/office/drawing/2014/main" id="{715E5409-E0A1-4461-AF67-95F1E508E4BB}"/>
                  </a:ext>
                </a:extLst>
              </p:cNvPr>
              <p:cNvSpPr>
                <a:spLocks noRot="1" noChangeAspect="1" noMove="1" noResize="1" noEditPoints="1" noAdjustHandles="1" noChangeArrowheads="1" noChangeShapeType="1" noTextEdit="1"/>
              </p:cNvSpPr>
              <p:nvPr/>
            </p:nvSpPr>
            <p:spPr>
              <a:xfrm>
                <a:off x="4989072" y="2735723"/>
                <a:ext cx="3762568" cy="1035861"/>
              </a:xfrm>
              <a:prstGeom prst="rect">
                <a:avLst/>
              </a:prstGeom>
              <a:blipFill>
                <a:blip r:embed="rId2"/>
                <a:stretch>
                  <a:fillRect/>
                </a:stretch>
              </a:blipFill>
            </p:spPr>
            <p:txBody>
              <a:bodyPr/>
              <a:lstStyle/>
              <a:p>
                <a:r>
                  <a:rPr lang="it-IT">
                    <a:noFill/>
                  </a:rPr>
                  <a:t> </a:t>
                </a:r>
              </a:p>
            </p:txBody>
          </p:sp>
        </mc:Fallback>
      </mc:AlternateContent>
      <p:sp>
        <p:nvSpPr>
          <p:cNvPr id="30" name="CasellaDiTesto 29">
            <a:extLst>
              <a:ext uri="{FF2B5EF4-FFF2-40B4-BE49-F238E27FC236}">
                <a16:creationId xmlns:a16="http://schemas.microsoft.com/office/drawing/2014/main" id="{5C4EAF29-368D-4F48-B077-F75B4A19CCC2}"/>
              </a:ext>
            </a:extLst>
          </p:cNvPr>
          <p:cNvSpPr txBox="1"/>
          <p:nvPr/>
        </p:nvSpPr>
        <p:spPr>
          <a:xfrm>
            <a:off x="782576" y="941389"/>
            <a:ext cx="806161" cy="400110"/>
          </a:xfrm>
          <a:prstGeom prst="rect">
            <a:avLst/>
          </a:prstGeom>
          <a:noFill/>
        </p:spPr>
        <p:txBody>
          <a:bodyPr wrap="square" rtlCol="0">
            <a:spAutoFit/>
          </a:bodyPr>
          <a:lstStyle/>
          <a:p>
            <a:pPr algn="ctr"/>
            <a:r>
              <a:rPr lang="en-GB" sz="1000" b="1" dirty="0"/>
              <a:t>Gr</a:t>
            </a:r>
          </a:p>
          <a:p>
            <a:pPr algn="ctr"/>
            <a:r>
              <a:rPr lang="en-GB" sz="1000" b="1" i="1" dirty="0"/>
              <a:t>d</a:t>
            </a:r>
            <a:r>
              <a:rPr lang="en-GB" sz="1000" b="1" dirty="0"/>
              <a:t>= 3.35Å</a:t>
            </a:r>
          </a:p>
        </p:txBody>
      </p:sp>
      <p:cxnSp>
        <p:nvCxnSpPr>
          <p:cNvPr id="31" name="Connettore 2 30">
            <a:extLst>
              <a:ext uri="{FF2B5EF4-FFF2-40B4-BE49-F238E27FC236}">
                <a16:creationId xmlns:a16="http://schemas.microsoft.com/office/drawing/2014/main" id="{80A47A44-3CDC-487D-9D49-06D1F084EF29}"/>
              </a:ext>
            </a:extLst>
          </p:cNvPr>
          <p:cNvCxnSpPr>
            <a:cxnSpLocks/>
          </p:cNvCxnSpPr>
          <p:nvPr/>
        </p:nvCxnSpPr>
        <p:spPr>
          <a:xfrm flipH="1">
            <a:off x="1176220" y="1291387"/>
            <a:ext cx="1" cy="1452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CasellaDiTesto 31">
            <a:extLst>
              <a:ext uri="{FF2B5EF4-FFF2-40B4-BE49-F238E27FC236}">
                <a16:creationId xmlns:a16="http://schemas.microsoft.com/office/drawing/2014/main" id="{7FEB1AA5-E5EF-4207-959A-FA57AD933061}"/>
              </a:ext>
            </a:extLst>
          </p:cNvPr>
          <p:cNvSpPr txBox="1"/>
          <p:nvPr/>
        </p:nvSpPr>
        <p:spPr>
          <a:xfrm>
            <a:off x="1474751" y="2517431"/>
            <a:ext cx="806161" cy="400110"/>
          </a:xfrm>
          <a:prstGeom prst="rect">
            <a:avLst/>
          </a:prstGeom>
          <a:noFill/>
        </p:spPr>
        <p:txBody>
          <a:bodyPr wrap="square" rtlCol="0">
            <a:spAutoFit/>
          </a:bodyPr>
          <a:lstStyle/>
          <a:p>
            <a:pPr algn="ctr"/>
            <a:r>
              <a:rPr lang="en-GB" sz="1000" b="1" dirty="0" err="1"/>
              <a:t>Dia</a:t>
            </a:r>
            <a:endParaRPr lang="en-GB" sz="1000" b="1" dirty="0"/>
          </a:p>
          <a:p>
            <a:pPr algn="ctr"/>
            <a:r>
              <a:rPr lang="en-GB" sz="1000" b="1" i="1" dirty="0"/>
              <a:t>d</a:t>
            </a:r>
            <a:r>
              <a:rPr lang="en-GB" sz="1000" b="1" dirty="0"/>
              <a:t>= 2.06Å</a:t>
            </a:r>
          </a:p>
        </p:txBody>
      </p:sp>
      <p:cxnSp>
        <p:nvCxnSpPr>
          <p:cNvPr id="33" name="Connettore 2 32">
            <a:extLst>
              <a:ext uri="{FF2B5EF4-FFF2-40B4-BE49-F238E27FC236}">
                <a16:creationId xmlns:a16="http://schemas.microsoft.com/office/drawing/2014/main" id="{C4737DBA-BC34-4C8A-A1A2-05C8E437BF8C}"/>
              </a:ext>
            </a:extLst>
          </p:cNvPr>
          <p:cNvCxnSpPr>
            <a:cxnSpLocks/>
          </p:cNvCxnSpPr>
          <p:nvPr/>
        </p:nvCxnSpPr>
        <p:spPr>
          <a:xfrm>
            <a:off x="1910226" y="2863123"/>
            <a:ext cx="123817" cy="983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CasellaDiTesto 35">
            <a:extLst>
              <a:ext uri="{FF2B5EF4-FFF2-40B4-BE49-F238E27FC236}">
                <a16:creationId xmlns:a16="http://schemas.microsoft.com/office/drawing/2014/main" id="{2CDCD36B-0EBC-4401-8E07-4D069CAB228E}"/>
              </a:ext>
            </a:extLst>
          </p:cNvPr>
          <p:cNvSpPr txBox="1"/>
          <p:nvPr/>
        </p:nvSpPr>
        <p:spPr>
          <a:xfrm>
            <a:off x="2318450" y="1042446"/>
            <a:ext cx="806161" cy="400110"/>
          </a:xfrm>
          <a:prstGeom prst="rect">
            <a:avLst/>
          </a:prstGeom>
          <a:noFill/>
        </p:spPr>
        <p:txBody>
          <a:bodyPr wrap="square" rtlCol="0">
            <a:spAutoFit/>
          </a:bodyPr>
          <a:lstStyle/>
          <a:p>
            <a:pPr algn="ctr"/>
            <a:r>
              <a:rPr lang="en-GB" sz="1000" b="1" dirty="0" err="1"/>
              <a:t>Dia</a:t>
            </a:r>
            <a:endParaRPr lang="en-GB" sz="1000" b="1" dirty="0"/>
          </a:p>
          <a:p>
            <a:pPr algn="ctr"/>
            <a:r>
              <a:rPr lang="en-GB" sz="1000" b="1" i="1" dirty="0"/>
              <a:t>d</a:t>
            </a:r>
            <a:r>
              <a:rPr lang="en-GB" sz="1000" b="1" dirty="0"/>
              <a:t>= 1.26Å</a:t>
            </a:r>
          </a:p>
        </p:txBody>
      </p:sp>
      <p:cxnSp>
        <p:nvCxnSpPr>
          <p:cNvPr id="37" name="Connettore 2 36">
            <a:extLst>
              <a:ext uri="{FF2B5EF4-FFF2-40B4-BE49-F238E27FC236}">
                <a16:creationId xmlns:a16="http://schemas.microsoft.com/office/drawing/2014/main" id="{7123E4DD-3CC7-4019-AF70-E167BA7D0FFF}"/>
              </a:ext>
            </a:extLst>
          </p:cNvPr>
          <p:cNvCxnSpPr>
            <a:cxnSpLocks/>
          </p:cNvCxnSpPr>
          <p:nvPr/>
        </p:nvCxnSpPr>
        <p:spPr>
          <a:xfrm>
            <a:off x="2892783" y="1430504"/>
            <a:ext cx="196559" cy="1893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CasellaDiTesto 37">
            <a:extLst>
              <a:ext uri="{FF2B5EF4-FFF2-40B4-BE49-F238E27FC236}">
                <a16:creationId xmlns:a16="http://schemas.microsoft.com/office/drawing/2014/main" id="{9BCDCAC6-3A19-46E3-81B4-0DE501486094}"/>
              </a:ext>
            </a:extLst>
          </p:cNvPr>
          <p:cNvSpPr txBox="1"/>
          <p:nvPr/>
        </p:nvSpPr>
        <p:spPr>
          <a:xfrm>
            <a:off x="2945586" y="885070"/>
            <a:ext cx="806161" cy="400110"/>
          </a:xfrm>
          <a:prstGeom prst="rect">
            <a:avLst/>
          </a:prstGeom>
          <a:noFill/>
        </p:spPr>
        <p:txBody>
          <a:bodyPr wrap="square" rtlCol="0">
            <a:spAutoFit/>
          </a:bodyPr>
          <a:lstStyle/>
          <a:p>
            <a:pPr algn="ctr"/>
            <a:r>
              <a:rPr lang="en-GB" sz="1000" b="1" dirty="0" err="1"/>
              <a:t>Dia</a:t>
            </a:r>
            <a:endParaRPr lang="en-GB" sz="1000" b="1" dirty="0"/>
          </a:p>
          <a:p>
            <a:pPr algn="ctr"/>
            <a:r>
              <a:rPr lang="en-GB" sz="1000" b="1" i="1" dirty="0"/>
              <a:t>d</a:t>
            </a:r>
            <a:r>
              <a:rPr lang="en-GB" sz="1000" b="1" dirty="0"/>
              <a:t>= 1.07Å</a:t>
            </a:r>
          </a:p>
        </p:txBody>
      </p:sp>
      <p:cxnSp>
        <p:nvCxnSpPr>
          <p:cNvPr id="39" name="Connettore 2 38">
            <a:extLst>
              <a:ext uri="{FF2B5EF4-FFF2-40B4-BE49-F238E27FC236}">
                <a16:creationId xmlns:a16="http://schemas.microsoft.com/office/drawing/2014/main" id="{6F2E1A27-16F7-4704-8D3C-36C608F2EB96}"/>
              </a:ext>
            </a:extLst>
          </p:cNvPr>
          <p:cNvCxnSpPr>
            <a:cxnSpLocks/>
          </p:cNvCxnSpPr>
          <p:nvPr/>
        </p:nvCxnSpPr>
        <p:spPr>
          <a:xfrm>
            <a:off x="3358976" y="1236713"/>
            <a:ext cx="189674" cy="3376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CasellaDiTesto 39">
            <a:extLst>
              <a:ext uri="{FF2B5EF4-FFF2-40B4-BE49-F238E27FC236}">
                <a16:creationId xmlns:a16="http://schemas.microsoft.com/office/drawing/2014/main" id="{0AB3CCE0-91D3-4085-8E8C-84F8D5F58B98}"/>
              </a:ext>
            </a:extLst>
          </p:cNvPr>
          <p:cNvSpPr txBox="1"/>
          <p:nvPr/>
        </p:nvSpPr>
        <p:spPr>
          <a:xfrm>
            <a:off x="2711466" y="2632877"/>
            <a:ext cx="806161" cy="400110"/>
          </a:xfrm>
          <a:prstGeom prst="rect">
            <a:avLst/>
          </a:prstGeom>
          <a:noFill/>
        </p:spPr>
        <p:txBody>
          <a:bodyPr wrap="square" rtlCol="0">
            <a:spAutoFit/>
          </a:bodyPr>
          <a:lstStyle/>
          <a:p>
            <a:pPr algn="ctr"/>
            <a:r>
              <a:rPr lang="en-GB" sz="1000" b="1" dirty="0"/>
              <a:t>Gr</a:t>
            </a:r>
          </a:p>
          <a:p>
            <a:pPr algn="ctr"/>
            <a:r>
              <a:rPr lang="en-GB" sz="1000" b="1" i="1" dirty="0"/>
              <a:t>d</a:t>
            </a:r>
            <a:r>
              <a:rPr lang="en-GB" sz="1000" b="1" dirty="0"/>
              <a:t>= 1.15Å</a:t>
            </a:r>
          </a:p>
        </p:txBody>
      </p:sp>
      <p:sp>
        <p:nvSpPr>
          <p:cNvPr id="41" name="CasellaDiTesto 40">
            <a:extLst>
              <a:ext uri="{FF2B5EF4-FFF2-40B4-BE49-F238E27FC236}">
                <a16:creationId xmlns:a16="http://schemas.microsoft.com/office/drawing/2014/main" id="{F2DDF418-196C-4A42-BF8F-C0910EDA2603}"/>
              </a:ext>
            </a:extLst>
          </p:cNvPr>
          <p:cNvSpPr txBox="1"/>
          <p:nvPr/>
        </p:nvSpPr>
        <p:spPr>
          <a:xfrm>
            <a:off x="2943729" y="2130877"/>
            <a:ext cx="806161" cy="400110"/>
          </a:xfrm>
          <a:prstGeom prst="rect">
            <a:avLst/>
          </a:prstGeom>
          <a:noFill/>
        </p:spPr>
        <p:txBody>
          <a:bodyPr wrap="square" rtlCol="0">
            <a:spAutoFit/>
          </a:bodyPr>
          <a:lstStyle/>
          <a:p>
            <a:pPr algn="ctr"/>
            <a:r>
              <a:rPr lang="en-GB" sz="1000" b="1" dirty="0"/>
              <a:t>Gr</a:t>
            </a:r>
          </a:p>
          <a:p>
            <a:pPr algn="ctr"/>
            <a:r>
              <a:rPr lang="en-GB" sz="1000" b="1" i="1" dirty="0"/>
              <a:t>d</a:t>
            </a:r>
            <a:r>
              <a:rPr lang="en-GB" sz="1000" b="1" dirty="0"/>
              <a:t>= 1.22Å</a:t>
            </a:r>
          </a:p>
        </p:txBody>
      </p:sp>
      <p:cxnSp>
        <p:nvCxnSpPr>
          <p:cNvPr id="42" name="Connettore 2 41">
            <a:extLst>
              <a:ext uri="{FF2B5EF4-FFF2-40B4-BE49-F238E27FC236}">
                <a16:creationId xmlns:a16="http://schemas.microsoft.com/office/drawing/2014/main" id="{A08B6F00-8425-4BE4-BC75-7261AA44158A}"/>
              </a:ext>
            </a:extLst>
          </p:cNvPr>
          <p:cNvCxnSpPr>
            <a:cxnSpLocks/>
          </p:cNvCxnSpPr>
          <p:nvPr/>
        </p:nvCxnSpPr>
        <p:spPr>
          <a:xfrm>
            <a:off x="3362859" y="2491629"/>
            <a:ext cx="20113" cy="1940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CasellaDiTesto 53">
            <a:extLst>
              <a:ext uri="{FF2B5EF4-FFF2-40B4-BE49-F238E27FC236}">
                <a16:creationId xmlns:a16="http://schemas.microsoft.com/office/drawing/2014/main" id="{43144256-2354-42FD-B64C-A0DB5E593BEF}"/>
              </a:ext>
            </a:extLst>
          </p:cNvPr>
          <p:cNvSpPr txBox="1"/>
          <p:nvPr/>
        </p:nvSpPr>
        <p:spPr>
          <a:xfrm>
            <a:off x="1909918" y="2013932"/>
            <a:ext cx="806161" cy="400110"/>
          </a:xfrm>
          <a:prstGeom prst="rect">
            <a:avLst/>
          </a:prstGeom>
          <a:noFill/>
        </p:spPr>
        <p:txBody>
          <a:bodyPr wrap="square" rtlCol="0">
            <a:spAutoFit/>
          </a:bodyPr>
          <a:lstStyle/>
          <a:p>
            <a:pPr algn="ctr"/>
            <a:r>
              <a:rPr lang="en-GB" sz="1000" b="1" dirty="0"/>
              <a:t>Gr</a:t>
            </a:r>
          </a:p>
          <a:p>
            <a:pPr algn="ctr"/>
            <a:r>
              <a:rPr lang="en-GB" sz="1000" b="1" i="1" dirty="0"/>
              <a:t>d</a:t>
            </a:r>
            <a:r>
              <a:rPr lang="en-GB" sz="1000" b="1" dirty="0"/>
              <a:t>= 1.67Å</a:t>
            </a:r>
          </a:p>
        </p:txBody>
      </p:sp>
      <p:cxnSp>
        <p:nvCxnSpPr>
          <p:cNvPr id="55" name="Connettore 2 54">
            <a:extLst>
              <a:ext uri="{FF2B5EF4-FFF2-40B4-BE49-F238E27FC236}">
                <a16:creationId xmlns:a16="http://schemas.microsoft.com/office/drawing/2014/main" id="{1113CA97-667E-4393-A808-A5A27DA8B8D7}"/>
              </a:ext>
            </a:extLst>
          </p:cNvPr>
          <p:cNvCxnSpPr>
            <a:cxnSpLocks/>
          </p:cNvCxnSpPr>
          <p:nvPr/>
        </p:nvCxnSpPr>
        <p:spPr>
          <a:xfrm>
            <a:off x="2469423" y="2145429"/>
            <a:ext cx="133840" cy="63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7" name="Immagine 56">
            <a:extLst>
              <a:ext uri="{FF2B5EF4-FFF2-40B4-BE49-F238E27FC236}">
                <a16:creationId xmlns:a16="http://schemas.microsoft.com/office/drawing/2014/main" id="{EBBA5B0B-AEC2-481B-933C-53B532B846F3}"/>
              </a:ext>
            </a:extLst>
          </p:cNvPr>
          <p:cNvPicPr>
            <a:picLocks noChangeAspect="1"/>
          </p:cNvPicPr>
          <p:nvPr/>
        </p:nvPicPr>
        <p:blipFill rotWithShape="1">
          <a:blip r:embed="rId3"/>
          <a:srcRect t="9906" r="4198" b="4524"/>
          <a:stretch/>
        </p:blipFill>
        <p:spPr>
          <a:xfrm>
            <a:off x="584928" y="3670864"/>
            <a:ext cx="3554164" cy="2428655"/>
          </a:xfrm>
          <a:prstGeom prst="rect">
            <a:avLst/>
          </a:prstGeom>
          <a:solidFill>
            <a:schemeClr val="bg1"/>
          </a:solidFill>
        </p:spPr>
      </p:pic>
      <p:sp>
        <p:nvSpPr>
          <p:cNvPr id="58" name="CasellaDiTesto 57">
            <a:extLst>
              <a:ext uri="{FF2B5EF4-FFF2-40B4-BE49-F238E27FC236}">
                <a16:creationId xmlns:a16="http://schemas.microsoft.com/office/drawing/2014/main" id="{77F32B08-C451-4A13-9595-C66E95FB6C62}"/>
              </a:ext>
            </a:extLst>
          </p:cNvPr>
          <p:cNvSpPr txBox="1"/>
          <p:nvPr/>
        </p:nvSpPr>
        <p:spPr>
          <a:xfrm>
            <a:off x="2977799" y="3857377"/>
            <a:ext cx="1062612" cy="309073"/>
          </a:xfrm>
          <a:prstGeom prst="rect">
            <a:avLst/>
          </a:prstGeom>
          <a:solidFill>
            <a:schemeClr val="bg1"/>
          </a:solidFill>
          <a:ln>
            <a:solidFill>
              <a:schemeClr val="tx1"/>
            </a:solidFill>
          </a:ln>
        </p:spPr>
        <p:txBody>
          <a:bodyPr wrap="square" rtlCol="0">
            <a:spAutoFit/>
          </a:bodyPr>
          <a:lstStyle/>
          <a:p>
            <a:pPr algn="ctr"/>
            <a:r>
              <a:rPr lang="en-GB" sz="1400" b="1" dirty="0"/>
              <a:t>FRO 01089</a:t>
            </a:r>
          </a:p>
        </p:txBody>
      </p:sp>
      <p:sp>
        <p:nvSpPr>
          <p:cNvPr id="59" name="CasellaDiTesto 58">
            <a:extLst>
              <a:ext uri="{FF2B5EF4-FFF2-40B4-BE49-F238E27FC236}">
                <a16:creationId xmlns:a16="http://schemas.microsoft.com/office/drawing/2014/main" id="{C121D0B6-8839-4A04-A7A0-00E52BC5B3EC}"/>
              </a:ext>
            </a:extLst>
          </p:cNvPr>
          <p:cNvSpPr txBox="1"/>
          <p:nvPr/>
        </p:nvSpPr>
        <p:spPr>
          <a:xfrm>
            <a:off x="1228036" y="4069852"/>
            <a:ext cx="654235" cy="400110"/>
          </a:xfrm>
          <a:prstGeom prst="rect">
            <a:avLst/>
          </a:prstGeom>
          <a:noFill/>
        </p:spPr>
        <p:txBody>
          <a:bodyPr wrap="square" rtlCol="0">
            <a:spAutoFit/>
          </a:bodyPr>
          <a:lstStyle/>
          <a:p>
            <a:pPr algn="ctr"/>
            <a:r>
              <a:rPr lang="en-GB" sz="1000" b="1" dirty="0"/>
              <a:t>Gr</a:t>
            </a:r>
          </a:p>
          <a:p>
            <a:pPr algn="ctr"/>
            <a:r>
              <a:rPr lang="en-GB" sz="1000" b="1" i="1" dirty="0"/>
              <a:t>d</a:t>
            </a:r>
            <a:r>
              <a:rPr lang="en-GB" sz="1000" b="1" dirty="0"/>
              <a:t>= 3.35Å</a:t>
            </a:r>
          </a:p>
        </p:txBody>
      </p:sp>
      <p:sp>
        <p:nvSpPr>
          <p:cNvPr id="60" name="CasellaDiTesto 59">
            <a:extLst>
              <a:ext uri="{FF2B5EF4-FFF2-40B4-BE49-F238E27FC236}">
                <a16:creationId xmlns:a16="http://schemas.microsoft.com/office/drawing/2014/main" id="{6EF65820-0681-485F-95CF-19F1EAEC9475}"/>
              </a:ext>
            </a:extLst>
          </p:cNvPr>
          <p:cNvSpPr txBox="1"/>
          <p:nvPr/>
        </p:nvSpPr>
        <p:spPr>
          <a:xfrm>
            <a:off x="2261626" y="3804549"/>
            <a:ext cx="654235" cy="400110"/>
          </a:xfrm>
          <a:prstGeom prst="rect">
            <a:avLst/>
          </a:prstGeom>
          <a:noFill/>
        </p:spPr>
        <p:txBody>
          <a:bodyPr wrap="square" rtlCol="0">
            <a:spAutoFit/>
          </a:bodyPr>
          <a:lstStyle/>
          <a:p>
            <a:pPr algn="ctr"/>
            <a:r>
              <a:rPr lang="en-GB" sz="1000" b="1" dirty="0" err="1"/>
              <a:t>Dia</a:t>
            </a:r>
            <a:endParaRPr lang="en-GB" sz="1000" b="1" dirty="0"/>
          </a:p>
          <a:p>
            <a:pPr algn="ctr"/>
            <a:r>
              <a:rPr lang="en-GB" sz="1000" b="1" i="1" dirty="0"/>
              <a:t>d</a:t>
            </a:r>
            <a:r>
              <a:rPr lang="en-GB" sz="1000" b="1" dirty="0"/>
              <a:t>= 2.06Å</a:t>
            </a:r>
          </a:p>
        </p:txBody>
      </p:sp>
      <p:cxnSp>
        <p:nvCxnSpPr>
          <p:cNvPr id="61" name="Connettore 2 60">
            <a:extLst>
              <a:ext uri="{FF2B5EF4-FFF2-40B4-BE49-F238E27FC236}">
                <a16:creationId xmlns:a16="http://schemas.microsoft.com/office/drawing/2014/main" id="{043E430B-FB81-425E-8A9E-2FB5D7520A85}"/>
              </a:ext>
            </a:extLst>
          </p:cNvPr>
          <p:cNvCxnSpPr>
            <a:cxnSpLocks/>
          </p:cNvCxnSpPr>
          <p:nvPr/>
        </p:nvCxnSpPr>
        <p:spPr>
          <a:xfrm>
            <a:off x="1544092" y="4451956"/>
            <a:ext cx="0" cy="1467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Connettore 2 61">
            <a:extLst>
              <a:ext uri="{FF2B5EF4-FFF2-40B4-BE49-F238E27FC236}">
                <a16:creationId xmlns:a16="http://schemas.microsoft.com/office/drawing/2014/main" id="{ED722EDB-56E1-446F-9790-7E558A70DD6A}"/>
              </a:ext>
            </a:extLst>
          </p:cNvPr>
          <p:cNvCxnSpPr>
            <a:cxnSpLocks/>
          </p:cNvCxnSpPr>
          <p:nvPr/>
        </p:nvCxnSpPr>
        <p:spPr>
          <a:xfrm flipH="1">
            <a:off x="2149747" y="4162950"/>
            <a:ext cx="223757" cy="2226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CasellaDiTesto 62">
            <a:extLst>
              <a:ext uri="{FF2B5EF4-FFF2-40B4-BE49-F238E27FC236}">
                <a16:creationId xmlns:a16="http://schemas.microsoft.com/office/drawing/2014/main" id="{20A7E693-9363-4493-A3BB-8D050EDF319F}"/>
              </a:ext>
            </a:extLst>
          </p:cNvPr>
          <p:cNvSpPr txBox="1"/>
          <p:nvPr/>
        </p:nvSpPr>
        <p:spPr>
          <a:xfrm>
            <a:off x="2554161" y="4462307"/>
            <a:ext cx="654235" cy="400110"/>
          </a:xfrm>
          <a:prstGeom prst="rect">
            <a:avLst/>
          </a:prstGeom>
          <a:solidFill>
            <a:schemeClr val="bg1"/>
          </a:solidFill>
        </p:spPr>
        <p:txBody>
          <a:bodyPr wrap="square" rtlCol="0">
            <a:spAutoFit/>
          </a:bodyPr>
          <a:lstStyle/>
          <a:p>
            <a:pPr algn="ctr"/>
            <a:r>
              <a:rPr lang="en-GB" sz="1000" b="1" dirty="0" err="1"/>
              <a:t>Dia</a:t>
            </a:r>
            <a:endParaRPr lang="en-GB" sz="1000" b="1" dirty="0"/>
          </a:p>
          <a:p>
            <a:pPr algn="ctr"/>
            <a:r>
              <a:rPr lang="en-GB" sz="1000" b="1" i="1" dirty="0"/>
              <a:t>d</a:t>
            </a:r>
            <a:r>
              <a:rPr lang="en-GB" sz="1000" b="1" dirty="0"/>
              <a:t>= 1.26Å</a:t>
            </a:r>
          </a:p>
        </p:txBody>
      </p:sp>
      <p:sp>
        <p:nvSpPr>
          <p:cNvPr id="64" name="CasellaDiTesto 63">
            <a:extLst>
              <a:ext uri="{FF2B5EF4-FFF2-40B4-BE49-F238E27FC236}">
                <a16:creationId xmlns:a16="http://schemas.microsoft.com/office/drawing/2014/main" id="{6352DAE5-B481-42AE-B00F-FBFA8A298773}"/>
              </a:ext>
            </a:extLst>
          </p:cNvPr>
          <p:cNvSpPr txBox="1"/>
          <p:nvPr/>
        </p:nvSpPr>
        <p:spPr>
          <a:xfrm>
            <a:off x="3599727" y="5017085"/>
            <a:ext cx="588954" cy="553998"/>
          </a:xfrm>
          <a:prstGeom prst="rect">
            <a:avLst/>
          </a:prstGeom>
          <a:noFill/>
        </p:spPr>
        <p:txBody>
          <a:bodyPr wrap="square" rtlCol="0">
            <a:spAutoFit/>
          </a:bodyPr>
          <a:lstStyle/>
          <a:p>
            <a:pPr algn="ctr"/>
            <a:r>
              <a:rPr lang="en-GB" sz="1000" b="1" dirty="0" err="1"/>
              <a:t>Dia</a:t>
            </a:r>
            <a:endParaRPr lang="en-GB" sz="1000" b="1" dirty="0"/>
          </a:p>
          <a:p>
            <a:pPr algn="ctr"/>
            <a:r>
              <a:rPr lang="en-GB" sz="1000" b="1" i="1" dirty="0"/>
              <a:t>d</a:t>
            </a:r>
            <a:r>
              <a:rPr lang="en-GB" sz="1000" b="1" dirty="0"/>
              <a:t>= 1.07Å</a:t>
            </a:r>
          </a:p>
        </p:txBody>
      </p:sp>
      <p:cxnSp>
        <p:nvCxnSpPr>
          <p:cNvPr id="65" name="Connettore 2 64">
            <a:extLst>
              <a:ext uri="{FF2B5EF4-FFF2-40B4-BE49-F238E27FC236}">
                <a16:creationId xmlns:a16="http://schemas.microsoft.com/office/drawing/2014/main" id="{6687C1CD-DD76-4CD1-BF53-0070C7FF2041}"/>
              </a:ext>
            </a:extLst>
          </p:cNvPr>
          <p:cNvCxnSpPr>
            <a:cxnSpLocks/>
            <a:stCxn id="63" idx="2"/>
          </p:cNvCxnSpPr>
          <p:nvPr/>
        </p:nvCxnSpPr>
        <p:spPr>
          <a:xfrm>
            <a:off x="2881279" y="4862417"/>
            <a:ext cx="75962" cy="295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Connettore 2 65">
            <a:extLst>
              <a:ext uri="{FF2B5EF4-FFF2-40B4-BE49-F238E27FC236}">
                <a16:creationId xmlns:a16="http://schemas.microsoft.com/office/drawing/2014/main" id="{29D9DD8C-A853-4C0F-BA36-848110AC2CA1}"/>
              </a:ext>
            </a:extLst>
          </p:cNvPr>
          <p:cNvCxnSpPr>
            <a:cxnSpLocks/>
          </p:cNvCxnSpPr>
          <p:nvPr/>
        </p:nvCxnSpPr>
        <p:spPr>
          <a:xfrm flipH="1">
            <a:off x="3438209" y="5355949"/>
            <a:ext cx="252234" cy="1144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7" name="CasellaDiTesto 66">
            <a:extLst>
              <a:ext uri="{FF2B5EF4-FFF2-40B4-BE49-F238E27FC236}">
                <a16:creationId xmlns:a16="http://schemas.microsoft.com/office/drawing/2014/main" id="{869C3950-A3C4-4B41-81B4-E5CB2CE56CEA}"/>
              </a:ext>
            </a:extLst>
          </p:cNvPr>
          <p:cNvSpPr txBox="1"/>
          <p:nvPr/>
        </p:nvSpPr>
        <p:spPr>
          <a:xfrm>
            <a:off x="3408838" y="4621897"/>
            <a:ext cx="654235" cy="400110"/>
          </a:xfrm>
          <a:prstGeom prst="rect">
            <a:avLst/>
          </a:prstGeom>
          <a:solidFill>
            <a:schemeClr val="bg1"/>
          </a:solidFill>
        </p:spPr>
        <p:txBody>
          <a:bodyPr wrap="square" rtlCol="0">
            <a:spAutoFit/>
          </a:bodyPr>
          <a:lstStyle/>
          <a:p>
            <a:pPr algn="ctr"/>
            <a:r>
              <a:rPr lang="en-GB" sz="1000" b="1" dirty="0"/>
              <a:t>Gr</a:t>
            </a:r>
          </a:p>
          <a:p>
            <a:pPr algn="ctr"/>
            <a:r>
              <a:rPr lang="en-GB" sz="1000" b="1" i="1" dirty="0"/>
              <a:t>d</a:t>
            </a:r>
            <a:r>
              <a:rPr lang="en-GB" sz="1000" b="1" dirty="0"/>
              <a:t>= 1.15Å</a:t>
            </a:r>
          </a:p>
        </p:txBody>
      </p:sp>
      <p:sp>
        <p:nvSpPr>
          <p:cNvPr id="68" name="CasellaDiTesto 67">
            <a:extLst>
              <a:ext uri="{FF2B5EF4-FFF2-40B4-BE49-F238E27FC236}">
                <a16:creationId xmlns:a16="http://schemas.microsoft.com/office/drawing/2014/main" id="{5E0A69F0-D455-424D-9FD3-A979905B9B53}"/>
              </a:ext>
            </a:extLst>
          </p:cNvPr>
          <p:cNvSpPr txBox="1"/>
          <p:nvPr/>
        </p:nvSpPr>
        <p:spPr>
          <a:xfrm>
            <a:off x="3050578" y="4298415"/>
            <a:ext cx="654235" cy="400110"/>
          </a:xfrm>
          <a:prstGeom prst="rect">
            <a:avLst/>
          </a:prstGeom>
          <a:noFill/>
        </p:spPr>
        <p:txBody>
          <a:bodyPr wrap="square" rtlCol="0">
            <a:spAutoFit/>
          </a:bodyPr>
          <a:lstStyle/>
          <a:p>
            <a:pPr algn="ctr"/>
            <a:r>
              <a:rPr lang="en-GB" sz="1000" b="1" dirty="0"/>
              <a:t>Gr</a:t>
            </a:r>
          </a:p>
          <a:p>
            <a:pPr algn="ctr"/>
            <a:r>
              <a:rPr lang="en-GB" sz="1000" b="1" i="1" dirty="0"/>
              <a:t>d</a:t>
            </a:r>
            <a:r>
              <a:rPr lang="en-GB" sz="1000" b="1" dirty="0"/>
              <a:t>= 1.22Å</a:t>
            </a:r>
          </a:p>
        </p:txBody>
      </p:sp>
      <p:cxnSp>
        <p:nvCxnSpPr>
          <p:cNvPr id="69" name="Connettore 2 68">
            <a:extLst>
              <a:ext uri="{FF2B5EF4-FFF2-40B4-BE49-F238E27FC236}">
                <a16:creationId xmlns:a16="http://schemas.microsoft.com/office/drawing/2014/main" id="{0FC10502-98A5-409C-AD8C-EBF519C9BDEA}"/>
              </a:ext>
            </a:extLst>
          </p:cNvPr>
          <p:cNvCxnSpPr>
            <a:cxnSpLocks/>
            <a:stCxn id="68" idx="2"/>
          </p:cNvCxnSpPr>
          <p:nvPr/>
        </p:nvCxnSpPr>
        <p:spPr>
          <a:xfrm flipH="1">
            <a:off x="3048313" y="4698525"/>
            <a:ext cx="329383" cy="7914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0" name="Connettore 2 69">
            <a:extLst>
              <a:ext uri="{FF2B5EF4-FFF2-40B4-BE49-F238E27FC236}">
                <a16:creationId xmlns:a16="http://schemas.microsoft.com/office/drawing/2014/main" id="{54CF931D-F226-47AC-BE2E-9AEBE601B84F}"/>
              </a:ext>
            </a:extLst>
          </p:cNvPr>
          <p:cNvCxnSpPr>
            <a:cxnSpLocks/>
          </p:cNvCxnSpPr>
          <p:nvPr/>
        </p:nvCxnSpPr>
        <p:spPr>
          <a:xfrm flipH="1">
            <a:off x="3216405" y="5022007"/>
            <a:ext cx="367629" cy="4791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1" name="CasellaDiTesto 70">
            <a:extLst>
              <a:ext uri="{FF2B5EF4-FFF2-40B4-BE49-F238E27FC236}">
                <a16:creationId xmlns:a16="http://schemas.microsoft.com/office/drawing/2014/main" id="{F7EA2A6F-53A9-4C64-851C-7399B5AC06F7}"/>
              </a:ext>
            </a:extLst>
          </p:cNvPr>
          <p:cNvSpPr txBox="1"/>
          <p:nvPr/>
        </p:nvSpPr>
        <p:spPr>
          <a:xfrm>
            <a:off x="2265671" y="4782206"/>
            <a:ext cx="654235" cy="400110"/>
          </a:xfrm>
          <a:prstGeom prst="rect">
            <a:avLst/>
          </a:prstGeom>
          <a:solidFill>
            <a:schemeClr val="bg1"/>
          </a:solidFill>
        </p:spPr>
        <p:txBody>
          <a:bodyPr wrap="square" rtlCol="0">
            <a:spAutoFit/>
          </a:bodyPr>
          <a:lstStyle/>
          <a:p>
            <a:pPr algn="ctr"/>
            <a:r>
              <a:rPr lang="en-GB" sz="1000" b="1" dirty="0"/>
              <a:t>Gr</a:t>
            </a:r>
          </a:p>
          <a:p>
            <a:pPr algn="ctr"/>
            <a:r>
              <a:rPr lang="en-GB" sz="1000" b="1" i="1" dirty="0"/>
              <a:t>d</a:t>
            </a:r>
            <a:r>
              <a:rPr lang="en-GB" sz="1000" b="1" dirty="0"/>
              <a:t>= 1.67Å</a:t>
            </a:r>
          </a:p>
        </p:txBody>
      </p:sp>
      <p:cxnSp>
        <p:nvCxnSpPr>
          <p:cNvPr id="72" name="Connettore 2 71">
            <a:extLst>
              <a:ext uri="{FF2B5EF4-FFF2-40B4-BE49-F238E27FC236}">
                <a16:creationId xmlns:a16="http://schemas.microsoft.com/office/drawing/2014/main" id="{ACCB008C-21B7-477C-A239-061A4E85E0F2}"/>
              </a:ext>
            </a:extLst>
          </p:cNvPr>
          <p:cNvCxnSpPr>
            <a:cxnSpLocks/>
          </p:cNvCxnSpPr>
          <p:nvPr/>
        </p:nvCxnSpPr>
        <p:spPr>
          <a:xfrm flipH="1">
            <a:off x="2385613" y="5234347"/>
            <a:ext cx="105894" cy="1505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Rettangolo 16">
            <a:extLst>
              <a:ext uri="{FF2B5EF4-FFF2-40B4-BE49-F238E27FC236}">
                <a16:creationId xmlns:a16="http://schemas.microsoft.com/office/drawing/2014/main" id="{53539BE1-9ACB-467F-B145-459ADE200A3C}"/>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2" name="Connettore 2 81">
            <a:extLst>
              <a:ext uri="{FF2B5EF4-FFF2-40B4-BE49-F238E27FC236}">
                <a16:creationId xmlns:a16="http://schemas.microsoft.com/office/drawing/2014/main" id="{82E413F5-4F96-4282-ACDC-627BCB98AA86}"/>
              </a:ext>
            </a:extLst>
          </p:cNvPr>
          <p:cNvCxnSpPr>
            <a:cxnSpLocks/>
          </p:cNvCxnSpPr>
          <p:nvPr/>
        </p:nvCxnSpPr>
        <p:spPr>
          <a:xfrm>
            <a:off x="3277472" y="2996465"/>
            <a:ext cx="69338" cy="1781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5" name="Immagine 44">
            <a:extLst>
              <a:ext uri="{FF2B5EF4-FFF2-40B4-BE49-F238E27FC236}">
                <a16:creationId xmlns:a16="http://schemas.microsoft.com/office/drawing/2014/main" id="{D6B2FBA9-0CEB-4A1F-BF8A-09DD5A9AE697}"/>
              </a:ext>
            </a:extLst>
          </p:cNvPr>
          <p:cNvPicPr>
            <a:picLocks noChangeAspect="1"/>
          </p:cNvPicPr>
          <p:nvPr/>
        </p:nvPicPr>
        <p:blipFill>
          <a:blip r:embed="rId4" cstate="hqprint">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92687" y="5982686"/>
            <a:ext cx="830339" cy="835639"/>
          </a:xfrm>
          <a:prstGeom prst="rect">
            <a:avLst/>
          </a:prstGeom>
        </p:spPr>
      </p:pic>
      <p:sp>
        <p:nvSpPr>
          <p:cNvPr id="46" name="CasellaDiTesto 45">
            <a:extLst>
              <a:ext uri="{FF2B5EF4-FFF2-40B4-BE49-F238E27FC236}">
                <a16:creationId xmlns:a16="http://schemas.microsoft.com/office/drawing/2014/main" id="{68A67A9C-1081-4776-B8BC-2F80039BF9E9}"/>
              </a:ext>
            </a:extLst>
          </p:cNvPr>
          <p:cNvSpPr txBox="1"/>
          <p:nvPr/>
        </p:nvSpPr>
        <p:spPr>
          <a:xfrm>
            <a:off x="860880" y="6480814"/>
            <a:ext cx="2196548" cy="307777"/>
          </a:xfrm>
          <a:prstGeom prst="rect">
            <a:avLst/>
          </a:prstGeom>
          <a:noFill/>
        </p:spPr>
        <p:txBody>
          <a:bodyPr wrap="square" rtlCol="0">
            <a:spAutoFit/>
          </a:bodyPr>
          <a:lstStyle/>
          <a:p>
            <a:r>
              <a:rPr lang="it-IT" sz="1400" b="1" dirty="0">
                <a:solidFill>
                  <a:schemeClr val="bg1"/>
                </a:solidFill>
                <a:latin typeface="Times New Roman" panose="02020603050405020304" pitchFamily="18" charset="0"/>
              </a:rPr>
              <a:t>Anna Barbaro</a:t>
            </a:r>
          </a:p>
        </p:txBody>
      </p:sp>
      <p:pic>
        <p:nvPicPr>
          <p:cNvPr id="49" name="Immagine 48">
            <a:extLst>
              <a:ext uri="{FF2B5EF4-FFF2-40B4-BE49-F238E27FC236}">
                <a16:creationId xmlns:a16="http://schemas.microsoft.com/office/drawing/2014/main" id="{13AECFED-F7E9-4950-BC7C-DF2B7D298296}"/>
              </a:ext>
            </a:extLst>
          </p:cNvPr>
          <p:cNvPicPr>
            <a:picLocks noChangeAspect="1"/>
          </p:cNvPicPr>
          <p:nvPr/>
        </p:nvPicPr>
        <p:blipFill>
          <a:blip r:embed="rId6"/>
          <a:stretch>
            <a:fillRect/>
          </a:stretch>
        </p:blipFill>
        <p:spPr>
          <a:xfrm>
            <a:off x="572404" y="666171"/>
            <a:ext cx="3554165" cy="2949745"/>
          </a:xfrm>
          <a:prstGeom prst="rect">
            <a:avLst/>
          </a:prstGeom>
          <a:ln>
            <a:solidFill>
              <a:schemeClr val="tx1"/>
            </a:solidFill>
          </a:ln>
        </p:spPr>
      </p:pic>
      <p:sp>
        <p:nvSpPr>
          <p:cNvPr id="50" name="CasellaDiTesto 49">
            <a:extLst>
              <a:ext uri="{FF2B5EF4-FFF2-40B4-BE49-F238E27FC236}">
                <a16:creationId xmlns:a16="http://schemas.microsoft.com/office/drawing/2014/main" id="{6D94B6D3-625A-42F9-8D42-60542D748985}"/>
              </a:ext>
            </a:extLst>
          </p:cNvPr>
          <p:cNvSpPr txBox="1"/>
          <p:nvPr/>
        </p:nvSpPr>
        <p:spPr>
          <a:xfrm>
            <a:off x="812456" y="864062"/>
            <a:ext cx="654235" cy="400110"/>
          </a:xfrm>
          <a:prstGeom prst="rect">
            <a:avLst/>
          </a:prstGeom>
          <a:noFill/>
        </p:spPr>
        <p:txBody>
          <a:bodyPr wrap="square" rtlCol="0">
            <a:spAutoFit/>
          </a:bodyPr>
          <a:lstStyle/>
          <a:p>
            <a:pPr algn="ctr"/>
            <a:r>
              <a:rPr lang="en-GB" sz="1000" b="1" dirty="0"/>
              <a:t>Gr</a:t>
            </a:r>
          </a:p>
          <a:p>
            <a:pPr algn="ctr"/>
            <a:r>
              <a:rPr lang="en-GB" sz="1000" b="1" i="1" dirty="0"/>
              <a:t>d</a:t>
            </a:r>
            <a:r>
              <a:rPr lang="en-GB" sz="1000" b="1" dirty="0"/>
              <a:t>= 3.35Å</a:t>
            </a:r>
          </a:p>
        </p:txBody>
      </p:sp>
      <p:cxnSp>
        <p:nvCxnSpPr>
          <p:cNvPr id="51" name="Connettore 2 50">
            <a:extLst>
              <a:ext uri="{FF2B5EF4-FFF2-40B4-BE49-F238E27FC236}">
                <a16:creationId xmlns:a16="http://schemas.microsoft.com/office/drawing/2014/main" id="{E9EABE31-8846-41A5-BFFE-E52F653B7CE1}"/>
              </a:ext>
            </a:extLst>
          </p:cNvPr>
          <p:cNvCxnSpPr>
            <a:cxnSpLocks/>
          </p:cNvCxnSpPr>
          <p:nvPr/>
        </p:nvCxnSpPr>
        <p:spPr>
          <a:xfrm>
            <a:off x="1139573" y="1326215"/>
            <a:ext cx="142253" cy="2616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3" name="CasellaDiTesto 52">
            <a:extLst>
              <a:ext uri="{FF2B5EF4-FFF2-40B4-BE49-F238E27FC236}">
                <a16:creationId xmlns:a16="http://schemas.microsoft.com/office/drawing/2014/main" id="{B4461561-B2E2-4090-A6B0-BFF9DEAF3807}"/>
              </a:ext>
            </a:extLst>
          </p:cNvPr>
          <p:cNvSpPr txBox="1"/>
          <p:nvPr/>
        </p:nvSpPr>
        <p:spPr>
          <a:xfrm>
            <a:off x="2192004" y="810885"/>
            <a:ext cx="654235" cy="400110"/>
          </a:xfrm>
          <a:prstGeom prst="rect">
            <a:avLst/>
          </a:prstGeom>
          <a:noFill/>
        </p:spPr>
        <p:txBody>
          <a:bodyPr wrap="square" rtlCol="0">
            <a:spAutoFit/>
          </a:bodyPr>
          <a:lstStyle/>
          <a:p>
            <a:pPr algn="ctr"/>
            <a:r>
              <a:rPr lang="en-GB" sz="1000" b="1" dirty="0" err="1"/>
              <a:t>Dia</a:t>
            </a:r>
            <a:endParaRPr lang="en-GB" sz="1000" b="1" dirty="0"/>
          </a:p>
          <a:p>
            <a:pPr algn="ctr"/>
            <a:r>
              <a:rPr lang="en-GB" sz="1000" b="1" i="1" dirty="0"/>
              <a:t>d</a:t>
            </a:r>
            <a:r>
              <a:rPr lang="en-GB" sz="1000" b="1" dirty="0"/>
              <a:t>= 2.06Å</a:t>
            </a:r>
          </a:p>
        </p:txBody>
      </p:sp>
      <p:cxnSp>
        <p:nvCxnSpPr>
          <p:cNvPr id="56" name="Connettore 2 55">
            <a:extLst>
              <a:ext uri="{FF2B5EF4-FFF2-40B4-BE49-F238E27FC236}">
                <a16:creationId xmlns:a16="http://schemas.microsoft.com/office/drawing/2014/main" id="{0953AB6E-DB79-4336-8BE2-641B595B48B6}"/>
              </a:ext>
            </a:extLst>
          </p:cNvPr>
          <p:cNvCxnSpPr>
            <a:cxnSpLocks/>
          </p:cNvCxnSpPr>
          <p:nvPr/>
        </p:nvCxnSpPr>
        <p:spPr>
          <a:xfrm flipH="1">
            <a:off x="2080125" y="1169286"/>
            <a:ext cx="223757" cy="2226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3" name="CasellaDiTesto 72">
            <a:extLst>
              <a:ext uri="{FF2B5EF4-FFF2-40B4-BE49-F238E27FC236}">
                <a16:creationId xmlns:a16="http://schemas.microsoft.com/office/drawing/2014/main" id="{086F34EE-3BB8-4EAF-B4F9-EDBD820F8F82}"/>
              </a:ext>
            </a:extLst>
          </p:cNvPr>
          <p:cNvSpPr txBox="1"/>
          <p:nvPr/>
        </p:nvSpPr>
        <p:spPr>
          <a:xfrm>
            <a:off x="2846239" y="2602776"/>
            <a:ext cx="654235" cy="400110"/>
          </a:xfrm>
          <a:prstGeom prst="rect">
            <a:avLst/>
          </a:prstGeom>
          <a:noFill/>
        </p:spPr>
        <p:txBody>
          <a:bodyPr wrap="square" rtlCol="0">
            <a:spAutoFit/>
          </a:bodyPr>
          <a:lstStyle/>
          <a:p>
            <a:pPr algn="ctr"/>
            <a:r>
              <a:rPr lang="en-GB" sz="1000" b="1" dirty="0" err="1"/>
              <a:t>Dia</a:t>
            </a:r>
            <a:endParaRPr lang="en-GB" sz="1000" b="1" dirty="0"/>
          </a:p>
          <a:p>
            <a:pPr algn="ctr"/>
            <a:r>
              <a:rPr lang="en-GB" sz="1000" b="1" i="1" dirty="0"/>
              <a:t>d</a:t>
            </a:r>
            <a:r>
              <a:rPr lang="en-GB" sz="1000" b="1" dirty="0"/>
              <a:t>= 1.26Å</a:t>
            </a:r>
          </a:p>
        </p:txBody>
      </p:sp>
      <p:cxnSp>
        <p:nvCxnSpPr>
          <p:cNvPr id="74" name="Connettore 2 73">
            <a:extLst>
              <a:ext uri="{FF2B5EF4-FFF2-40B4-BE49-F238E27FC236}">
                <a16:creationId xmlns:a16="http://schemas.microsoft.com/office/drawing/2014/main" id="{60BEBE97-211E-4381-BED2-D5B4BFBD73EE}"/>
              </a:ext>
            </a:extLst>
          </p:cNvPr>
          <p:cNvCxnSpPr>
            <a:cxnSpLocks/>
            <a:stCxn id="73" idx="2"/>
          </p:cNvCxnSpPr>
          <p:nvPr/>
        </p:nvCxnSpPr>
        <p:spPr>
          <a:xfrm>
            <a:off x="3173357" y="3002886"/>
            <a:ext cx="75962" cy="295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5" name="CasellaDiTesto 74">
            <a:extLst>
              <a:ext uri="{FF2B5EF4-FFF2-40B4-BE49-F238E27FC236}">
                <a16:creationId xmlns:a16="http://schemas.microsoft.com/office/drawing/2014/main" id="{74E6CE3D-EA2B-4527-A696-D2EFE385C813}"/>
              </a:ext>
            </a:extLst>
          </p:cNvPr>
          <p:cNvSpPr txBox="1"/>
          <p:nvPr/>
        </p:nvSpPr>
        <p:spPr>
          <a:xfrm>
            <a:off x="3029195" y="946747"/>
            <a:ext cx="733116" cy="400110"/>
          </a:xfrm>
          <a:prstGeom prst="rect">
            <a:avLst/>
          </a:prstGeom>
          <a:noFill/>
        </p:spPr>
        <p:txBody>
          <a:bodyPr wrap="square" rtlCol="0">
            <a:spAutoFit/>
          </a:bodyPr>
          <a:lstStyle/>
          <a:p>
            <a:pPr algn="ctr"/>
            <a:r>
              <a:rPr lang="en-GB" sz="1000" b="1" dirty="0" err="1"/>
              <a:t>Dia</a:t>
            </a:r>
            <a:endParaRPr lang="en-GB" sz="1000" b="1" dirty="0"/>
          </a:p>
          <a:p>
            <a:pPr algn="ctr"/>
            <a:r>
              <a:rPr lang="en-GB" sz="1000" b="1" i="1" dirty="0"/>
              <a:t>d</a:t>
            </a:r>
            <a:r>
              <a:rPr lang="en-GB" sz="1000" b="1" dirty="0"/>
              <a:t>= 1.07Å</a:t>
            </a:r>
          </a:p>
        </p:txBody>
      </p:sp>
      <p:cxnSp>
        <p:nvCxnSpPr>
          <p:cNvPr id="77" name="Connettore 2 76">
            <a:extLst>
              <a:ext uri="{FF2B5EF4-FFF2-40B4-BE49-F238E27FC236}">
                <a16:creationId xmlns:a16="http://schemas.microsoft.com/office/drawing/2014/main" id="{74A1B673-CDDD-43C3-B45D-AE0D99F9A583}"/>
              </a:ext>
            </a:extLst>
          </p:cNvPr>
          <p:cNvCxnSpPr>
            <a:cxnSpLocks/>
          </p:cNvCxnSpPr>
          <p:nvPr/>
        </p:nvCxnSpPr>
        <p:spPr>
          <a:xfrm>
            <a:off x="3543580" y="1339163"/>
            <a:ext cx="256048" cy="3049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86721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5A68FF7-DA86-4783-92D2-CE6FE2C05C7D}"/>
              </a:ext>
            </a:extLst>
          </p:cNvPr>
          <p:cNvSpPr txBox="1"/>
          <p:nvPr/>
        </p:nvSpPr>
        <p:spPr>
          <a:xfrm>
            <a:off x="827903" y="264081"/>
            <a:ext cx="1788685" cy="276999"/>
          </a:xfrm>
          <a:prstGeom prst="rect">
            <a:avLst/>
          </a:prstGeom>
          <a:solidFill>
            <a:schemeClr val="bg1">
              <a:alpha val="39000"/>
            </a:schemeClr>
          </a:solidFill>
          <a:ln w="3175">
            <a:solidFill>
              <a:schemeClr val="bg1">
                <a:alpha val="50000"/>
              </a:schemeClr>
            </a:solidFill>
          </a:ln>
        </p:spPr>
        <p:txBody>
          <a:bodyPr wrap="square" rtlCol="0">
            <a:spAutoFit/>
          </a:bodyPr>
          <a:lstStyle/>
          <a:p>
            <a:pPr algn="ctr"/>
            <a:r>
              <a:rPr lang="it-IT" sz="1200" dirty="0">
                <a:solidFill>
                  <a:schemeClr val="bg1">
                    <a:lumMod val="75000"/>
                  </a:schemeClr>
                </a:solidFill>
                <a:latin typeface="Baskerville Old Face" panose="02020602080505020303" pitchFamily="18" charset="0"/>
              </a:rPr>
              <a:t>INTRODUZIONE</a:t>
            </a:r>
          </a:p>
        </p:txBody>
      </p:sp>
      <p:sp>
        <p:nvSpPr>
          <p:cNvPr id="12" name="CasellaDiTesto 11">
            <a:extLst>
              <a:ext uri="{FF2B5EF4-FFF2-40B4-BE49-F238E27FC236}">
                <a16:creationId xmlns:a16="http://schemas.microsoft.com/office/drawing/2014/main" id="{720F038D-53E5-4ED4-A751-D15EEEDE915F}"/>
              </a:ext>
            </a:extLst>
          </p:cNvPr>
          <p:cNvSpPr txBox="1"/>
          <p:nvPr/>
        </p:nvSpPr>
        <p:spPr>
          <a:xfrm>
            <a:off x="2710006" y="264081"/>
            <a:ext cx="1604514" cy="276999"/>
          </a:xfrm>
          <a:prstGeom prst="rect">
            <a:avLst/>
          </a:prstGeom>
          <a:solidFill>
            <a:schemeClr val="bg1">
              <a:alpha val="40000"/>
            </a:schemeClr>
          </a:solidFill>
          <a:ln w="3175">
            <a:solidFill>
              <a:schemeClr val="bg1">
                <a:alpha val="49000"/>
              </a:schemeClr>
            </a:solidFill>
          </a:ln>
        </p:spPr>
        <p:txBody>
          <a:bodyPr wrap="square" rtlCol="0">
            <a:spAutoFit/>
          </a:bodyPr>
          <a:lstStyle/>
          <a:p>
            <a:pPr algn="ctr"/>
            <a:r>
              <a:rPr lang="it-IT" sz="1200" dirty="0">
                <a:solidFill>
                  <a:schemeClr val="bg1">
                    <a:lumMod val="85000"/>
                  </a:schemeClr>
                </a:solidFill>
                <a:latin typeface="Baskerville Old Face" panose="02020602080505020303" pitchFamily="18" charset="0"/>
              </a:rPr>
              <a:t>CAMPIONI</a:t>
            </a:r>
          </a:p>
        </p:txBody>
      </p:sp>
      <p:sp>
        <p:nvSpPr>
          <p:cNvPr id="14" name="CasellaDiTesto 13">
            <a:extLst>
              <a:ext uri="{FF2B5EF4-FFF2-40B4-BE49-F238E27FC236}">
                <a16:creationId xmlns:a16="http://schemas.microsoft.com/office/drawing/2014/main" id="{44257E0E-A323-455C-853C-BAD80E1D0E6F}"/>
              </a:ext>
            </a:extLst>
          </p:cNvPr>
          <p:cNvSpPr txBox="1"/>
          <p:nvPr/>
        </p:nvSpPr>
        <p:spPr>
          <a:xfrm>
            <a:off x="7039926" y="264083"/>
            <a:ext cx="1862301"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CONCLUSIONI</a:t>
            </a:r>
          </a:p>
        </p:txBody>
      </p:sp>
      <p:sp>
        <p:nvSpPr>
          <p:cNvPr id="13" name="CasellaDiTesto 12">
            <a:extLst>
              <a:ext uri="{FF2B5EF4-FFF2-40B4-BE49-F238E27FC236}">
                <a16:creationId xmlns:a16="http://schemas.microsoft.com/office/drawing/2014/main" id="{2A77C8D1-AF4E-4F54-819F-89297EDB3D5E}"/>
              </a:ext>
            </a:extLst>
          </p:cNvPr>
          <p:cNvSpPr txBox="1"/>
          <p:nvPr/>
        </p:nvSpPr>
        <p:spPr>
          <a:xfrm>
            <a:off x="4598417" y="217914"/>
            <a:ext cx="2199736" cy="646331"/>
          </a:xfrm>
          <a:prstGeom prst="rect">
            <a:avLst/>
          </a:prstGeom>
          <a:solidFill>
            <a:schemeClr val="bg1">
              <a:alpha val="66000"/>
            </a:schemeClr>
          </a:solidFill>
          <a:ln w="38100">
            <a:solidFill>
              <a:schemeClr val="accent5"/>
            </a:solidFill>
          </a:ln>
        </p:spPr>
        <p:txBody>
          <a:bodyPr wrap="square" rtlCol="0">
            <a:spAutoFit/>
          </a:bodyPr>
          <a:lstStyle/>
          <a:p>
            <a:pPr algn="ctr"/>
            <a:r>
              <a:rPr lang="it-IT" b="1" dirty="0">
                <a:solidFill>
                  <a:srgbClr val="0070C0"/>
                </a:solidFill>
                <a:latin typeface="Baskerville Old Face" panose="02020602080505020303" pitchFamily="18" charset="0"/>
              </a:rPr>
              <a:t>RISULTATI &amp; DISCUSSIONE</a:t>
            </a:r>
          </a:p>
        </p:txBody>
      </p:sp>
      <p:sp>
        <p:nvSpPr>
          <p:cNvPr id="17" name="Rettangolo 16">
            <a:extLst>
              <a:ext uri="{FF2B5EF4-FFF2-40B4-BE49-F238E27FC236}">
                <a16:creationId xmlns:a16="http://schemas.microsoft.com/office/drawing/2014/main" id="{53539BE1-9ACB-467F-B145-459ADE200A3C}"/>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5" name="Immagine 44">
            <a:extLst>
              <a:ext uri="{FF2B5EF4-FFF2-40B4-BE49-F238E27FC236}">
                <a16:creationId xmlns:a16="http://schemas.microsoft.com/office/drawing/2014/main" id="{D6B2FBA9-0CEB-4A1F-BF8A-09DD5A9AE697}"/>
              </a:ext>
            </a:extLst>
          </p:cNvPr>
          <p:cNvPicPr>
            <a:picLocks noChangeAspect="1"/>
          </p:cNvPicPr>
          <p:nvPr/>
        </p:nvPicPr>
        <p:blipFill>
          <a:blip r:embed="rId2" cstate="hqprint">
            <a:extLst>
              <a:ext uri="{BEBA8EAE-BF5A-486C-A8C5-ECC9F3942E4B}">
                <a14:imgProps xmlns:a14="http://schemas.microsoft.com/office/drawing/2010/main">
                  <a14:imgLayer r:embed="rId3">
                    <a14:imgEffect>
                      <a14:artisticPhotocopy trans="0"/>
                    </a14:imgEffect>
                  </a14:imgLayer>
                </a14:imgProps>
              </a:ext>
              <a:ext uri="{28A0092B-C50C-407E-A947-70E740481C1C}">
                <a14:useLocalDpi xmlns:a14="http://schemas.microsoft.com/office/drawing/2010/main" val="0"/>
              </a:ext>
            </a:extLst>
          </a:blip>
          <a:stretch>
            <a:fillRect/>
          </a:stretch>
        </p:blipFill>
        <p:spPr>
          <a:xfrm>
            <a:off x="92687" y="5982686"/>
            <a:ext cx="830339" cy="835639"/>
          </a:xfrm>
          <a:prstGeom prst="rect">
            <a:avLst/>
          </a:prstGeom>
        </p:spPr>
      </p:pic>
      <p:sp>
        <p:nvSpPr>
          <p:cNvPr id="46" name="CasellaDiTesto 45">
            <a:extLst>
              <a:ext uri="{FF2B5EF4-FFF2-40B4-BE49-F238E27FC236}">
                <a16:creationId xmlns:a16="http://schemas.microsoft.com/office/drawing/2014/main" id="{68A67A9C-1081-4776-B8BC-2F80039BF9E9}"/>
              </a:ext>
            </a:extLst>
          </p:cNvPr>
          <p:cNvSpPr txBox="1"/>
          <p:nvPr/>
        </p:nvSpPr>
        <p:spPr>
          <a:xfrm>
            <a:off x="860880" y="6480814"/>
            <a:ext cx="2196548" cy="307777"/>
          </a:xfrm>
          <a:prstGeom prst="rect">
            <a:avLst/>
          </a:prstGeom>
          <a:noFill/>
        </p:spPr>
        <p:txBody>
          <a:bodyPr wrap="square" rtlCol="0">
            <a:spAutoFit/>
          </a:bodyPr>
          <a:lstStyle/>
          <a:p>
            <a:r>
              <a:rPr lang="it-IT" sz="1400" b="1" dirty="0">
                <a:solidFill>
                  <a:schemeClr val="bg1"/>
                </a:solidFill>
                <a:latin typeface="Times New Roman" panose="02020603050405020304" pitchFamily="18" charset="0"/>
              </a:rPr>
              <a:t>Anna Barbaro</a:t>
            </a:r>
          </a:p>
        </p:txBody>
      </p:sp>
      <p:sp>
        <p:nvSpPr>
          <p:cNvPr id="78" name="CasellaDiTesto 77">
            <a:extLst>
              <a:ext uri="{FF2B5EF4-FFF2-40B4-BE49-F238E27FC236}">
                <a16:creationId xmlns:a16="http://schemas.microsoft.com/office/drawing/2014/main" id="{1891CBF9-391B-470F-BDFA-DBF945B2C84D}"/>
              </a:ext>
            </a:extLst>
          </p:cNvPr>
          <p:cNvSpPr txBox="1"/>
          <p:nvPr/>
        </p:nvSpPr>
        <p:spPr>
          <a:xfrm>
            <a:off x="1528104" y="1635948"/>
            <a:ext cx="6442972" cy="769441"/>
          </a:xfrm>
          <a:prstGeom prst="rect">
            <a:avLst/>
          </a:prstGeom>
          <a:noFill/>
          <a:ln>
            <a:noFill/>
          </a:ln>
        </p:spPr>
        <p:txBody>
          <a:bodyPr wrap="square" rtlCol="0">
            <a:spAutoFit/>
          </a:bodyPr>
          <a:lstStyle/>
          <a:p>
            <a:pPr algn="ctr"/>
            <a:r>
              <a:rPr lang="en-GB" sz="2200" b="1" dirty="0">
                <a:solidFill>
                  <a:schemeClr val="bg1"/>
                </a:solidFill>
                <a:latin typeface="Baskerville Old Face" panose="02020602080505020303" pitchFamily="18" charset="0"/>
              </a:rPr>
              <a:t>MRS è una </a:t>
            </a:r>
            <a:r>
              <a:rPr lang="en-GB" sz="2200" b="1" dirty="0" err="1">
                <a:solidFill>
                  <a:schemeClr val="bg1"/>
                </a:solidFill>
                <a:latin typeface="Baskerville Old Face" panose="02020602080505020303" pitchFamily="18" charset="0"/>
              </a:rPr>
              <a:t>tecnica</a:t>
            </a:r>
            <a:r>
              <a:rPr lang="en-GB" sz="2200" b="1" dirty="0">
                <a:solidFill>
                  <a:schemeClr val="bg1"/>
                </a:solidFill>
                <a:latin typeface="Baskerville Old Face" panose="02020602080505020303" pitchFamily="18" charset="0"/>
              </a:rPr>
              <a:t> on </a:t>
            </a:r>
            <a:r>
              <a:rPr lang="en-GB" sz="2200" b="1" dirty="0" err="1">
                <a:solidFill>
                  <a:schemeClr val="bg1"/>
                </a:solidFill>
                <a:latin typeface="Baskerville Old Face" panose="02020602080505020303" pitchFamily="18" charset="0"/>
              </a:rPr>
              <a:t>distruttiva</a:t>
            </a:r>
            <a:r>
              <a:rPr lang="en-GB" sz="2200" b="1" dirty="0">
                <a:solidFill>
                  <a:schemeClr val="bg1"/>
                </a:solidFill>
                <a:latin typeface="Baskerville Old Face" panose="02020602080505020303" pitchFamily="18" charset="0"/>
              </a:rPr>
              <a:t> e una </a:t>
            </a:r>
            <a:r>
              <a:rPr lang="en-GB" sz="2200" b="1" dirty="0" err="1">
                <a:solidFill>
                  <a:schemeClr val="bg1"/>
                </a:solidFill>
                <a:latin typeface="Baskerville Old Face" panose="02020602080505020303" pitchFamily="18" charset="0"/>
              </a:rPr>
              <a:t>delle</a:t>
            </a:r>
            <a:r>
              <a:rPr lang="en-GB" sz="2200" b="1" dirty="0">
                <a:solidFill>
                  <a:schemeClr val="bg1"/>
                </a:solidFill>
                <a:latin typeface="Baskerville Old Face" panose="02020602080505020303" pitchFamily="18" charset="0"/>
              </a:rPr>
              <a:t> </a:t>
            </a:r>
            <a:r>
              <a:rPr lang="en-GB" sz="2200" b="1" dirty="0" err="1">
                <a:solidFill>
                  <a:schemeClr val="bg1"/>
                </a:solidFill>
                <a:latin typeface="Baskerville Old Face" panose="02020602080505020303" pitchFamily="18" charset="0"/>
              </a:rPr>
              <a:t>più</a:t>
            </a:r>
            <a:r>
              <a:rPr lang="en-GB" sz="2200" b="1" dirty="0">
                <a:solidFill>
                  <a:schemeClr val="bg1"/>
                </a:solidFill>
                <a:latin typeface="Baskerville Old Face" panose="02020602080505020303" pitchFamily="18" charset="0"/>
              </a:rPr>
              <a:t> efficacy per lo studio </a:t>
            </a:r>
            <a:r>
              <a:rPr lang="en-GB" sz="2200" b="1" dirty="0" err="1">
                <a:solidFill>
                  <a:schemeClr val="bg1"/>
                </a:solidFill>
                <a:latin typeface="Baskerville Old Face" panose="02020602080505020303" pitchFamily="18" charset="0"/>
              </a:rPr>
              <a:t>delle</a:t>
            </a:r>
            <a:r>
              <a:rPr lang="en-GB" sz="2200" b="1" dirty="0">
                <a:solidFill>
                  <a:schemeClr val="bg1"/>
                </a:solidFill>
                <a:latin typeface="Baskerville Old Face" panose="02020602080505020303" pitchFamily="18" charset="0"/>
              </a:rPr>
              <a:t> </a:t>
            </a:r>
            <a:r>
              <a:rPr lang="en-GB" sz="2200" b="1" dirty="0" err="1">
                <a:solidFill>
                  <a:schemeClr val="bg1"/>
                </a:solidFill>
                <a:latin typeface="Baskerville Old Face" panose="02020602080505020303" pitchFamily="18" charset="0"/>
              </a:rPr>
              <a:t>fasi</a:t>
            </a:r>
            <a:r>
              <a:rPr lang="en-GB" sz="2200" b="1" dirty="0">
                <a:solidFill>
                  <a:schemeClr val="bg1"/>
                </a:solidFill>
                <a:latin typeface="Baskerville Old Face" panose="02020602080505020303" pitchFamily="18" charset="0"/>
              </a:rPr>
              <a:t> a </a:t>
            </a:r>
            <a:r>
              <a:rPr lang="en-GB" sz="2200" b="1" dirty="0" err="1">
                <a:solidFill>
                  <a:schemeClr val="bg1"/>
                </a:solidFill>
                <a:latin typeface="Baskerville Old Face" panose="02020602080505020303" pitchFamily="18" charset="0"/>
              </a:rPr>
              <a:t>carbonio</a:t>
            </a:r>
            <a:endParaRPr lang="en-GB" sz="2200" b="1" dirty="0">
              <a:solidFill>
                <a:schemeClr val="bg1"/>
              </a:solidFill>
              <a:latin typeface="Baskerville Old Face" panose="02020602080505020303" pitchFamily="18" charset="0"/>
            </a:endParaRPr>
          </a:p>
        </p:txBody>
      </p:sp>
      <p:pic>
        <p:nvPicPr>
          <p:cNvPr id="79" name="Immagine 78" descr="D:\DK_ALL\2017_August_DK\Downloads\209(8)B3.tif">
            <a:extLst>
              <a:ext uri="{FF2B5EF4-FFF2-40B4-BE49-F238E27FC236}">
                <a16:creationId xmlns:a16="http://schemas.microsoft.com/office/drawing/2014/main" id="{9C5E25CC-60B8-4B59-B314-DEFF48535533}"/>
              </a:ext>
            </a:extLst>
          </p:cNvPr>
          <p:cNvPicPr/>
          <p:nvPr/>
        </p:nvPicPr>
        <p:blipFill rotWithShape="1">
          <a:blip r:embed="rId4">
            <a:extLst>
              <a:ext uri="{28A0092B-C50C-407E-A947-70E740481C1C}">
                <a14:useLocalDpi xmlns:a14="http://schemas.microsoft.com/office/drawing/2010/main" val="0"/>
              </a:ext>
            </a:extLst>
          </a:blip>
          <a:srcRect l="3086" t="9641" r="36383" b="4900"/>
          <a:stretch/>
        </p:blipFill>
        <p:spPr bwMode="auto">
          <a:xfrm>
            <a:off x="720278" y="3051410"/>
            <a:ext cx="3564088" cy="2883520"/>
          </a:xfrm>
          <a:prstGeom prst="rect">
            <a:avLst/>
          </a:prstGeom>
          <a:noFill/>
          <a:ln>
            <a:solidFill>
              <a:schemeClr val="bg1"/>
            </a:solidFill>
          </a:ln>
          <a:extLst>
            <a:ext uri="{53640926-AAD7-44D8-BBD7-CCE9431645EC}">
              <a14:shadowObscured xmlns:a14="http://schemas.microsoft.com/office/drawing/2010/main"/>
            </a:ext>
          </a:extLst>
        </p:spPr>
      </p:pic>
      <p:sp>
        <p:nvSpPr>
          <p:cNvPr id="80" name="Freccia in giù 79">
            <a:extLst>
              <a:ext uri="{FF2B5EF4-FFF2-40B4-BE49-F238E27FC236}">
                <a16:creationId xmlns:a16="http://schemas.microsoft.com/office/drawing/2014/main" id="{6DFC22B0-E2E9-426E-BC20-C7EEB9F7547E}"/>
              </a:ext>
            </a:extLst>
          </p:cNvPr>
          <p:cNvSpPr/>
          <p:nvPr/>
        </p:nvSpPr>
        <p:spPr>
          <a:xfrm>
            <a:off x="4352039" y="2517483"/>
            <a:ext cx="492756" cy="429931"/>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81" name="Immagine 80">
            <a:extLst>
              <a:ext uri="{FF2B5EF4-FFF2-40B4-BE49-F238E27FC236}">
                <a16:creationId xmlns:a16="http://schemas.microsoft.com/office/drawing/2014/main" id="{1436140C-033C-4B20-943A-B1A235D2D5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644" y="2918526"/>
            <a:ext cx="3276260" cy="3177726"/>
          </a:xfrm>
          <a:prstGeom prst="rect">
            <a:avLst/>
          </a:prstGeom>
        </p:spPr>
      </p:pic>
      <p:sp>
        <p:nvSpPr>
          <p:cNvPr id="83" name="CasellaDiTesto 82">
            <a:extLst>
              <a:ext uri="{FF2B5EF4-FFF2-40B4-BE49-F238E27FC236}">
                <a16:creationId xmlns:a16="http://schemas.microsoft.com/office/drawing/2014/main" id="{1605F323-1FA4-4E70-9BF7-ECD31F5A4F57}"/>
              </a:ext>
            </a:extLst>
          </p:cNvPr>
          <p:cNvSpPr txBox="1"/>
          <p:nvPr/>
        </p:nvSpPr>
        <p:spPr>
          <a:xfrm>
            <a:off x="381221" y="955714"/>
            <a:ext cx="4950799" cy="461665"/>
          </a:xfrm>
          <a:prstGeom prst="rect">
            <a:avLst/>
          </a:prstGeom>
          <a:solidFill>
            <a:schemeClr val="bg1">
              <a:alpha val="60000"/>
            </a:schemeClr>
          </a:solidFill>
          <a:ln>
            <a:solidFill>
              <a:schemeClr val="accent5"/>
            </a:solidFill>
          </a:ln>
        </p:spPr>
        <p:txBody>
          <a:bodyPr wrap="square" rtlCol="0">
            <a:spAutoFit/>
          </a:bodyPr>
          <a:lstStyle/>
          <a:p>
            <a:pPr algn="ctr"/>
            <a:r>
              <a:rPr lang="en-GB" sz="2400" b="1" dirty="0">
                <a:solidFill>
                  <a:srgbClr val="0070C0"/>
                </a:solidFill>
                <a:latin typeface="Baskerville Old Face" panose="02020602080505020303" pitchFamily="18" charset="0"/>
              </a:rPr>
              <a:t>Micro-</a:t>
            </a:r>
            <a:r>
              <a:rPr lang="en-GB" sz="2400" b="1" dirty="0" err="1">
                <a:solidFill>
                  <a:srgbClr val="0070C0"/>
                </a:solidFill>
                <a:latin typeface="Baskerville Old Face" panose="02020602080505020303" pitchFamily="18" charset="0"/>
              </a:rPr>
              <a:t>Spettroscopia</a:t>
            </a:r>
            <a:r>
              <a:rPr lang="en-GB" sz="2400" b="1" dirty="0">
                <a:solidFill>
                  <a:srgbClr val="0070C0"/>
                </a:solidFill>
                <a:latin typeface="Baskerville Old Face" panose="02020602080505020303" pitchFamily="18" charset="0"/>
              </a:rPr>
              <a:t> Raman (MRS)</a:t>
            </a:r>
          </a:p>
        </p:txBody>
      </p:sp>
    </p:spTree>
    <p:extLst>
      <p:ext uri="{BB962C8B-B14F-4D97-AF65-F5344CB8AC3E}">
        <p14:creationId xmlns:p14="http://schemas.microsoft.com/office/powerpoint/2010/main" val="38859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5A68FF7-DA86-4783-92D2-CE6FE2C05C7D}"/>
              </a:ext>
            </a:extLst>
          </p:cNvPr>
          <p:cNvSpPr txBox="1"/>
          <p:nvPr/>
        </p:nvSpPr>
        <p:spPr>
          <a:xfrm>
            <a:off x="827903" y="264081"/>
            <a:ext cx="1788685" cy="276999"/>
          </a:xfrm>
          <a:prstGeom prst="rect">
            <a:avLst/>
          </a:prstGeom>
          <a:solidFill>
            <a:schemeClr val="bg1">
              <a:alpha val="39000"/>
            </a:schemeClr>
          </a:solidFill>
          <a:ln w="3175">
            <a:solidFill>
              <a:schemeClr val="bg1">
                <a:alpha val="50000"/>
              </a:schemeClr>
            </a:solidFill>
          </a:ln>
        </p:spPr>
        <p:txBody>
          <a:bodyPr wrap="square" rtlCol="0">
            <a:spAutoFit/>
          </a:bodyPr>
          <a:lstStyle/>
          <a:p>
            <a:pPr algn="ctr"/>
            <a:r>
              <a:rPr lang="it-IT" sz="1200" dirty="0">
                <a:solidFill>
                  <a:schemeClr val="bg1">
                    <a:lumMod val="75000"/>
                  </a:schemeClr>
                </a:solidFill>
                <a:latin typeface="Baskerville Old Face" panose="02020602080505020303" pitchFamily="18" charset="0"/>
              </a:rPr>
              <a:t>INTRODUZIONE</a:t>
            </a:r>
          </a:p>
        </p:txBody>
      </p:sp>
      <p:sp>
        <p:nvSpPr>
          <p:cNvPr id="12" name="CasellaDiTesto 11">
            <a:extLst>
              <a:ext uri="{FF2B5EF4-FFF2-40B4-BE49-F238E27FC236}">
                <a16:creationId xmlns:a16="http://schemas.microsoft.com/office/drawing/2014/main" id="{720F038D-53E5-4ED4-A751-D15EEEDE915F}"/>
              </a:ext>
            </a:extLst>
          </p:cNvPr>
          <p:cNvSpPr txBox="1"/>
          <p:nvPr/>
        </p:nvSpPr>
        <p:spPr>
          <a:xfrm>
            <a:off x="2710006" y="264081"/>
            <a:ext cx="1604514" cy="276999"/>
          </a:xfrm>
          <a:prstGeom prst="rect">
            <a:avLst/>
          </a:prstGeom>
          <a:solidFill>
            <a:schemeClr val="bg1">
              <a:alpha val="40000"/>
            </a:schemeClr>
          </a:solidFill>
          <a:ln w="3175">
            <a:solidFill>
              <a:schemeClr val="bg1">
                <a:alpha val="49000"/>
              </a:schemeClr>
            </a:solidFill>
          </a:ln>
        </p:spPr>
        <p:txBody>
          <a:bodyPr wrap="square" rtlCol="0">
            <a:spAutoFit/>
          </a:bodyPr>
          <a:lstStyle/>
          <a:p>
            <a:pPr algn="ctr"/>
            <a:r>
              <a:rPr lang="it-IT" sz="1200" dirty="0">
                <a:solidFill>
                  <a:schemeClr val="bg1">
                    <a:lumMod val="85000"/>
                  </a:schemeClr>
                </a:solidFill>
                <a:latin typeface="Baskerville Old Face" panose="02020602080505020303" pitchFamily="18" charset="0"/>
              </a:rPr>
              <a:t>CAMPIONI</a:t>
            </a:r>
          </a:p>
        </p:txBody>
      </p:sp>
      <p:sp>
        <p:nvSpPr>
          <p:cNvPr id="14" name="CasellaDiTesto 13">
            <a:extLst>
              <a:ext uri="{FF2B5EF4-FFF2-40B4-BE49-F238E27FC236}">
                <a16:creationId xmlns:a16="http://schemas.microsoft.com/office/drawing/2014/main" id="{44257E0E-A323-455C-853C-BAD80E1D0E6F}"/>
              </a:ext>
            </a:extLst>
          </p:cNvPr>
          <p:cNvSpPr txBox="1"/>
          <p:nvPr/>
        </p:nvSpPr>
        <p:spPr>
          <a:xfrm>
            <a:off x="7039926" y="264083"/>
            <a:ext cx="1862301"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CONCLUSIONI</a:t>
            </a:r>
          </a:p>
        </p:txBody>
      </p:sp>
      <p:sp>
        <p:nvSpPr>
          <p:cNvPr id="13" name="CasellaDiTesto 12">
            <a:extLst>
              <a:ext uri="{FF2B5EF4-FFF2-40B4-BE49-F238E27FC236}">
                <a16:creationId xmlns:a16="http://schemas.microsoft.com/office/drawing/2014/main" id="{2A77C8D1-AF4E-4F54-819F-89297EDB3D5E}"/>
              </a:ext>
            </a:extLst>
          </p:cNvPr>
          <p:cNvSpPr txBox="1"/>
          <p:nvPr/>
        </p:nvSpPr>
        <p:spPr>
          <a:xfrm>
            <a:off x="4598417" y="217914"/>
            <a:ext cx="2199736" cy="646331"/>
          </a:xfrm>
          <a:prstGeom prst="rect">
            <a:avLst/>
          </a:prstGeom>
          <a:solidFill>
            <a:schemeClr val="bg1">
              <a:alpha val="66000"/>
            </a:schemeClr>
          </a:solidFill>
          <a:ln w="38100">
            <a:solidFill>
              <a:schemeClr val="accent5"/>
            </a:solidFill>
          </a:ln>
        </p:spPr>
        <p:txBody>
          <a:bodyPr wrap="square" rtlCol="0">
            <a:spAutoFit/>
          </a:bodyPr>
          <a:lstStyle/>
          <a:p>
            <a:pPr algn="ctr"/>
            <a:r>
              <a:rPr lang="it-IT" b="1" dirty="0">
                <a:solidFill>
                  <a:srgbClr val="0070C0"/>
                </a:solidFill>
                <a:latin typeface="Baskerville Old Face" panose="02020602080505020303" pitchFamily="18" charset="0"/>
              </a:rPr>
              <a:t>RISULTATI &amp; DISCUSSIONE</a:t>
            </a:r>
          </a:p>
        </p:txBody>
      </p:sp>
      <p:sp>
        <p:nvSpPr>
          <p:cNvPr id="17" name="Rettangolo 16">
            <a:extLst>
              <a:ext uri="{FF2B5EF4-FFF2-40B4-BE49-F238E27FC236}">
                <a16:creationId xmlns:a16="http://schemas.microsoft.com/office/drawing/2014/main" id="{53539BE1-9ACB-467F-B145-459ADE200A3C}"/>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a:extLst>
              <a:ext uri="{FF2B5EF4-FFF2-40B4-BE49-F238E27FC236}">
                <a16:creationId xmlns:a16="http://schemas.microsoft.com/office/drawing/2014/main" id="{F4201B29-7664-494D-8F10-DF78E5D1CCD9}"/>
              </a:ext>
            </a:extLst>
          </p:cNvPr>
          <p:cNvSpPr/>
          <p:nvPr/>
        </p:nvSpPr>
        <p:spPr>
          <a:xfrm>
            <a:off x="5149028" y="2310783"/>
            <a:ext cx="3810640" cy="3693319"/>
          </a:xfrm>
          <a:prstGeom prst="rect">
            <a:avLst/>
          </a:prstGeom>
        </p:spPr>
        <p:txBody>
          <a:bodyPr wrap="square">
            <a:spAutoFit/>
          </a:bodyPr>
          <a:lstStyle/>
          <a:p>
            <a:pPr algn="ct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The different Raman spectra of graphite FRO 95028 (low shock degree recorded by silicate phases), FRO 01089 (medium shock degree recorded by silicate phases) and FRO 01088 (high shock degree recorded by silicates) samples are shown.</a:t>
            </a:r>
          </a:p>
          <a:p>
            <a:pPr algn="ctr"/>
            <a:endParaRPr lang="en-GB"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n-GB"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GB"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difference among the shape of Raman spectra at different shock degrees is clearly shown. </a:t>
            </a:r>
          </a:p>
          <a:p>
            <a:pPr algn="ctr"/>
            <a:endPar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CasellaDiTesto 23">
            <a:extLst>
              <a:ext uri="{FF2B5EF4-FFF2-40B4-BE49-F238E27FC236}">
                <a16:creationId xmlns:a16="http://schemas.microsoft.com/office/drawing/2014/main" id="{E6DBEC13-571D-43C6-A80B-8BA4E8CCD12A}"/>
              </a:ext>
            </a:extLst>
          </p:cNvPr>
          <p:cNvSpPr txBox="1"/>
          <p:nvPr/>
        </p:nvSpPr>
        <p:spPr>
          <a:xfrm>
            <a:off x="5206470" y="1064614"/>
            <a:ext cx="3695757" cy="461665"/>
          </a:xfrm>
          <a:prstGeom prst="rect">
            <a:avLst/>
          </a:prstGeom>
          <a:solidFill>
            <a:schemeClr val="bg1">
              <a:alpha val="60000"/>
            </a:schemeClr>
          </a:solidFill>
          <a:ln>
            <a:solidFill>
              <a:schemeClr val="accent5"/>
            </a:solidFill>
          </a:ln>
        </p:spPr>
        <p:txBody>
          <a:bodyPr wrap="square" rtlCol="0">
            <a:spAutoFit/>
          </a:bodyPr>
          <a:lstStyle/>
          <a:p>
            <a:pPr algn="ctr"/>
            <a:r>
              <a:rPr lang="en-GB" sz="2400" b="1" dirty="0" err="1">
                <a:solidFill>
                  <a:schemeClr val="bg1"/>
                </a:solidFill>
                <a:latin typeface="Baskerville Old Face" panose="02020602080505020303" pitchFamily="18" charset="0"/>
              </a:rPr>
              <a:t>Risultati</a:t>
            </a:r>
            <a:r>
              <a:rPr lang="en-GB" sz="2400" b="1" dirty="0">
                <a:solidFill>
                  <a:schemeClr val="bg1"/>
                </a:solidFill>
                <a:latin typeface="Baskerville Old Face" panose="02020602080505020303" pitchFamily="18" charset="0"/>
              </a:rPr>
              <a:t> MRS</a:t>
            </a:r>
          </a:p>
        </p:txBody>
      </p:sp>
      <p:pic>
        <p:nvPicPr>
          <p:cNvPr id="16" name="Immagine 15">
            <a:extLst>
              <a:ext uri="{FF2B5EF4-FFF2-40B4-BE49-F238E27FC236}">
                <a16:creationId xmlns:a16="http://schemas.microsoft.com/office/drawing/2014/main" id="{B1731E8F-1D16-492C-834B-5C961C3C329B}"/>
              </a:ext>
            </a:extLst>
          </p:cNvPr>
          <p:cNvPicPr/>
          <p:nvPr/>
        </p:nvPicPr>
        <p:blipFill rotWithShape="1">
          <a:blip r:embed="rId3" cstate="print">
            <a:extLst>
              <a:ext uri="{28A0092B-C50C-407E-A947-70E740481C1C}">
                <a14:useLocalDpi xmlns:a14="http://schemas.microsoft.com/office/drawing/2010/main" val="0"/>
              </a:ext>
            </a:extLst>
          </a:blip>
          <a:srcRect r="1432" b="2645"/>
          <a:stretch/>
        </p:blipFill>
        <p:spPr bwMode="auto">
          <a:xfrm>
            <a:off x="143351" y="647193"/>
            <a:ext cx="4330979" cy="6179301"/>
          </a:xfrm>
          <a:prstGeom prst="rect">
            <a:avLst/>
          </a:prstGeom>
          <a:ln>
            <a:noFill/>
          </a:ln>
          <a:extLst>
            <a:ext uri="{53640926-AAD7-44D8-BBD7-CCE9431645EC}">
              <a14:shadowObscured xmlns:a14="http://schemas.microsoft.com/office/drawing/2010/main"/>
            </a:ext>
          </a:extLst>
        </p:spPr>
      </p:pic>
      <p:sp>
        <p:nvSpPr>
          <p:cNvPr id="2" name="CasellaDiTesto 1"/>
          <p:cNvSpPr txBox="1"/>
          <p:nvPr/>
        </p:nvSpPr>
        <p:spPr>
          <a:xfrm>
            <a:off x="4431597" y="1279301"/>
            <a:ext cx="944381" cy="707886"/>
          </a:xfrm>
          <a:prstGeom prst="rect">
            <a:avLst/>
          </a:prstGeom>
          <a:noFill/>
        </p:spPr>
        <p:txBody>
          <a:bodyPr wrap="square" rtlCol="0">
            <a:spAutoFit/>
          </a:bodyPr>
          <a:lstStyle/>
          <a:p>
            <a:r>
              <a:rPr lang="it-IT" sz="4000" b="1" dirty="0">
                <a:solidFill>
                  <a:srgbClr val="FF0000"/>
                </a:solidFill>
              </a:rPr>
              <a:t>S2</a:t>
            </a:r>
          </a:p>
        </p:txBody>
      </p:sp>
      <p:sp>
        <p:nvSpPr>
          <p:cNvPr id="18" name="CasellaDiTesto 17"/>
          <p:cNvSpPr txBox="1"/>
          <p:nvPr/>
        </p:nvSpPr>
        <p:spPr>
          <a:xfrm>
            <a:off x="4453866" y="3241040"/>
            <a:ext cx="944381" cy="707886"/>
          </a:xfrm>
          <a:prstGeom prst="rect">
            <a:avLst/>
          </a:prstGeom>
          <a:noFill/>
        </p:spPr>
        <p:txBody>
          <a:bodyPr wrap="square" rtlCol="0">
            <a:spAutoFit/>
          </a:bodyPr>
          <a:lstStyle/>
          <a:p>
            <a:r>
              <a:rPr lang="it-IT" sz="4000" b="1" dirty="0">
                <a:solidFill>
                  <a:srgbClr val="FF0000"/>
                </a:solidFill>
              </a:rPr>
              <a:t>S3</a:t>
            </a:r>
          </a:p>
        </p:txBody>
      </p:sp>
      <p:sp>
        <p:nvSpPr>
          <p:cNvPr id="19" name="CasellaDiTesto 18"/>
          <p:cNvSpPr txBox="1"/>
          <p:nvPr/>
        </p:nvSpPr>
        <p:spPr>
          <a:xfrm>
            <a:off x="4482667" y="5337037"/>
            <a:ext cx="944381" cy="707886"/>
          </a:xfrm>
          <a:prstGeom prst="rect">
            <a:avLst/>
          </a:prstGeom>
          <a:noFill/>
        </p:spPr>
        <p:txBody>
          <a:bodyPr wrap="square" rtlCol="0">
            <a:spAutoFit/>
          </a:bodyPr>
          <a:lstStyle/>
          <a:p>
            <a:r>
              <a:rPr lang="it-IT" sz="4000" b="1" dirty="0">
                <a:solidFill>
                  <a:srgbClr val="FF0000"/>
                </a:solidFill>
              </a:rPr>
              <a:t>S5</a:t>
            </a:r>
          </a:p>
        </p:txBody>
      </p:sp>
      <p:pic>
        <p:nvPicPr>
          <p:cNvPr id="20" name="Immagine 19">
            <a:extLst>
              <a:ext uri="{FF2B5EF4-FFF2-40B4-BE49-F238E27FC236}">
                <a16:creationId xmlns:a16="http://schemas.microsoft.com/office/drawing/2014/main" id="{569310F8-8217-4796-A4D6-60A7F7C9A962}"/>
              </a:ext>
            </a:extLst>
          </p:cNvPr>
          <p:cNvPicPr/>
          <p:nvPr/>
        </p:nvPicPr>
        <p:blipFill rotWithShape="1">
          <a:blip r:embed="rId3" cstate="print">
            <a:extLst>
              <a:ext uri="{28A0092B-C50C-407E-A947-70E740481C1C}">
                <a14:useLocalDpi xmlns:a14="http://schemas.microsoft.com/office/drawing/2010/main" val="0"/>
              </a:ext>
            </a:extLst>
          </a:blip>
          <a:srcRect l="1" t="4066" r="66204" b="67229"/>
          <a:stretch/>
        </p:blipFill>
        <p:spPr bwMode="auto">
          <a:xfrm>
            <a:off x="5250853" y="1925563"/>
            <a:ext cx="3581173" cy="4457739"/>
          </a:xfrm>
          <a:prstGeom prst="rect">
            <a:avLst/>
          </a:prstGeom>
          <a:ln w="38100">
            <a:solidFill>
              <a:srgbClr val="00B050"/>
            </a:solidFill>
          </a:ln>
          <a:extLst>
            <a:ext uri="{53640926-AAD7-44D8-BBD7-CCE9431645EC}">
              <a14:shadowObscured xmlns:a14="http://schemas.microsoft.com/office/drawing/2010/main"/>
            </a:ext>
          </a:extLst>
        </p:spPr>
      </p:pic>
      <p:sp>
        <p:nvSpPr>
          <p:cNvPr id="22" name="CasellaDiTesto 21">
            <a:extLst>
              <a:ext uri="{FF2B5EF4-FFF2-40B4-BE49-F238E27FC236}">
                <a16:creationId xmlns:a16="http://schemas.microsoft.com/office/drawing/2014/main" id="{B30DADAE-30CF-4499-A567-E7DCFC3090D3}"/>
              </a:ext>
            </a:extLst>
          </p:cNvPr>
          <p:cNvSpPr txBox="1"/>
          <p:nvPr/>
        </p:nvSpPr>
        <p:spPr>
          <a:xfrm>
            <a:off x="6198123" y="2053865"/>
            <a:ext cx="944381" cy="707886"/>
          </a:xfrm>
          <a:prstGeom prst="rect">
            <a:avLst/>
          </a:prstGeom>
          <a:noFill/>
        </p:spPr>
        <p:txBody>
          <a:bodyPr wrap="square" rtlCol="0">
            <a:spAutoFit/>
          </a:bodyPr>
          <a:lstStyle/>
          <a:p>
            <a:r>
              <a:rPr lang="it-IT" sz="4000" b="1" dirty="0">
                <a:solidFill>
                  <a:srgbClr val="FF0000"/>
                </a:solidFill>
              </a:rPr>
              <a:t>S2</a:t>
            </a:r>
          </a:p>
        </p:txBody>
      </p:sp>
      <p:pic>
        <p:nvPicPr>
          <p:cNvPr id="23" name="Immagine 22">
            <a:extLst>
              <a:ext uri="{FF2B5EF4-FFF2-40B4-BE49-F238E27FC236}">
                <a16:creationId xmlns:a16="http://schemas.microsoft.com/office/drawing/2014/main" id="{0B80F0F4-983C-4131-8F64-99FA3C5B3E8F}"/>
              </a:ext>
            </a:extLst>
          </p:cNvPr>
          <p:cNvPicPr/>
          <p:nvPr/>
        </p:nvPicPr>
        <p:blipFill rotWithShape="1">
          <a:blip r:embed="rId3" cstate="print">
            <a:extLst>
              <a:ext uri="{28A0092B-C50C-407E-A947-70E740481C1C}">
                <a14:useLocalDpi xmlns:a14="http://schemas.microsoft.com/office/drawing/2010/main" val="0"/>
              </a:ext>
            </a:extLst>
          </a:blip>
          <a:srcRect l="65672" t="3781" r="2077" b="68465"/>
          <a:stretch/>
        </p:blipFill>
        <p:spPr bwMode="auto">
          <a:xfrm>
            <a:off x="5252790" y="1924385"/>
            <a:ext cx="3581173" cy="4451607"/>
          </a:xfrm>
          <a:prstGeom prst="rect">
            <a:avLst/>
          </a:prstGeom>
          <a:ln w="38100">
            <a:solidFill>
              <a:srgbClr val="00B0F0"/>
            </a:solidFill>
          </a:ln>
          <a:extLst>
            <a:ext uri="{53640926-AAD7-44D8-BBD7-CCE9431645EC}">
              <a14:shadowObscured xmlns:a14="http://schemas.microsoft.com/office/drawing/2010/main"/>
            </a:ext>
          </a:extLst>
        </p:spPr>
      </p:pic>
      <p:sp>
        <p:nvSpPr>
          <p:cNvPr id="25" name="CasellaDiTesto 24">
            <a:extLst>
              <a:ext uri="{FF2B5EF4-FFF2-40B4-BE49-F238E27FC236}">
                <a16:creationId xmlns:a16="http://schemas.microsoft.com/office/drawing/2014/main" id="{C54F500D-4756-46AE-BD47-CD9F7E63A536}"/>
              </a:ext>
            </a:extLst>
          </p:cNvPr>
          <p:cNvSpPr txBox="1"/>
          <p:nvPr/>
        </p:nvSpPr>
        <p:spPr>
          <a:xfrm>
            <a:off x="6200060" y="2136517"/>
            <a:ext cx="944381" cy="707886"/>
          </a:xfrm>
          <a:prstGeom prst="rect">
            <a:avLst/>
          </a:prstGeom>
          <a:noFill/>
          <a:ln w="38100">
            <a:noFill/>
          </a:ln>
        </p:spPr>
        <p:txBody>
          <a:bodyPr wrap="square" rtlCol="0">
            <a:spAutoFit/>
          </a:bodyPr>
          <a:lstStyle/>
          <a:p>
            <a:r>
              <a:rPr lang="it-IT" sz="4000" b="1" dirty="0">
                <a:solidFill>
                  <a:srgbClr val="FF0000"/>
                </a:solidFill>
              </a:rPr>
              <a:t>S2</a:t>
            </a:r>
          </a:p>
        </p:txBody>
      </p:sp>
      <p:pic>
        <p:nvPicPr>
          <p:cNvPr id="26" name="Immagine 25">
            <a:extLst>
              <a:ext uri="{FF2B5EF4-FFF2-40B4-BE49-F238E27FC236}">
                <a16:creationId xmlns:a16="http://schemas.microsoft.com/office/drawing/2014/main" id="{384787A2-4EE6-40BB-9282-94A67D62E683}"/>
              </a:ext>
            </a:extLst>
          </p:cNvPr>
          <p:cNvPicPr/>
          <p:nvPr/>
        </p:nvPicPr>
        <p:blipFill rotWithShape="1">
          <a:blip r:embed="rId3" cstate="print">
            <a:extLst>
              <a:ext uri="{28A0092B-C50C-407E-A947-70E740481C1C}">
                <a14:useLocalDpi xmlns:a14="http://schemas.microsoft.com/office/drawing/2010/main" val="0"/>
              </a:ext>
            </a:extLst>
          </a:blip>
          <a:srcRect l="32298" t="36191" r="34854" b="35857"/>
          <a:stretch/>
        </p:blipFill>
        <p:spPr bwMode="auto">
          <a:xfrm>
            <a:off x="5276671" y="1948078"/>
            <a:ext cx="3581173" cy="4402135"/>
          </a:xfrm>
          <a:prstGeom prst="rect">
            <a:avLst/>
          </a:prstGeom>
          <a:ln w="57150">
            <a:solidFill>
              <a:srgbClr val="7030A0"/>
            </a:solidFill>
          </a:ln>
          <a:extLst>
            <a:ext uri="{53640926-AAD7-44D8-BBD7-CCE9431645EC}">
              <a14:shadowObscured xmlns:a14="http://schemas.microsoft.com/office/drawing/2010/main"/>
            </a:ext>
          </a:extLst>
        </p:spPr>
      </p:pic>
      <p:sp>
        <p:nvSpPr>
          <p:cNvPr id="27" name="CasellaDiTesto 26">
            <a:extLst>
              <a:ext uri="{FF2B5EF4-FFF2-40B4-BE49-F238E27FC236}">
                <a16:creationId xmlns:a16="http://schemas.microsoft.com/office/drawing/2014/main" id="{D221B575-66AE-4788-907F-CDFA6C763ADD}"/>
              </a:ext>
            </a:extLst>
          </p:cNvPr>
          <p:cNvSpPr txBox="1"/>
          <p:nvPr/>
        </p:nvSpPr>
        <p:spPr>
          <a:xfrm>
            <a:off x="6126875" y="2132332"/>
            <a:ext cx="944381" cy="707886"/>
          </a:xfrm>
          <a:prstGeom prst="rect">
            <a:avLst/>
          </a:prstGeom>
          <a:noFill/>
          <a:ln w="57150">
            <a:noFill/>
          </a:ln>
        </p:spPr>
        <p:txBody>
          <a:bodyPr wrap="square" rtlCol="0">
            <a:spAutoFit/>
          </a:bodyPr>
          <a:lstStyle/>
          <a:p>
            <a:r>
              <a:rPr lang="it-IT" sz="4000" b="1" dirty="0">
                <a:solidFill>
                  <a:srgbClr val="FF0000"/>
                </a:solidFill>
              </a:rPr>
              <a:t>S3</a:t>
            </a:r>
          </a:p>
        </p:txBody>
      </p:sp>
      <p:pic>
        <p:nvPicPr>
          <p:cNvPr id="28" name="Immagine 27">
            <a:extLst>
              <a:ext uri="{FF2B5EF4-FFF2-40B4-BE49-F238E27FC236}">
                <a16:creationId xmlns:a16="http://schemas.microsoft.com/office/drawing/2014/main" id="{F0E0E0FC-99C9-47D8-AC0A-9CF20D922F4D}"/>
              </a:ext>
            </a:extLst>
          </p:cNvPr>
          <p:cNvPicPr/>
          <p:nvPr/>
        </p:nvPicPr>
        <p:blipFill rotWithShape="1">
          <a:blip r:embed="rId3" cstate="print">
            <a:extLst>
              <a:ext uri="{28A0092B-C50C-407E-A947-70E740481C1C}">
                <a14:useLocalDpi xmlns:a14="http://schemas.microsoft.com/office/drawing/2010/main" val="0"/>
              </a:ext>
            </a:extLst>
          </a:blip>
          <a:srcRect l="65671" t="36557" r="1432" b="35857"/>
          <a:stretch/>
        </p:blipFill>
        <p:spPr bwMode="auto">
          <a:xfrm>
            <a:off x="5276671" y="1955313"/>
            <a:ext cx="3663626" cy="4437901"/>
          </a:xfrm>
          <a:prstGeom prst="rect">
            <a:avLst/>
          </a:prstGeom>
          <a:ln w="57150">
            <a:solidFill>
              <a:srgbClr val="FFFF00"/>
            </a:solidFill>
          </a:ln>
          <a:extLst>
            <a:ext uri="{53640926-AAD7-44D8-BBD7-CCE9431645EC}">
              <a14:shadowObscured xmlns:a14="http://schemas.microsoft.com/office/drawing/2010/main"/>
            </a:ext>
          </a:extLst>
        </p:spPr>
      </p:pic>
      <p:sp>
        <p:nvSpPr>
          <p:cNvPr id="29" name="CasellaDiTesto 28">
            <a:extLst>
              <a:ext uri="{FF2B5EF4-FFF2-40B4-BE49-F238E27FC236}">
                <a16:creationId xmlns:a16="http://schemas.microsoft.com/office/drawing/2014/main" id="{9CE4564C-3627-45FB-A3D7-FDB7CA36C752}"/>
              </a:ext>
            </a:extLst>
          </p:cNvPr>
          <p:cNvSpPr txBox="1"/>
          <p:nvPr/>
        </p:nvSpPr>
        <p:spPr>
          <a:xfrm>
            <a:off x="8030168" y="2008153"/>
            <a:ext cx="944381" cy="707886"/>
          </a:xfrm>
          <a:prstGeom prst="rect">
            <a:avLst/>
          </a:prstGeom>
          <a:noFill/>
        </p:spPr>
        <p:txBody>
          <a:bodyPr wrap="square" rtlCol="0">
            <a:spAutoFit/>
          </a:bodyPr>
          <a:lstStyle/>
          <a:p>
            <a:r>
              <a:rPr lang="it-IT" sz="4000" b="1" dirty="0">
                <a:solidFill>
                  <a:srgbClr val="FF0000"/>
                </a:solidFill>
              </a:rPr>
              <a:t>S3</a:t>
            </a:r>
          </a:p>
        </p:txBody>
      </p:sp>
      <p:pic>
        <p:nvPicPr>
          <p:cNvPr id="33" name="Immagine 32">
            <a:extLst>
              <a:ext uri="{FF2B5EF4-FFF2-40B4-BE49-F238E27FC236}">
                <a16:creationId xmlns:a16="http://schemas.microsoft.com/office/drawing/2014/main" id="{FE2DDFE8-DD46-4428-BA54-01763B840201}"/>
              </a:ext>
            </a:extLst>
          </p:cNvPr>
          <p:cNvPicPr/>
          <p:nvPr/>
        </p:nvPicPr>
        <p:blipFill rotWithShape="1">
          <a:blip r:embed="rId3" cstate="print">
            <a:extLst>
              <a:ext uri="{28A0092B-C50C-407E-A947-70E740481C1C}">
                <a14:useLocalDpi xmlns:a14="http://schemas.microsoft.com/office/drawing/2010/main" val="0"/>
              </a:ext>
            </a:extLst>
          </a:blip>
          <a:srcRect t="69464" r="67785" b="2645"/>
          <a:stretch/>
        </p:blipFill>
        <p:spPr bwMode="auto">
          <a:xfrm>
            <a:off x="5301299" y="1905920"/>
            <a:ext cx="3656124" cy="4485984"/>
          </a:xfrm>
          <a:prstGeom prst="rect">
            <a:avLst/>
          </a:prstGeom>
          <a:ln w="76200">
            <a:solidFill>
              <a:srgbClr val="FF33CC"/>
            </a:solidFill>
          </a:ln>
          <a:extLst>
            <a:ext uri="{53640926-AAD7-44D8-BBD7-CCE9431645EC}">
              <a14:shadowObscured xmlns:a14="http://schemas.microsoft.com/office/drawing/2010/main"/>
            </a:ext>
          </a:extLst>
        </p:spPr>
      </p:pic>
      <p:sp>
        <p:nvSpPr>
          <p:cNvPr id="39" name="CasellaDiTesto 38">
            <a:extLst>
              <a:ext uri="{FF2B5EF4-FFF2-40B4-BE49-F238E27FC236}">
                <a16:creationId xmlns:a16="http://schemas.microsoft.com/office/drawing/2014/main" id="{288EAFA8-7E3E-4AD2-86CB-7F2BD1489077}"/>
              </a:ext>
            </a:extLst>
          </p:cNvPr>
          <p:cNvSpPr txBox="1"/>
          <p:nvPr/>
        </p:nvSpPr>
        <p:spPr>
          <a:xfrm>
            <a:off x="8056513" y="2132332"/>
            <a:ext cx="944381" cy="707886"/>
          </a:xfrm>
          <a:prstGeom prst="rect">
            <a:avLst/>
          </a:prstGeom>
          <a:noFill/>
        </p:spPr>
        <p:txBody>
          <a:bodyPr wrap="square" rtlCol="0">
            <a:spAutoFit/>
          </a:bodyPr>
          <a:lstStyle/>
          <a:p>
            <a:r>
              <a:rPr lang="it-IT" sz="4000" b="1" dirty="0">
                <a:solidFill>
                  <a:srgbClr val="FF0000"/>
                </a:solidFill>
              </a:rPr>
              <a:t>S5</a:t>
            </a:r>
          </a:p>
        </p:txBody>
      </p:sp>
      <p:pic>
        <p:nvPicPr>
          <p:cNvPr id="34" name="Immagine 33">
            <a:extLst>
              <a:ext uri="{FF2B5EF4-FFF2-40B4-BE49-F238E27FC236}">
                <a16:creationId xmlns:a16="http://schemas.microsoft.com/office/drawing/2014/main" id="{2202267D-325E-4629-ABA9-8C949DE96555}"/>
              </a:ext>
            </a:extLst>
          </p:cNvPr>
          <p:cNvPicPr/>
          <p:nvPr/>
        </p:nvPicPr>
        <p:blipFill rotWithShape="1">
          <a:blip r:embed="rId3" cstate="print">
            <a:extLst>
              <a:ext uri="{28A0092B-C50C-407E-A947-70E740481C1C}">
                <a14:useLocalDpi xmlns:a14="http://schemas.microsoft.com/office/drawing/2010/main" val="0"/>
              </a:ext>
            </a:extLst>
          </a:blip>
          <a:srcRect l="65230" t="69739" r="1874" b="2911"/>
          <a:stretch/>
        </p:blipFill>
        <p:spPr bwMode="auto">
          <a:xfrm>
            <a:off x="5237968" y="1908807"/>
            <a:ext cx="3731775" cy="4481730"/>
          </a:xfrm>
          <a:prstGeom prst="rect">
            <a:avLst/>
          </a:prstGeom>
          <a:ln w="76200">
            <a:solidFill>
              <a:schemeClr val="accent2"/>
            </a:solidFill>
          </a:ln>
          <a:extLst>
            <a:ext uri="{53640926-AAD7-44D8-BBD7-CCE9431645EC}">
              <a14:shadowObscured xmlns:a14="http://schemas.microsoft.com/office/drawing/2010/main"/>
            </a:ext>
          </a:extLst>
        </p:spPr>
      </p:pic>
      <p:sp>
        <p:nvSpPr>
          <p:cNvPr id="35" name="CasellaDiTesto 34">
            <a:extLst>
              <a:ext uri="{FF2B5EF4-FFF2-40B4-BE49-F238E27FC236}">
                <a16:creationId xmlns:a16="http://schemas.microsoft.com/office/drawing/2014/main" id="{1FA5A3E0-3AE9-4494-855B-B213CBCA84CD}"/>
              </a:ext>
            </a:extLst>
          </p:cNvPr>
          <p:cNvSpPr txBox="1"/>
          <p:nvPr/>
        </p:nvSpPr>
        <p:spPr>
          <a:xfrm>
            <a:off x="7989266" y="2125087"/>
            <a:ext cx="944381" cy="707886"/>
          </a:xfrm>
          <a:prstGeom prst="rect">
            <a:avLst/>
          </a:prstGeom>
          <a:noFill/>
        </p:spPr>
        <p:txBody>
          <a:bodyPr wrap="square" rtlCol="0">
            <a:spAutoFit/>
          </a:bodyPr>
          <a:lstStyle/>
          <a:p>
            <a:r>
              <a:rPr lang="it-IT" sz="4000" b="1" dirty="0">
                <a:solidFill>
                  <a:srgbClr val="FF0000"/>
                </a:solidFill>
              </a:rPr>
              <a:t>S5</a:t>
            </a:r>
          </a:p>
        </p:txBody>
      </p:sp>
      <p:sp>
        <p:nvSpPr>
          <p:cNvPr id="5" name="Rettangolo 4">
            <a:extLst>
              <a:ext uri="{FF2B5EF4-FFF2-40B4-BE49-F238E27FC236}">
                <a16:creationId xmlns:a16="http://schemas.microsoft.com/office/drawing/2014/main" id="{42183E99-D252-4D66-A5E5-5DFAEFFCAC4A}"/>
              </a:ext>
            </a:extLst>
          </p:cNvPr>
          <p:cNvSpPr/>
          <p:nvPr/>
        </p:nvSpPr>
        <p:spPr>
          <a:xfrm>
            <a:off x="198197" y="896663"/>
            <a:ext cx="1403236" cy="178954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ttangolo 39">
            <a:extLst>
              <a:ext uri="{FF2B5EF4-FFF2-40B4-BE49-F238E27FC236}">
                <a16:creationId xmlns:a16="http://schemas.microsoft.com/office/drawing/2014/main" id="{A5D6F778-DBB5-4C3D-9468-6B531D57742C}"/>
              </a:ext>
            </a:extLst>
          </p:cNvPr>
          <p:cNvSpPr/>
          <p:nvPr/>
        </p:nvSpPr>
        <p:spPr>
          <a:xfrm>
            <a:off x="3065999" y="896663"/>
            <a:ext cx="1358948" cy="183788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41" name="Rettangolo 40">
            <a:extLst>
              <a:ext uri="{FF2B5EF4-FFF2-40B4-BE49-F238E27FC236}">
                <a16:creationId xmlns:a16="http://schemas.microsoft.com/office/drawing/2014/main" id="{2C2C9713-E43C-494B-A290-937C5DE1F105}"/>
              </a:ext>
            </a:extLst>
          </p:cNvPr>
          <p:cNvSpPr/>
          <p:nvPr/>
        </p:nvSpPr>
        <p:spPr>
          <a:xfrm>
            <a:off x="1560162" y="2987795"/>
            <a:ext cx="1457600" cy="177769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Rettangolo 42">
            <a:extLst>
              <a:ext uri="{FF2B5EF4-FFF2-40B4-BE49-F238E27FC236}">
                <a16:creationId xmlns:a16="http://schemas.microsoft.com/office/drawing/2014/main" id="{47FDA5CE-5C6B-4449-AFEB-42C9F5681FF9}"/>
              </a:ext>
            </a:extLst>
          </p:cNvPr>
          <p:cNvSpPr/>
          <p:nvPr/>
        </p:nvSpPr>
        <p:spPr>
          <a:xfrm>
            <a:off x="3043862" y="2966790"/>
            <a:ext cx="1381085" cy="177769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Rettangolo 43">
            <a:extLst>
              <a:ext uri="{FF2B5EF4-FFF2-40B4-BE49-F238E27FC236}">
                <a16:creationId xmlns:a16="http://schemas.microsoft.com/office/drawing/2014/main" id="{7731EB62-E66A-4F15-9906-BADD2DB49D49}"/>
              </a:ext>
            </a:extLst>
          </p:cNvPr>
          <p:cNvSpPr/>
          <p:nvPr/>
        </p:nvSpPr>
        <p:spPr>
          <a:xfrm>
            <a:off x="140089" y="5065032"/>
            <a:ext cx="1457600" cy="1717102"/>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44">
            <a:extLst>
              <a:ext uri="{FF2B5EF4-FFF2-40B4-BE49-F238E27FC236}">
                <a16:creationId xmlns:a16="http://schemas.microsoft.com/office/drawing/2014/main" id="{D47C12C7-F9DC-43B1-92C6-9AEEF3730D9F}"/>
              </a:ext>
            </a:extLst>
          </p:cNvPr>
          <p:cNvSpPr/>
          <p:nvPr/>
        </p:nvSpPr>
        <p:spPr>
          <a:xfrm>
            <a:off x="3012158" y="5065032"/>
            <a:ext cx="1457600" cy="173820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6030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7" grpId="0"/>
      <p:bldP spid="29" grpId="0"/>
      <p:bldP spid="39" grpId="0"/>
      <p:bldP spid="35" grpId="0"/>
      <p:bldP spid="5" grpId="0" animBg="1"/>
      <p:bldP spid="40" grpId="0" animBg="1"/>
      <p:bldP spid="41" grpId="0" animBg="1"/>
      <p:bldP spid="43" grpId="0" animBg="1"/>
      <p:bldP spid="44"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D67350E-1209-4BFD-BCDC-981544ECCEE3}"/>
              </a:ext>
            </a:extLst>
          </p:cNvPr>
          <p:cNvSpPr/>
          <p:nvPr/>
        </p:nvSpPr>
        <p:spPr>
          <a:xfrm rot="615773">
            <a:off x="468438"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38">
            <a:extLst>
              <a:ext uri="{FF2B5EF4-FFF2-40B4-BE49-F238E27FC236}">
                <a16:creationId xmlns:a16="http://schemas.microsoft.com/office/drawing/2014/main" id="{96D3ED62-9EBA-477E-AD46-130BFE61E3BA}"/>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D21CC1FA-92E3-4BED-9BA7-DA36CB2406E5}"/>
              </a:ext>
            </a:extLst>
          </p:cNvPr>
          <p:cNvSpPr txBox="1"/>
          <p:nvPr/>
        </p:nvSpPr>
        <p:spPr>
          <a:xfrm>
            <a:off x="4571999" y="320837"/>
            <a:ext cx="4114800" cy="523220"/>
          </a:xfrm>
          <a:prstGeom prst="rect">
            <a:avLst/>
          </a:prstGeom>
          <a:solidFill>
            <a:schemeClr val="bg1">
              <a:alpha val="66000"/>
            </a:schemeClr>
          </a:solidFill>
          <a:ln w="38100">
            <a:solidFill>
              <a:srgbClr val="00B0F0"/>
            </a:solidFill>
          </a:ln>
        </p:spPr>
        <p:txBody>
          <a:bodyPr wrap="square" rtlCol="0">
            <a:spAutoFit/>
          </a:bodyPr>
          <a:lstStyle/>
          <a:p>
            <a:pPr algn="ctr"/>
            <a:r>
              <a:rPr lang="it-IT" sz="2800" dirty="0">
                <a:solidFill>
                  <a:srgbClr val="0070C0"/>
                </a:solidFill>
                <a:latin typeface="Baskerville Old Face" panose="02020602080505020303" pitchFamily="18" charset="0"/>
              </a:rPr>
              <a:t>SCOPO DEL LAVORO</a:t>
            </a:r>
          </a:p>
        </p:txBody>
      </p:sp>
      <p:pic>
        <p:nvPicPr>
          <p:cNvPr id="20" name="Immagine 19">
            <a:extLst>
              <a:ext uri="{FF2B5EF4-FFF2-40B4-BE49-F238E27FC236}">
                <a16:creationId xmlns:a16="http://schemas.microsoft.com/office/drawing/2014/main" id="{54260069-3D63-4B6F-9295-A0A1DF085ECE}"/>
              </a:ext>
            </a:extLst>
          </p:cNvPr>
          <p:cNvPicPr>
            <a:picLocks noChangeAspect="1"/>
          </p:cNvPicPr>
          <p:nvPr/>
        </p:nvPicPr>
        <p:blipFill>
          <a:blip r:embed="rId3" cstate="hqprint">
            <a:extLst>
              <a:ext uri="{BEBA8EAE-BF5A-486C-A8C5-ECC9F3942E4B}">
                <a14:imgProps xmlns:a14="http://schemas.microsoft.com/office/drawing/2010/main">
                  <a14:imgLayer r:embed="rId4">
                    <a14:imgEffect>
                      <a14:artisticPhotocopy trans="0"/>
                    </a14:imgEffect>
                  </a14:imgLayer>
                </a14:imgProps>
              </a:ext>
              <a:ext uri="{28A0092B-C50C-407E-A947-70E740481C1C}">
                <a14:useLocalDpi xmlns:a14="http://schemas.microsoft.com/office/drawing/2010/main" val="0"/>
              </a:ext>
            </a:extLst>
          </a:blip>
          <a:stretch>
            <a:fillRect/>
          </a:stretch>
        </p:blipFill>
        <p:spPr>
          <a:xfrm>
            <a:off x="92687" y="5982686"/>
            <a:ext cx="830339" cy="835639"/>
          </a:xfrm>
          <a:prstGeom prst="rect">
            <a:avLst/>
          </a:prstGeom>
        </p:spPr>
      </p:pic>
      <p:sp>
        <p:nvSpPr>
          <p:cNvPr id="24" name="CasellaDiTesto 23">
            <a:extLst>
              <a:ext uri="{FF2B5EF4-FFF2-40B4-BE49-F238E27FC236}">
                <a16:creationId xmlns:a16="http://schemas.microsoft.com/office/drawing/2014/main" id="{06A5502E-969A-4706-965A-9566A5808775}"/>
              </a:ext>
            </a:extLst>
          </p:cNvPr>
          <p:cNvSpPr txBox="1"/>
          <p:nvPr/>
        </p:nvSpPr>
        <p:spPr>
          <a:xfrm>
            <a:off x="860880" y="6480814"/>
            <a:ext cx="2196548" cy="307777"/>
          </a:xfrm>
          <a:prstGeom prst="rect">
            <a:avLst/>
          </a:prstGeom>
          <a:noFill/>
        </p:spPr>
        <p:txBody>
          <a:bodyPr wrap="square" rtlCol="0">
            <a:spAutoFit/>
          </a:bodyPr>
          <a:lstStyle/>
          <a:p>
            <a:r>
              <a:rPr lang="it-IT" sz="1400" b="1" dirty="0">
                <a:solidFill>
                  <a:schemeClr val="bg1"/>
                </a:solidFill>
                <a:latin typeface="Times New Roman" panose="02020603050405020304" pitchFamily="18" charset="0"/>
              </a:rPr>
              <a:t>Anna Barbaro</a:t>
            </a:r>
          </a:p>
        </p:txBody>
      </p:sp>
      <p:sp>
        <p:nvSpPr>
          <p:cNvPr id="25" name="CasellaDiTesto 24">
            <a:extLst>
              <a:ext uri="{FF2B5EF4-FFF2-40B4-BE49-F238E27FC236}">
                <a16:creationId xmlns:a16="http://schemas.microsoft.com/office/drawing/2014/main" id="{08C6A7BC-6D7D-4D8F-B7E1-D5CFF9A23BA0}"/>
              </a:ext>
            </a:extLst>
          </p:cNvPr>
          <p:cNvSpPr txBox="1"/>
          <p:nvPr/>
        </p:nvSpPr>
        <p:spPr>
          <a:xfrm>
            <a:off x="659453" y="1296772"/>
            <a:ext cx="7825092" cy="4093428"/>
          </a:xfrm>
          <a:prstGeom prst="rect">
            <a:avLst/>
          </a:prstGeom>
          <a:noFill/>
          <a:ln>
            <a:noFill/>
          </a:ln>
        </p:spPr>
        <p:txBody>
          <a:bodyPr wrap="square" rtlCol="0">
            <a:spAutoFit/>
          </a:bodyPr>
          <a:lstStyle/>
          <a:p>
            <a:pPr algn="ctr"/>
            <a:endParaRPr lang="en-US" sz="3600" b="1" dirty="0">
              <a:solidFill>
                <a:schemeClr val="bg1"/>
              </a:solidFill>
              <a:latin typeface="Baskerville Old Face" panose="02020602080505020303" pitchFamily="18" charset="0"/>
            </a:endParaRPr>
          </a:p>
          <a:p>
            <a:pPr algn="ctr"/>
            <a:r>
              <a:rPr lang="en-US" sz="2800" b="1" dirty="0" err="1">
                <a:solidFill>
                  <a:schemeClr val="bg1"/>
                </a:solidFill>
                <a:latin typeface="Baskerville Old Face" panose="02020602080505020303" pitchFamily="18" charset="0"/>
              </a:rPr>
              <a:t>Studiare</a:t>
            </a:r>
            <a:r>
              <a:rPr lang="en-US" sz="2800" b="1" dirty="0">
                <a:solidFill>
                  <a:schemeClr val="bg1"/>
                </a:solidFill>
                <a:latin typeface="Baskerville Old Face" panose="02020602080505020303" pitchFamily="18" charset="0"/>
              </a:rPr>
              <a:t> le </a:t>
            </a:r>
            <a:r>
              <a:rPr lang="en-US" sz="2800" b="1" dirty="0" err="1">
                <a:solidFill>
                  <a:schemeClr val="bg1"/>
                </a:solidFill>
                <a:latin typeface="Baskerville Old Face" panose="02020602080505020303" pitchFamily="18" charset="0"/>
              </a:rPr>
              <a:t>fasi</a:t>
            </a:r>
            <a:r>
              <a:rPr lang="en-US" sz="2800" b="1" dirty="0">
                <a:solidFill>
                  <a:schemeClr val="bg1"/>
                </a:solidFill>
                <a:latin typeface="Baskerville Old Face" panose="02020602080505020303" pitchFamily="18" charset="0"/>
              </a:rPr>
              <a:t> a </a:t>
            </a:r>
            <a:r>
              <a:rPr lang="en-US" sz="2800" b="1" dirty="0" err="1">
                <a:solidFill>
                  <a:schemeClr val="bg1"/>
                </a:solidFill>
                <a:latin typeface="Baskerville Old Face" panose="02020602080505020303" pitchFamily="18" charset="0"/>
              </a:rPr>
              <a:t>carbonio</a:t>
            </a:r>
            <a:r>
              <a:rPr lang="en-US" sz="2800" b="1" dirty="0">
                <a:solidFill>
                  <a:schemeClr val="bg1"/>
                </a:solidFill>
                <a:latin typeface="Baskerville Old Face" panose="02020602080505020303" pitchFamily="18" charset="0"/>
              </a:rPr>
              <a:t> </a:t>
            </a:r>
            <a:r>
              <a:rPr lang="en-US" sz="2800" b="1" dirty="0" err="1">
                <a:solidFill>
                  <a:schemeClr val="bg1"/>
                </a:solidFill>
                <a:latin typeface="Baskerville Old Face" panose="02020602080505020303" pitchFamily="18" charset="0"/>
              </a:rPr>
              <a:t>dei</a:t>
            </a:r>
            <a:r>
              <a:rPr lang="en-US" sz="2800" b="1" dirty="0">
                <a:solidFill>
                  <a:schemeClr val="bg1"/>
                </a:solidFill>
                <a:latin typeface="Baskerville Old Face" panose="02020602080505020303" pitchFamily="18" charset="0"/>
              </a:rPr>
              <a:t> </a:t>
            </a:r>
            <a:r>
              <a:rPr lang="en-US" sz="2800" b="1" dirty="0" err="1">
                <a:solidFill>
                  <a:schemeClr val="bg1"/>
                </a:solidFill>
                <a:latin typeface="Baskerville Old Face" panose="02020602080505020303" pitchFamily="18" charset="0"/>
              </a:rPr>
              <a:t>campioni</a:t>
            </a:r>
            <a:r>
              <a:rPr lang="en-US" sz="2800" b="1" dirty="0">
                <a:solidFill>
                  <a:schemeClr val="bg1"/>
                </a:solidFill>
                <a:latin typeface="Baskerville Old Face" panose="02020602080505020303" pitchFamily="18" charset="0"/>
              </a:rPr>
              <a:t> </a:t>
            </a:r>
            <a:r>
              <a:rPr lang="en-US" sz="2800" b="1" dirty="0" err="1">
                <a:solidFill>
                  <a:schemeClr val="bg1"/>
                </a:solidFill>
                <a:latin typeface="Baskerville Old Face" panose="02020602080505020303" pitchFamily="18" charset="0"/>
              </a:rPr>
              <a:t>ureilitici</a:t>
            </a:r>
            <a:r>
              <a:rPr lang="en-US" sz="2800" b="1" dirty="0">
                <a:solidFill>
                  <a:schemeClr val="bg1"/>
                </a:solidFill>
                <a:latin typeface="Baskerville Old Face" panose="02020602080505020303" pitchFamily="18" charset="0"/>
              </a:rPr>
              <a:t> con un </a:t>
            </a:r>
            <a:r>
              <a:rPr lang="en-US" sz="2800" b="1" dirty="0" err="1">
                <a:solidFill>
                  <a:schemeClr val="bg1"/>
                </a:solidFill>
                <a:latin typeface="Baskerville Old Face" panose="02020602080505020303" pitchFamily="18" charset="0"/>
              </a:rPr>
              <a:t>approccio</a:t>
            </a:r>
            <a:r>
              <a:rPr lang="en-US" sz="2800" b="1" dirty="0">
                <a:solidFill>
                  <a:schemeClr val="bg1"/>
                </a:solidFill>
                <a:latin typeface="Baskerville Old Face" panose="02020602080505020303" pitchFamily="18" charset="0"/>
              </a:rPr>
              <a:t> </a:t>
            </a:r>
            <a:r>
              <a:rPr lang="en-US" sz="2800" b="1" dirty="0" err="1">
                <a:solidFill>
                  <a:schemeClr val="bg1"/>
                </a:solidFill>
                <a:latin typeface="Baskerville Old Face" panose="02020602080505020303" pitchFamily="18" charset="0"/>
              </a:rPr>
              <a:t>multimetodologico</a:t>
            </a:r>
            <a:r>
              <a:rPr lang="en-US" sz="2800" b="1" dirty="0">
                <a:solidFill>
                  <a:schemeClr val="bg1"/>
                </a:solidFill>
                <a:latin typeface="Baskerville Old Face" panose="02020602080505020303" pitchFamily="18" charset="0"/>
              </a:rPr>
              <a:t> con lo </a:t>
            </a:r>
            <a:r>
              <a:rPr lang="en-US" sz="2800" b="1" dirty="0" err="1">
                <a:solidFill>
                  <a:schemeClr val="bg1"/>
                </a:solidFill>
                <a:latin typeface="Baskerville Old Face" panose="02020602080505020303" pitchFamily="18" charset="0"/>
              </a:rPr>
              <a:t>scopo</a:t>
            </a:r>
            <a:r>
              <a:rPr lang="en-US" sz="2800" b="1" dirty="0">
                <a:solidFill>
                  <a:schemeClr val="bg1"/>
                </a:solidFill>
                <a:latin typeface="Baskerville Old Face" panose="02020602080505020303" pitchFamily="18" charset="0"/>
              </a:rPr>
              <a:t> di </a:t>
            </a:r>
            <a:r>
              <a:rPr lang="en-US" sz="2800" b="1" dirty="0" err="1">
                <a:solidFill>
                  <a:schemeClr val="bg1"/>
                </a:solidFill>
                <a:latin typeface="Baskerville Old Face" panose="02020602080505020303" pitchFamily="18" charset="0"/>
              </a:rPr>
              <a:t>ottenere</a:t>
            </a:r>
            <a:r>
              <a:rPr lang="en-US" sz="2800" b="1" dirty="0">
                <a:solidFill>
                  <a:schemeClr val="bg1"/>
                </a:solidFill>
                <a:latin typeface="Baskerville Old Face" panose="02020602080505020303" pitchFamily="18" charset="0"/>
              </a:rPr>
              <a:t> </a:t>
            </a:r>
            <a:r>
              <a:rPr lang="en-US" sz="2800" b="1" dirty="0" err="1">
                <a:solidFill>
                  <a:schemeClr val="bg1"/>
                </a:solidFill>
                <a:latin typeface="Baskerville Old Face" panose="02020602080505020303" pitchFamily="18" charset="0"/>
              </a:rPr>
              <a:t>informazioni</a:t>
            </a:r>
            <a:r>
              <a:rPr lang="en-US" sz="2800" b="1" dirty="0">
                <a:solidFill>
                  <a:schemeClr val="bg1"/>
                </a:solidFill>
                <a:latin typeface="Baskerville Old Face" panose="02020602080505020303" pitchFamily="18" charset="0"/>
              </a:rPr>
              <a:t> </a:t>
            </a:r>
            <a:r>
              <a:rPr lang="en-US" sz="2800" b="1" dirty="0" err="1">
                <a:solidFill>
                  <a:schemeClr val="bg1"/>
                </a:solidFill>
                <a:latin typeface="Baskerville Old Face" panose="02020602080505020303" pitchFamily="18" charset="0"/>
              </a:rPr>
              <a:t>riguardo</a:t>
            </a:r>
            <a:r>
              <a:rPr lang="en-US" sz="2800" b="1" dirty="0">
                <a:solidFill>
                  <a:schemeClr val="bg1"/>
                </a:solidFill>
                <a:latin typeface="Baskerville Old Face" panose="02020602080505020303" pitchFamily="18" charset="0"/>
              </a:rPr>
              <a:t> </a:t>
            </a:r>
            <a:r>
              <a:rPr lang="en-US" sz="2800" b="1" dirty="0" err="1">
                <a:solidFill>
                  <a:schemeClr val="bg1"/>
                </a:solidFill>
                <a:latin typeface="Baskerville Old Face" panose="02020602080505020303" pitchFamily="18" charset="0"/>
              </a:rPr>
              <a:t>i</a:t>
            </a:r>
            <a:r>
              <a:rPr lang="en-US" sz="2800" b="1" dirty="0">
                <a:solidFill>
                  <a:schemeClr val="bg1"/>
                </a:solidFill>
                <a:latin typeface="Baskerville Old Face" panose="02020602080505020303" pitchFamily="18" charset="0"/>
              </a:rPr>
              <a:t> </a:t>
            </a:r>
            <a:r>
              <a:rPr lang="en-US" sz="2800" b="1" dirty="0" err="1">
                <a:solidFill>
                  <a:schemeClr val="bg1"/>
                </a:solidFill>
                <a:latin typeface="Baskerville Old Face" panose="02020602080505020303" pitchFamily="18" charset="0"/>
              </a:rPr>
              <a:t>processi</a:t>
            </a:r>
            <a:r>
              <a:rPr lang="en-US" sz="2800" b="1" dirty="0">
                <a:solidFill>
                  <a:schemeClr val="bg1"/>
                </a:solidFill>
                <a:latin typeface="Baskerville Old Face" panose="02020602080505020303" pitchFamily="18" charset="0"/>
              </a:rPr>
              <a:t> </a:t>
            </a:r>
            <a:r>
              <a:rPr lang="en-US" sz="2800" b="1" dirty="0" err="1">
                <a:solidFill>
                  <a:schemeClr val="bg1"/>
                </a:solidFill>
                <a:latin typeface="Baskerville Old Face" panose="02020602080505020303" pitchFamily="18" charset="0"/>
              </a:rPr>
              <a:t>geologici</a:t>
            </a:r>
            <a:r>
              <a:rPr lang="en-US" sz="2800" b="1" dirty="0">
                <a:solidFill>
                  <a:schemeClr val="bg1"/>
                </a:solidFill>
                <a:latin typeface="Baskerville Old Face" panose="02020602080505020303" pitchFamily="18" charset="0"/>
              </a:rPr>
              <a:t> </a:t>
            </a:r>
            <a:r>
              <a:rPr lang="en-US" sz="2800" b="1" dirty="0" err="1">
                <a:solidFill>
                  <a:schemeClr val="bg1"/>
                </a:solidFill>
                <a:latin typeface="Baskerville Old Face" panose="02020602080505020303" pitchFamily="18" charset="0"/>
              </a:rPr>
              <a:t>dietro</a:t>
            </a:r>
            <a:r>
              <a:rPr lang="en-US" sz="2800" b="1" dirty="0">
                <a:solidFill>
                  <a:schemeClr val="bg1"/>
                </a:solidFill>
                <a:latin typeface="Baskerville Old Face" panose="02020602080505020303" pitchFamily="18" charset="0"/>
              </a:rPr>
              <a:t> la </a:t>
            </a:r>
            <a:r>
              <a:rPr lang="en-US" sz="2800" b="1" dirty="0" err="1">
                <a:solidFill>
                  <a:schemeClr val="bg1"/>
                </a:solidFill>
                <a:latin typeface="Baskerville Old Face" panose="02020602080505020303" pitchFamily="18" charset="0"/>
              </a:rPr>
              <a:t>formazione</a:t>
            </a:r>
            <a:r>
              <a:rPr lang="en-US" sz="2800" b="1" dirty="0">
                <a:solidFill>
                  <a:schemeClr val="bg1"/>
                </a:solidFill>
                <a:latin typeface="Baskerville Old Face" panose="02020602080505020303" pitchFamily="18" charset="0"/>
              </a:rPr>
              <a:t> e </a:t>
            </a:r>
            <a:r>
              <a:rPr lang="en-US" sz="2800" b="1" dirty="0" err="1">
                <a:solidFill>
                  <a:schemeClr val="bg1"/>
                </a:solidFill>
                <a:latin typeface="Baskerville Old Face" panose="02020602080505020303" pitchFamily="18" charset="0"/>
              </a:rPr>
              <a:t>cristallizzazione</a:t>
            </a:r>
            <a:r>
              <a:rPr lang="en-US" sz="2800" b="1" dirty="0">
                <a:solidFill>
                  <a:schemeClr val="bg1"/>
                </a:solidFill>
                <a:latin typeface="Baskerville Old Face" panose="02020602080505020303" pitchFamily="18" charset="0"/>
              </a:rPr>
              <a:t> di </a:t>
            </a:r>
            <a:r>
              <a:rPr lang="en-US" sz="2800" b="1" dirty="0" err="1">
                <a:solidFill>
                  <a:schemeClr val="bg1"/>
                </a:solidFill>
                <a:latin typeface="Baskerville Old Face" panose="02020602080505020303" pitchFamily="18" charset="0"/>
              </a:rPr>
              <a:t>queste</a:t>
            </a:r>
            <a:r>
              <a:rPr lang="en-US" sz="2800" b="1" dirty="0">
                <a:solidFill>
                  <a:schemeClr val="bg1"/>
                </a:solidFill>
                <a:latin typeface="Baskerville Old Face" panose="02020602080505020303" pitchFamily="18" charset="0"/>
              </a:rPr>
              <a:t> </a:t>
            </a:r>
            <a:r>
              <a:rPr lang="en-US" sz="2800" b="1" dirty="0" err="1">
                <a:solidFill>
                  <a:schemeClr val="bg1"/>
                </a:solidFill>
                <a:latin typeface="Baskerville Old Face" panose="02020602080505020303" pitchFamily="18" charset="0"/>
              </a:rPr>
              <a:t>fasi</a:t>
            </a:r>
            <a:r>
              <a:rPr lang="en-US" sz="2800" b="1" dirty="0">
                <a:solidFill>
                  <a:schemeClr val="bg1"/>
                </a:solidFill>
                <a:latin typeface="Baskerville Old Face" panose="02020602080505020303" pitchFamily="18" charset="0"/>
              </a:rPr>
              <a:t> per </a:t>
            </a:r>
            <a:r>
              <a:rPr lang="en-US" sz="2800" b="1" dirty="0" err="1">
                <a:solidFill>
                  <a:schemeClr val="bg1"/>
                </a:solidFill>
                <a:latin typeface="Baskerville Old Face" panose="02020602080505020303" pitchFamily="18" charset="0"/>
              </a:rPr>
              <a:t>definire</a:t>
            </a:r>
            <a:endParaRPr lang="en-US" sz="3600" b="1" dirty="0">
              <a:solidFill>
                <a:srgbClr val="00B0F0"/>
              </a:solidFill>
              <a:latin typeface="Baskerville Old Face" panose="02020602080505020303" pitchFamily="18" charset="0"/>
            </a:endParaRPr>
          </a:p>
          <a:p>
            <a:pPr algn="ctr"/>
            <a:endParaRPr lang="en-US" sz="4800" b="1" dirty="0">
              <a:solidFill>
                <a:srgbClr val="00B0F0"/>
              </a:solidFill>
              <a:latin typeface="Baskerville Old Face" panose="02020602080505020303" pitchFamily="18" charset="0"/>
            </a:endParaRPr>
          </a:p>
          <a:p>
            <a:pPr algn="ctr"/>
            <a:r>
              <a:rPr lang="en-US" sz="3600" b="1" dirty="0" err="1">
                <a:solidFill>
                  <a:schemeClr val="bg1"/>
                </a:solidFill>
                <a:latin typeface="Baskerville Old Face" panose="02020602080505020303" pitchFamily="18" charset="0"/>
              </a:rPr>
              <a:t>L’origine</a:t>
            </a:r>
            <a:r>
              <a:rPr lang="en-US" sz="3600" b="1" dirty="0">
                <a:solidFill>
                  <a:schemeClr val="bg1"/>
                </a:solidFill>
                <a:latin typeface="Baskerville Old Face" panose="02020602080505020303" pitchFamily="18" charset="0"/>
              </a:rPr>
              <a:t> </a:t>
            </a:r>
            <a:r>
              <a:rPr lang="en-US" sz="3600" b="1" dirty="0" err="1">
                <a:solidFill>
                  <a:schemeClr val="bg1"/>
                </a:solidFill>
                <a:latin typeface="Baskerville Old Face" panose="02020602080505020303" pitchFamily="18" charset="0"/>
              </a:rPr>
              <a:t>delle</a:t>
            </a:r>
            <a:r>
              <a:rPr lang="en-US" sz="3600" b="1" dirty="0">
                <a:solidFill>
                  <a:schemeClr val="bg1"/>
                </a:solidFill>
                <a:latin typeface="Baskerville Old Face" panose="02020602080505020303" pitchFamily="18" charset="0"/>
              </a:rPr>
              <a:t> </a:t>
            </a:r>
            <a:r>
              <a:rPr lang="en-US" sz="3600" b="1" dirty="0" err="1">
                <a:solidFill>
                  <a:schemeClr val="bg1"/>
                </a:solidFill>
                <a:latin typeface="Baskerville Old Face" panose="02020602080505020303" pitchFamily="18" charset="0"/>
              </a:rPr>
              <a:t>fasi</a:t>
            </a:r>
            <a:r>
              <a:rPr lang="en-US" sz="3600" b="1" dirty="0">
                <a:solidFill>
                  <a:schemeClr val="bg1"/>
                </a:solidFill>
                <a:latin typeface="Baskerville Old Face" panose="02020602080505020303" pitchFamily="18" charset="0"/>
              </a:rPr>
              <a:t> a </a:t>
            </a:r>
            <a:r>
              <a:rPr lang="en-US" sz="3600" b="1" dirty="0" err="1">
                <a:solidFill>
                  <a:schemeClr val="bg1"/>
                </a:solidFill>
                <a:latin typeface="Baskerville Old Face" panose="02020602080505020303" pitchFamily="18" charset="0"/>
              </a:rPr>
              <a:t>carbonio</a:t>
            </a:r>
            <a:r>
              <a:rPr lang="en-US" sz="3600" b="1" dirty="0">
                <a:solidFill>
                  <a:schemeClr val="bg1"/>
                </a:solidFill>
                <a:latin typeface="Baskerville Old Face" panose="02020602080505020303" pitchFamily="18" charset="0"/>
              </a:rPr>
              <a:t> </a:t>
            </a:r>
            <a:r>
              <a:rPr lang="en-US" sz="3600" b="1" dirty="0" err="1">
                <a:solidFill>
                  <a:schemeClr val="bg1"/>
                </a:solidFill>
                <a:latin typeface="Baskerville Old Face" panose="02020602080505020303" pitchFamily="18" charset="0"/>
              </a:rPr>
              <a:t>nelle</a:t>
            </a:r>
            <a:r>
              <a:rPr lang="en-US" sz="3600" b="1" dirty="0">
                <a:solidFill>
                  <a:schemeClr val="bg1"/>
                </a:solidFill>
                <a:latin typeface="Baskerville Old Face" panose="02020602080505020303" pitchFamily="18" charset="0"/>
              </a:rPr>
              <a:t> </a:t>
            </a:r>
            <a:r>
              <a:rPr lang="en-US" sz="3600" b="1" dirty="0" err="1">
                <a:solidFill>
                  <a:schemeClr val="bg1"/>
                </a:solidFill>
                <a:latin typeface="Baskerville Old Face" panose="02020602080505020303" pitchFamily="18" charset="0"/>
              </a:rPr>
              <a:t>ureiliti</a:t>
            </a:r>
            <a:endParaRPr lang="en-US" sz="3600" b="1" dirty="0">
              <a:solidFill>
                <a:schemeClr val="bg1"/>
              </a:solidFill>
              <a:latin typeface="Baskerville Old Face" panose="02020602080505020303" pitchFamily="18" charset="0"/>
            </a:endParaRPr>
          </a:p>
        </p:txBody>
      </p:sp>
      <p:sp>
        <p:nvSpPr>
          <p:cNvPr id="4" name="Rettangolo 3">
            <a:extLst>
              <a:ext uri="{FF2B5EF4-FFF2-40B4-BE49-F238E27FC236}">
                <a16:creationId xmlns:a16="http://schemas.microsoft.com/office/drawing/2014/main" id="{BBB3D6E2-4A2B-4F7D-B42C-C1BBD8ECD335}"/>
              </a:ext>
            </a:extLst>
          </p:cNvPr>
          <p:cNvSpPr/>
          <p:nvPr/>
        </p:nvSpPr>
        <p:spPr>
          <a:xfrm>
            <a:off x="492370" y="4386495"/>
            <a:ext cx="8194430" cy="1341783"/>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66464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5A68FF7-DA86-4783-92D2-CE6FE2C05C7D}"/>
              </a:ext>
            </a:extLst>
          </p:cNvPr>
          <p:cNvSpPr txBox="1"/>
          <p:nvPr/>
        </p:nvSpPr>
        <p:spPr>
          <a:xfrm>
            <a:off x="827903" y="264081"/>
            <a:ext cx="1788685" cy="276999"/>
          </a:xfrm>
          <a:prstGeom prst="rect">
            <a:avLst/>
          </a:prstGeom>
          <a:solidFill>
            <a:schemeClr val="bg1">
              <a:alpha val="39000"/>
            </a:schemeClr>
          </a:solidFill>
          <a:ln w="3175">
            <a:solidFill>
              <a:schemeClr val="bg1">
                <a:alpha val="50000"/>
              </a:schemeClr>
            </a:solidFill>
          </a:ln>
        </p:spPr>
        <p:txBody>
          <a:bodyPr wrap="square" rtlCol="0">
            <a:spAutoFit/>
          </a:bodyPr>
          <a:lstStyle/>
          <a:p>
            <a:pPr algn="ctr"/>
            <a:r>
              <a:rPr lang="it-IT" sz="1200" dirty="0">
                <a:solidFill>
                  <a:schemeClr val="bg1">
                    <a:lumMod val="75000"/>
                  </a:schemeClr>
                </a:solidFill>
                <a:latin typeface="Baskerville Old Face" panose="02020602080505020303" pitchFamily="18" charset="0"/>
              </a:rPr>
              <a:t>INTRODUZIONE</a:t>
            </a:r>
          </a:p>
        </p:txBody>
      </p:sp>
      <p:sp>
        <p:nvSpPr>
          <p:cNvPr id="12" name="CasellaDiTesto 11">
            <a:extLst>
              <a:ext uri="{FF2B5EF4-FFF2-40B4-BE49-F238E27FC236}">
                <a16:creationId xmlns:a16="http://schemas.microsoft.com/office/drawing/2014/main" id="{720F038D-53E5-4ED4-A751-D15EEEDE915F}"/>
              </a:ext>
            </a:extLst>
          </p:cNvPr>
          <p:cNvSpPr txBox="1"/>
          <p:nvPr/>
        </p:nvSpPr>
        <p:spPr>
          <a:xfrm>
            <a:off x="2710006" y="264081"/>
            <a:ext cx="1604514" cy="276999"/>
          </a:xfrm>
          <a:prstGeom prst="rect">
            <a:avLst/>
          </a:prstGeom>
          <a:solidFill>
            <a:schemeClr val="bg1">
              <a:alpha val="40000"/>
            </a:schemeClr>
          </a:solidFill>
          <a:ln w="3175">
            <a:solidFill>
              <a:schemeClr val="bg1">
                <a:alpha val="49000"/>
              </a:schemeClr>
            </a:solidFill>
          </a:ln>
        </p:spPr>
        <p:txBody>
          <a:bodyPr wrap="square" rtlCol="0">
            <a:spAutoFit/>
          </a:bodyPr>
          <a:lstStyle/>
          <a:p>
            <a:pPr algn="ctr"/>
            <a:r>
              <a:rPr lang="it-IT" sz="1200" dirty="0">
                <a:solidFill>
                  <a:schemeClr val="bg1">
                    <a:lumMod val="85000"/>
                  </a:schemeClr>
                </a:solidFill>
                <a:latin typeface="Baskerville Old Face" panose="02020602080505020303" pitchFamily="18" charset="0"/>
              </a:rPr>
              <a:t>CAMPIONI</a:t>
            </a:r>
          </a:p>
        </p:txBody>
      </p:sp>
      <p:sp>
        <p:nvSpPr>
          <p:cNvPr id="14" name="CasellaDiTesto 13">
            <a:extLst>
              <a:ext uri="{FF2B5EF4-FFF2-40B4-BE49-F238E27FC236}">
                <a16:creationId xmlns:a16="http://schemas.microsoft.com/office/drawing/2014/main" id="{44257E0E-A323-455C-853C-BAD80E1D0E6F}"/>
              </a:ext>
            </a:extLst>
          </p:cNvPr>
          <p:cNvSpPr txBox="1"/>
          <p:nvPr/>
        </p:nvSpPr>
        <p:spPr>
          <a:xfrm>
            <a:off x="7039926" y="264083"/>
            <a:ext cx="1862301"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CONCLUSIONI</a:t>
            </a:r>
          </a:p>
        </p:txBody>
      </p:sp>
      <p:sp>
        <p:nvSpPr>
          <p:cNvPr id="13" name="CasellaDiTesto 12">
            <a:extLst>
              <a:ext uri="{FF2B5EF4-FFF2-40B4-BE49-F238E27FC236}">
                <a16:creationId xmlns:a16="http://schemas.microsoft.com/office/drawing/2014/main" id="{2A77C8D1-AF4E-4F54-819F-89297EDB3D5E}"/>
              </a:ext>
            </a:extLst>
          </p:cNvPr>
          <p:cNvSpPr txBox="1"/>
          <p:nvPr/>
        </p:nvSpPr>
        <p:spPr>
          <a:xfrm>
            <a:off x="4598417" y="217914"/>
            <a:ext cx="2199736" cy="646331"/>
          </a:xfrm>
          <a:prstGeom prst="rect">
            <a:avLst/>
          </a:prstGeom>
          <a:solidFill>
            <a:schemeClr val="bg1">
              <a:alpha val="66000"/>
            </a:schemeClr>
          </a:solidFill>
          <a:ln w="38100">
            <a:solidFill>
              <a:schemeClr val="accent5"/>
            </a:solidFill>
          </a:ln>
        </p:spPr>
        <p:txBody>
          <a:bodyPr wrap="square" rtlCol="0">
            <a:spAutoFit/>
          </a:bodyPr>
          <a:lstStyle/>
          <a:p>
            <a:pPr algn="ctr"/>
            <a:r>
              <a:rPr lang="it-IT" b="1" dirty="0">
                <a:solidFill>
                  <a:srgbClr val="0070C0"/>
                </a:solidFill>
                <a:latin typeface="Baskerville Old Face" panose="02020602080505020303" pitchFamily="18" charset="0"/>
              </a:rPr>
              <a:t>RISULTATI &amp; DISCUSSIONE</a:t>
            </a:r>
          </a:p>
        </p:txBody>
      </p:sp>
      <p:sp>
        <p:nvSpPr>
          <p:cNvPr id="17" name="Rettangolo 16">
            <a:extLst>
              <a:ext uri="{FF2B5EF4-FFF2-40B4-BE49-F238E27FC236}">
                <a16:creationId xmlns:a16="http://schemas.microsoft.com/office/drawing/2014/main" id="{53539BE1-9ACB-467F-B145-459ADE200A3C}"/>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9" name="Rettangolo 8">
                <a:extLst>
                  <a:ext uri="{FF2B5EF4-FFF2-40B4-BE49-F238E27FC236}">
                    <a16:creationId xmlns:a16="http://schemas.microsoft.com/office/drawing/2014/main" id="{407026CE-24A0-4258-8924-63A3715FE617}"/>
                  </a:ext>
                </a:extLst>
              </p:cNvPr>
              <p:cNvSpPr/>
              <p:nvPr/>
            </p:nvSpPr>
            <p:spPr>
              <a:xfrm>
                <a:off x="1108053" y="2236594"/>
                <a:ext cx="6980725" cy="1169294"/>
              </a:xfrm>
              <a:prstGeom prst="rect">
                <a:avLst/>
              </a:prstGeom>
              <a:solidFill>
                <a:schemeClr val="tx2">
                  <a:lumMod val="20000"/>
                  <a:lumOff val="80000"/>
                  <a:alpha val="41000"/>
                </a:schemeClr>
              </a:solidFill>
            </p:spPr>
            <p:txBody>
              <a:bodyPr wrap="square">
                <a:spAutoFit/>
              </a:bodyPr>
              <a:lstStyle/>
              <a:p>
                <a:pPr>
                  <a:lnSpc>
                    <a:spcPct val="200000"/>
                  </a:lnSpc>
                </a:pPr>
                <a14:m>
                  <m:oMathPara xmlns:m="http://schemas.openxmlformats.org/officeDocument/2006/math">
                    <m:oMathParaPr>
                      <m:jc m:val="centerGroup"/>
                    </m:oMathParaPr>
                    <m:oMath xmlns:m="http://schemas.openxmlformats.org/officeDocument/2006/math">
                      <m:sSub>
                        <m:sSubPr>
                          <m:ctrlPr>
                            <a:rPr lang="en-GB" sz="2400" i="1" smtClean="0">
                              <a:solidFill>
                                <a:schemeClr val="bg1"/>
                              </a:solidFill>
                              <a:latin typeface="Cambria Math" panose="02040503050406030204" pitchFamily="18" charset="0"/>
                            </a:rPr>
                          </m:ctrlPr>
                        </m:sSubPr>
                        <m:e>
                          <m:r>
                            <a:rPr lang="en-GB" sz="2400" i="1">
                              <a:solidFill>
                                <a:schemeClr val="bg1"/>
                              </a:solidFill>
                              <a:latin typeface="Cambria Math" panose="02040503050406030204" pitchFamily="18" charset="0"/>
                            </a:rPr>
                            <m:t>𝑇</m:t>
                          </m:r>
                        </m:e>
                        <m:sub>
                          <m:r>
                            <a:rPr lang="en-GB" sz="2400" i="1">
                              <a:solidFill>
                                <a:schemeClr val="bg1"/>
                              </a:solidFill>
                              <a:latin typeface="Cambria Math" panose="02040503050406030204" pitchFamily="18" charset="0"/>
                            </a:rPr>
                            <m:t>𝑚𝑎𝑥</m:t>
                          </m:r>
                        </m:sub>
                      </m:sSub>
                      <m:r>
                        <a:rPr lang="en-GB" sz="2400">
                          <a:solidFill>
                            <a:schemeClr val="bg1"/>
                          </a:solidFill>
                          <a:latin typeface="Cambria Math" panose="02040503050406030204" pitchFamily="18" charset="0"/>
                        </a:rPr>
                        <m:t>(°</m:t>
                      </m:r>
                      <m:r>
                        <a:rPr lang="en-GB" sz="2400" i="1">
                          <a:solidFill>
                            <a:schemeClr val="bg1"/>
                          </a:solidFill>
                          <a:latin typeface="Cambria Math" panose="02040503050406030204" pitchFamily="18" charset="0"/>
                        </a:rPr>
                        <m:t>𝐶</m:t>
                      </m:r>
                      <m:r>
                        <a:rPr lang="en-GB" sz="2400">
                          <a:solidFill>
                            <a:schemeClr val="bg1"/>
                          </a:solidFill>
                          <a:latin typeface="Cambria Math" panose="02040503050406030204" pitchFamily="18" charset="0"/>
                        </a:rPr>
                        <m:t>)=1594.4−20</m:t>
                      </m:r>
                      <m:r>
                        <a:rPr lang="it-IT" sz="2400">
                          <a:solidFill>
                            <a:schemeClr val="bg1"/>
                          </a:solidFill>
                          <a:latin typeface="Cambria Math" panose="02040503050406030204" pitchFamily="18" charset="0"/>
                        </a:rPr>
                        <m:t>.</m:t>
                      </m:r>
                      <m:r>
                        <a:rPr lang="en-GB" sz="2400">
                          <a:solidFill>
                            <a:schemeClr val="bg1"/>
                          </a:solidFill>
                          <a:latin typeface="Cambria Math" panose="02040503050406030204" pitchFamily="18" charset="0"/>
                        </a:rPr>
                        <m:t>4</m:t>
                      </m:r>
                      <m:sSub>
                        <m:sSubPr>
                          <m:ctrlPr>
                            <a:rPr lang="en-GB" sz="2400" i="1">
                              <a:solidFill>
                                <a:schemeClr val="bg1"/>
                              </a:solidFill>
                              <a:latin typeface="Cambria Math" panose="02040503050406030204" pitchFamily="18" charset="0"/>
                            </a:rPr>
                          </m:ctrlPr>
                        </m:sSubPr>
                        <m:e>
                          <m:r>
                            <m:rPr>
                              <m:sty m:val="p"/>
                            </m:rPr>
                            <a:rPr lang="en-GB" sz="2400">
                              <a:solidFill>
                                <a:schemeClr val="bg1"/>
                              </a:solidFill>
                              <a:latin typeface="Cambria Math" panose="02040503050406030204" pitchFamily="18" charset="0"/>
                            </a:rPr>
                            <m:t>Γ</m:t>
                          </m:r>
                        </m:e>
                        <m:sub>
                          <m:r>
                            <m:rPr>
                              <m:sty m:val="p"/>
                            </m:rPr>
                            <a:rPr lang="en-GB" sz="2400">
                              <a:solidFill>
                                <a:schemeClr val="bg1"/>
                              </a:solidFill>
                              <a:latin typeface="Cambria Math" panose="02040503050406030204" pitchFamily="18" charset="0"/>
                            </a:rPr>
                            <m:t>G</m:t>
                          </m:r>
                        </m:sub>
                      </m:sSub>
                      <m:r>
                        <a:rPr lang="en-GB" sz="2400">
                          <a:solidFill>
                            <a:schemeClr val="bg1"/>
                          </a:solidFill>
                          <a:latin typeface="Cambria Math" panose="02040503050406030204" pitchFamily="18" charset="0"/>
                        </a:rPr>
                        <m:t>−5.8×</m:t>
                      </m:r>
                      <m:sSup>
                        <m:sSupPr>
                          <m:ctrlPr>
                            <a:rPr lang="en-GB" sz="2400" i="1">
                              <a:solidFill>
                                <a:schemeClr val="bg1"/>
                              </a:solidFill>
                              <a:latin typeface="Cambria Math" panose="02040503050406030204" pitchFamily="18" charset="0"/>
                            </a:rPr>
                          </m:ctrlPr>
                        </m:sSupPr>
                        <m:e>
                          <m:r>
                            <a:rPr lang="en-GB" sz="2400">
                              <a:solidFill>
                                <a:schemeClr val="bg1"/>
                              </a:solidFill>
                              <a:latin typeface="Cambria Math" panose="02040503050406030204" pitchFamily="18" charset="0"/>
                            </a:rPr>
                            <m:t>10</m:t>
                          </m:r>
                        </m:e>
                        <m:sup>
                          <m:r>
                            <a:rPr lang="en-GB" sz="2400">
                              <a:solidFill>
                                <a:schemeClr val="bg1"/>
                              </a:solidFill>
                              <a:latin typeface="Cambria Math" panose="02040503050406030204" pitchFamily="18" charset="0"/>
                            </a:rPr>
                            <m:t>−2</m:t>
                          </m:r>
                        </m:sup>
                      </m:sSup>
                      <m:sSubSup>
                        <m:sSubSupPr>
                          <m:ctrlPr>
                            <a:rPr lang="en-GB" sz="2400" i="1">
                              <a:solidFill>
                                <a:schemeClr val="bg1"/>
                              </a:solidFill>
                              <a:latin typeface="Cambria Math" panose="02040503050406030204" pitchFamily="18" charset="0"/>
                            </a:rPr>
                          </m:ctrlPr>
                        </m:sSubSupPr>
                        <m:e>
                          <m:r>
                            <m:rPr>
                              <m:sty m:val="p"/>
                            </m:rPr>
                            <a:rPr lang="en-GB" sz="2400">
                              <a:solidFill>
                                <a:schemeClr val="bg1"/>
                              </a:solidFill>
                              <a:latin typeface="Cambria Math" panose="02040503050406030204" pitchFamily="18" charset="0"/>
                            </a:rPr>
                            <m:t>Γ</m:t>
                          </m:r>
                        </m:e>
                        <m:sub>
                          <m:r>
                            <a:rPr lang="en-GB" sz="2400" i="1">
                              <a:solidFill>
                                <a:schemeClr val="bg1"/>
                              </a:solidFill>
                              <a:latin typeface="Cambria Math" panose="02040503050406030204" pitchFamily="18" charset="0"/>
                            </a:rPr>
                            <m:t>𝐺</m:t>
                          </m:r>
                        </m:sub>
                        <m:sup>
                          <m:r>
                            <a:rPr lang="en-GB" sz="2400">
                              <a:solidFill>
                                <a:schemeClr val="bg1"/>
                              </a:solidFill>
                              <a:latin typeface="Cambria Math" panose="02040503050406030204" pitchFamily="18" charset="0"/>
                            </a:rPr>
                            <m:t>2</m:t>
                          </m:r>
                        </m:sup>
                      </m:sSubSup>
                    </m:oMath>
                  </m:oMathPara>
                </a14:m>
                <a:endParaRPr lang="en-GB" sz="1200" dirty="0">
                  <a:solidFill>
                    <a:schemeClr val="bg1"/>
                  </a:solidFill>
                  <a:latin typeface="Baskerville Old Face" panose="02020602080505020303" pitchFamily="18" charset="0"/>
                </a:endParaRPr>
              </a:p>
              <a:p>
                <a:pPr>
                  <a:lnSpc>
                    <a:spcPct val="200000"/>
                  </a:lnSpc>
                </a:pPr>
                <a:endParaRPr lang="en-GB" sz="1200" dirty="0">
                  <a:solidFill>
                    <a:schemeClr val="bg1"/>
                  </a:solidFill>
                  <a:latin typeface="Baskerville Old Face" panose="02020602080505020303" pitchFamily="18" charset="0"/>
                </a:endParaRPr>
              </a:p>
            </p:txBody>
          </p:sp>
        </mc:Choice>
        <mc:Fallback xmlns="">
          <p:sp>
            <p:nvSpPr>
              <p:cNvPr id="9" name="Rettangolo 8">
                <a:extLst>
                  <a:ext uri="{FF2B5EF4-FFF2-40B4-BE49-F238E27FC236}">
                    <a16:creationId xmlns:a16="http://schemas.microsoft.com/office/drawing/2014/main" id="{407026CE-24A0-4258-8924-63A3715FE617}"/>
                  </a:ext>
                </a:extLst>
              </p:cNvPr>
              <p:cNvSpPr>
                <a:spLocks noRot="1" noChangeAspect="1" noMove="1" noResize="1" noEditPoints="1" noAdjustHandles="1" noChangeArrowheads="1" noChangeShapeType="1" noTextEdit="1"/>
              </p:cNvSpPr>
              <p:nvPr/>
            </p:nvSpPr>
            <p:spPr>
              <a:xfrm>
                <a:off x="1108053" y="2236594"/>
                <a:ext cx="6980725" cy="1169294"/>
              </a:xfrm>
              <a:prstGeom prst="rect">
                <a:avLst/>
              </a:prstGeom>
              <a:blipFill>
                <a:blip r:embed="rId2"/>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E1E836B5-549F-4C8E-9356-AE671FFF42D0}"/>
                  </a:ext>
                </a:extLst>
              </p:cNvPr>
              <p:cNvSpPr txBox="1"/>
              <p:nvPr/>
            </p:nvSpPr>
            <p:spPr>
              <a:xfrm>
                <a:off x="119101" y="5448522"/>
                <a:ext cx="8958626" cy="523220"/>
              </a:xfrm>
              <a:prstGeom prst="rect">
                <a:avLst/>
              </a:prstGeom>
              <a:noFill/>
            </p:spPr>
            <p:txBody>
              <a:bodyPr wrap="square" rtlCol="0">
                <a:spAutoFit/>
              </a:bodyPr>
              <a:lstStyle/>
              <a:p>
                <a:pPr algn="ctr"/>
                <a:r>
                  <a:rPr lang="en-GB" sz="2800" b="1" dirty="0">
                    <a:solidFill>
                      <a:schemeClr val="bg1"/>
                    </a:solidFill>
                    <a:latin typeface="Baskerville Old Face" panose="02020602080505020303" pitchFamily="18" charset="0"/>
                  </a:rPr>
                  <a:t>Questa </a:t>
                </a:r>
                <a:r>
                  <a:rPr lang="en-GB" sz="2800" b="1" dirty="0" err="1">
                    <a:solidFill>
                      <a:schemeClr val="bg1"/>
                    </a:solidFill>
                    <a:latin typeface="Baskerville Old Face" panose="02020602080505020303" pitchFamily="18" charset="0"/>
                  </a:rPr>
                  <a:t>equazione</a:t>
                </a:r>
                <a:r>
                  <a:rPr lang="en-GB" sz="2800" b="1" dirty="0">
                    <a:solidFill>
                      <a:schemeClr val="bg1"/>
                    </a:solidFill>
                    <a:latin typeface="Baskerville Old Face" panose="02020602080505020303" pitchFamily="18" charset="0"/>
                  </a:rPr>
                  <a:t> ha </a:t>
                </a:r>
                <a:r>
                  <a:rPr lang="en-GB" sz="2800" b="1" dirty="0" err="1">
                    <a:solidFill>
                      <a:schemeClr val="bg1"/>
                    </a:solidFill>
                    <a:latin typeface="Baskerville Old Face" panose="02020602080505020303" pitchFamily="18" charset="0"/>
                  </a:rPr>
                  <a:t>stimato</a:t>
                </a:r>
                <a:r>
                  <a:rPr lang="en-GB" sz="2800" b="1" dirty="0">
                    <a:solidFill>
                      <a:schemeClr val="bg1"/>
                    </a:solidFill>
                    <a:latin typeface="Baskerville Old Face" panose="02020602080505020303" pitchFamily="18" charset="0"/>
                  </a:rPr>
                  <a:t> </a:t>
                </a:r>
                <a:r>
                  <a:rPr lang="en-GB" sz="2800" b="1" dirty="0" err="1">
                    <a:solidFill>
                      <a:schemeClr val="bg1"/>
                    </a:solidFill>
                    <a:latin typeface="Baskerville Old Face" panose="02020602080505020303" pitchFamily="18" charset="0"/>
                  </a:rPr>
                  <a:t>T</a:t>
                </a:r>
                <a:r>
                  <a:rPr lang="en-GB" sz="2800" b="1" baseline="-25000" dirty="0" err="1">
                    <a:solidFill>
                      <a:schemeClr val="bg1"/>
                    </a:solidFill>
                    <a:latin typeface="Baskerville Old Face" panose="02020602080505020303" pitchFamily="18" charset="0"/>
                  </a:rPr>
                  <a:t>max</a:t>
                </a:r>
                <a:r>
                  <a:rPr lang="en-GB" sz="2800" b="1" dirty="0">
                    <a:solidFill>
                      <a:schemeClr val="bg1"/>
                    </a:solidFill>
                    <a:latin typeface="Baskerville Old Face" panose="02020602080505020303" pitchFamily="18" charset="0"/>
                  </a:rPr>
                  <a:t> </a:t>
                </a:r>
                <a:r>
                  <a:rPr lang="it-IT" sz="2800" b="1" dirty="0">
                    <a:solidFill>
                      <a:schemeClr val="bg1"/>
                    </a:solidFill>
                    <a:latin typeface="Baskerville Old Face" panose="02020602080505020303" pitchFamily="18" charset="0"/>
                  </a:rPr>
                  <a:t>tra </a:t>
                </a:r>
                <a:r>
                  <a:rPr lang="en-GB" sz="2800" b="1" dirty="0">
                    <a:solidFill>
                      <a:schemeClr val="bg1"/>
                    </a:solidFill>
                    <a:latin typeface="Baskerville Old Face" panose="02020602080505020303" pitchFamily="18" charset="0"/>
                  </a:rPr>
                  <a:t>1300-1400 </a:t>
                </a:r>
                <a14:m>
                  <m:oMath xmlns:m="http://schemas.openxmlformats.org/officeDocument/2006/math">
                    <m:r>
                      <a:rPr lang="it-IT" sz="2400" b="1">
                        <a:solidFill>
                          <a:schemeClr val="bg1"/>
                        </a:solidFill>
                        <a:latin typeface="Cambria Math" panose="02040503050406030204" pitchFamily="18" charset="0"/>
                        <a:ea typeface="Cambria Math" panose="02040503050406030204" pitchFamily="18" charset="0"/>
                      </a:rPr>
                      <m:t>(</m:t>
                    </m:r>
                    <m:r>
                      <a:rPr lang="en-GB" sz="2400" b="1" i="1">
                        <a:solidFill>
                          <a:schemeClr val="bg1"/>
                        </a:solidFill>
                        <a:latin typeface="Cambria Math" panose="02040503050406030204" pitchFamily="18" charset="0"/>
                        <a:ea typeface="Cambria Math" panose="02040503050406030204" pitchFamily="18" charset="0"/>
                      </a:rPr>
                      <m:t>±</m:t>
                    </m:r>
                    <m:r>
                      <a:rPr lang="it-IT" sz="2400" b="1" i="1">
                        <a:solidFill>
                          <a:schemeClr val="bg1"/>
                        </a:solidFill>
                        <a:latin typeface="Cambria Math" panose="02040503050406030204" pitchFamily="18" charset="0"/>
                        <a:ea typeface="Cambria Math" panose="02040503050406030204" pitchFamily="18" charset="0"/>
                      </a:rPr>
                      <m:t>𝟏𝟐𝟎</m:t>
                    </m:r>
                    <m:r>
                      <a:rPr lang="it-IT" sz="2400" b="1" i="1">
                        <a:solidFill>
                          <a:schemeClr val="bg1"/>
                        </a:solidFill>
                        <a:latin typeface="Cambria Math" panose="02040503050406030204" pitchFamily="18" charset="0"/>
                        <a:ea typeface="Cambria Math" panose="02040503050406030204" pitchFamily="18" charset="0"/>
                      </a:rPr>
                      <m:t>)</m:t>
                    </m:r>
                  </m:oMath>
                </a14:m>
                <a:r>
                  <a:rPr lang="en-GB" sz="2800" b="1" dirty="0">
                    <a:solidFill>
                      <a:schemeClr val="bg1"/>
                    </a:solidFill>
                    <a:latin typeface="Baskerville Old Face" panose="02020602080505020303" pitchFamily="18" charset="0"/>
                  </a:rPr>
                  <a:t>°C.</a:t>
                </a:r>
              </a:p>
            </p:txBody>
          </p:sp>
        </mc:Choice>
        <mc:Fallback xmlns="">
          <p:sp>
            <p:nvSpPr>
              <p:cNvPr id="10" name="CasellaDiTesto 9">
                <a:extLst>
                  <a:ext uri="{FF2B5EF4-FFF2-40B4-BE49-F238E27FC236}">
                    <a16:creationId xmlns:a16="http://schemas.microsoft.com/office/drawing/2014/main" id="{E1E836B5-549F-4C8E-9356-AE671FFF42D0}"/>
                  </a:ext>
                </a:extLst>
              </p:cNvPr>
              <p:cNvSpPr txBox="1">
                <a:spLocks noRot="1" noChangeAspect="1" noMove="1" noResize="1" noEditPoints="1" noAdjustHandles="1" noChangeArrowheads="1" noChangeShapeType="1" noTextEdit="1"/>
              </p:cNvSpPr>
              <p:nvPr/>
            </p:nvSpPr>
            <p:spPr>
              <a:xfrm>
                <a:off x="119101" y="5448522"/>
                <a:ext cx="8958626" cy="523220"/>
              </a:xfrm>
              <a:prstGeom prst="rect">
                <a:avLst/>
              </a:prstGeom>
              <a:blipFill>
                <a:blip r:embed="rId3"/>
                <a:stretch>
                  <a:fillRect t="-12791" b="-31395"/>
                </a:stretch>
              </a:blipFill>
            </p:spPr>
            <p:txBody>
              <a:bodyPr/>
              <a:lstStyle/>
              <a:p>
                <a:r>
                  <a:rPr lang="it-IT">
                    <a:noFill/>
                  </a:rPr>
                  <a:t> </a:t>
                </a:r>
              </a:p>
            </p:txBody>
          </p:sp>
        </mc:Fallback>
      </mc:AlternateContent>
      <p:sp>
        <p:nvSpPr>
          <p:cNvPr id="15" name="CasellaDiTesto 14">
            <a:extLst>
              <a:ext uri="{FF2B5EF4-FFF2-40B4-BE49-F238E27FC236}">
                <a16:creationId xmlns:a16="http://schemas.microsoft.com/office/drawing/2014/main" id="{955F3DA2-D88C-4717-9A81-8BA1F910538C}"/>
              </a:ext>
            </a:extLst>
          </p:cNvPr>
          <p:cNvSpPr txBox="1"/>
          <p:nvPr/>
        </p:nvSpPr>
        <p:spPr>
          <a:xfrm>
            <a:off x="563537" y="1157735"/>
            <a:ext cx="8069755" cy="954107"/>
          </a:xfrm>
          <a:prstGeom prst="rect">
            <a:avLst/>
          </a:prstGeom>
          <a:noFill/>
        </p:spPr>
        <p:txBody>
          <a:bodyPr wrap="square" rtlCol="0">
            <a:spAutoFit/>
          </a:bodyPr>
          <a:lstStyle/>
          <a:p>
            <a:pPr algn="ctr"/>
            <a:r>
              <a:rPr lang="en-GB" sz="2800" b="1" dirty="0">
                <a:solidFill>
                  <a:schemeClr val="bg1"/>
                </a:solidFill>
                <a:latin typeface="Baskerville Old Face" panose="02020602080505020303" pitchFamily="18" charset="0"/>
                <a:cs typeface="Times New Roman" panose="02020603050405020304" pitchFamily="18" charset="0"/>
              </a:rPr>
              <a:t>Il </a:t>
            </a:r>
            <a:r>
              <a:rPr lang="en-GB" sz="2800" b="1" dirty="0" err="1">
                <a:solidFill>
                  <a:schemeClr val="bg1"/>
                </a:solidFill>
                <a:latin typeface="Baskerville Old Face" panose="02020602080505020303" pitchFamily="18" charset="0"/>
                <a:cs typeface="Times New Roman" panose="02020603050405020304" pitchFamily="18" charset="0"/>
              </a:rPr>
              <a:t>geotermometro</a:t>
            </a:r>
            <a:r>
              <a:rPr lang="en-GB" sz="2800" b="1" dirty="0">
                <a:solidFill>
                  <a:schemeClr val="bg1"/>
                </a:solidFill>
                <a:latin typeface="Baskerville Old Face" panose="02020602080505020303" pitchFamily="18" charset="0"/>
                <a:cs typeface="Times New Roman" panose="02020603050405020304" pitchFamily="18" charset="0"/>
              </a:rPr>
              <a:t> di</a:t>
            </a:r>
            <a:r>
              <a:rPr lang="en-GB" sz="2800" dirty="0">
                <a:solidFill>
                  <a:schemeClr val="bg1"/>
                </a:solidFill>
                <a:latin typeface="Baskerville Old Face" panose="02020602080505020303" pitchFamily="18" charset="0"/>
                <a:cs typeface="Times New Roman" panose="02020603050405020304" pitchFamily="18" charset="0"/>
              </a:rPr>
              <a:t> </a:t>
            </a:r>
            <a:r>
              <a:rPr lang="en-GB" sz="2800" b="1" dirty="0">
                <a:solidFill>
                  <a:schemeClr val="bg1"/>
                </a:solidFill>
                <a:latin typeface="Baskerville Old Face" panose="02020602080505020303" pitchFamily="18" charset="0"/>
                <a:cs typeface="Times New Roman" panose="02020603050405020304" pitchFamily="18" charset="0"/>
              </a:rPr>
              <a:t>Ross et al. (2011) e Cody et al. (2008)</a:t>
            </a:r>
            <a:r>
              <a:rPr lang="en-GB" sz="2800" dirty="0">
                <a:solidFill>
                  <a:schemeClr val="bg1"/>
                </a:solidFill>
                <a:latin typeface="Baskerville Old Face" panose="02020602080505020303" pitchFamily="18" charset="0"/>
                <a:cs typeface="Times New Roman" panose="02020603050405020304" pitchFamily="18" charset="0"/>
              </a:rPr>
              <a:t> è </a:t>
            </a:r>
            <a:r>
              <a:rPr lang="en-GB" sz="2800" dirty="0" err="1">
                <a:solidFill>
                  <a:schemeClr val="bg1"/>
                </a:solidFill>
                <a:latin typeface="Baskerville Old Face" panose="02020602080505020303" pitchFamily="18" charset="0"/>
                <a:cs typeface="Times New Roman" panose="02020603050405020304" pitchFamily="18" charset="0"/>
              </a:rPr>
              <a:t>stto</a:t>
            </a:r>
            <a:r>
              <a:rPr lang="en-GB" sz="2800" dirty="0">
                <a:solidFill>
                  <a:schemeClr val="bg1"/>
                </a:solidFill>
                <a:latin typeface="Baskerville Old Face" panose="02020602080505020303" pitchFamily="18" charset="0"/>
                <a:cs typeface="Times New Roman" panose="02020603050405020304" pitchFamily="18" charset="0"/>
              </a:rPr>
              <a:t> </a:t>
            </a:r>
            <a:r>
              <a:rPr lang="en-GB" sz="2800" dirty="0" err="1">
                <a:solidFill>
                  <a:schemeClr val="bg1"/>
                </a:solidFill>
                <a:latin typeface="Baskerville Old Face" panose="02020602080505020303" pitchFamily="18" charset="0"/>
                <a:cs typeface="Times New Roman" panose="02020603050405020304" pitchFamily="18" charset="0"/>
              </a:rPr>
              <a:t>applicato</a:t>
            </a:r>
            <a:r>
              <a:rPr lang="en-GB" sz="2800" dirty="0">
                <a:solidFill>
                  <a:schemeClr val="bg1"/>
                </a:solidFill>
                <a:latin typeface="Baskerville Old Face" panose="02020602080505020303" pitchFamily="18" charset="0"/>
                <a:cs typeface="Times New Roman" panose="02020603050405020304" pitchFamily="18" charset="0"/>
              </a:rPr>
              <a:t> </a:t>
            </a:r>
            <a:r>
              <a:rPr lang="en-GB" sz="2800" dirty="0" err="1">
                <a:solidFill>
                  <a:schemeClr val="bg1"/>
                </a:solidFill>
                <a:latin typeface="Baskerville Old Face" panose="02020602080505020303" pitchFamily="18" charset="0"/>
                <a:cs typeface="Times New Roman" panose="02020603050405020304" pitchFamily="18" charset="0"/>
              </a:rPr>
              <a:t>usando</a:t>
            </a:r>
            <a:r>
              <a:rPr lang="en-GB" sz="2800" dirty="0">
                <a:solidFill>
                  <a:schemeClr val="bg1"/>
                </a:solidFill>
                <a:latin typeface="Baskerville Old Face" panose="02020602080505020303" pitchFamily="18" charset="0"/>
                <a:cs typeface="Times New Roman" panose="02020603050405020304" pitchFamily="18" charset="0"/>
              </a:rPr>
              <a:t> </a:t>
            </a:r>
            <a:r>
              <a:rPr lang="en-GB" sz="2800" dirty="0" err="1">
                <a:solidFill>
                  <a:schemeClr val="bg1"/>
                </a:solidFill>
                <a:latin typeface="Baskerville Old Face" panose="02020602080505020303" pitchFamily="18" charset="0"/>
                <a:cs typeface="Times New Roman" panose="02020603050405020304" pitchFamily="18" charset="0"/>
              </a:rPr>
              <a:t>il</a:t>
            </a:r>
            <a:r>
              <a:rPr lang="en-GB" sz="2800" dirty="0">
                <a:solidFill>
                  <a:schemeClr val="bg1"/>
                </a:solidFill>
                <a:latin typeface="Baskerville Old Face" panose="02020602080505020303" pitchFamily="18" charset="0"/>
                <a:cs typeface="Times New Roman" panose="02020603050405020304" pitchFamily="18" charset="0"/>
              </a:rPr>
              <a:t> </a:t>
            </a:r>
            <a:r>
              <a:rPr lang="en-GB" sz="2800" dirty="0" err="1">
                <a:solidFill>
                  <a:schemeClr val="bg1"/>
                </a:solidFill>
                <a:latin typeface="Baskerville Old Face" panose="02020602080505020303" pitchFamily="18" charset="0"/>
                <a:cs typeface="Times New Roman" panose="02020603050405020304" pitchFamily="18" charset="0"/>
              </a:rPr>
              <a:t>picco</a:t>
            </a:r>
            <a:r>
              <a:rPr lang="en-GB" sz="2800" dirty="0">
                <a:solidFill>
                  <a:schemeClr val="bg1"/>
                </a:solidFill>
                <a:latin typeface="Baskerville Old Face" panose="02020602080505020303" pitchFamily="18" charset="0"/>
                <a:cs typeface="Times New Roman" panose="02020603050405020304" pitchFamily="18" charset="0"/>
              </a:rPr>
              <a:t> G </a:t>
            </a:r>
            <a:r>
              <a:rPr lang="en-GB" sz="2800" dirty="0" err="1">
                <a:solidFill>
                  <a:schemeClr val="bg1"/>
                </a:solidFill>
                <a:latin typeface="Baskerville Old Face" panose="02020602080505020303" pitchFamily="18" charset="0"/>
                <a:cs typeface="Times New Roman" panose="02020603050405020304" pitchFamily="18" charset="0"/>
              </a:rPr>
              <a:t>della</a:t>
            </a:r>
            <a:r>
              <a:rPr lang="en-GB" sz="2800" dirty="0">
                <a:solidFill>
                  <a:schemeClr val="bg1"/>
                </a:solidFill>
                <a:latin typeface="Baskerville Old Face" panose="02020602080505020303" pitchFamily="18" charset="0"/>
                <a:cs typeface="Times New Roman" panose="02020603050405020304" pitchFamily="18" charset="0"/>
              </a:rPr>
              <a:t> </a:t>
            </a:r>
            <a:r>
              <a:rPr lang="en-GB" sz="2800" dirty="0" err="1">
                <a:solidFill>
                  <a:schemeClr val="bg1"/>
                </a:solidFill>
                <a:latin typeface="Baskerville Old Face" panose="02020602080505020303" pitchFamily="18" charset="0"/>
                <a:cs typeface="Times New Roman" panose="02020603050405020304" pitchFamily="18" charset="0"/>
              </a:rPr>
              <a:t>grafite</a:t>
            </a:r>
            <a:r>
              <a:rPr lang="en-GB" sz="2800" dirty="0">
                <a:solidFill>
                  <a:schemeClr val="bg1"/>
                </a:solidFill>
                <a:latin typeface="Baskerville Old Face" panose="02020602080505020303" pitchFamily="18" charset="0"/>
                <a:cs typeface="Times New Roman" panose="02020603050405020304" pitchFamily="18" charset="0"/>
              </a:rPr>
              <a:t>.</a:t>
            </a:r>
          </a:p>
        </p:txBody>
      </p:sp>
      <p:pic>
        <p:nvPicPr>
          <p:cNvPr id="16" name="Immagine 15" descr="fuoco053.gif">
            <a:extLst>
              <a:ext uri="{FF2B5EF4-FFF2-40B4-BE49-F238E27FC236}">
                <a16:creationId xmlns:a16="http://schemas.microsoft.com/office/drawing/2014/main" id="{FFD388FB-AFC2-4215-A6F6-D6EDF08B56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30260" y="4100769"/>
            <a:ext cx="571967" cy="106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Tabella 17">
            <a:extLst>
              <a:ext uri="{FF2B5EF4-FFF2-40B4-BE49-F238E27FC236}">
                <a16:creationId xmlns:a16="http://schemas.microsoft.com/office/drawing/2014/main" id="{7F59BD4B-05D2-4A28-878F-65C717A2D173}"/>
              </a:ext>
            </a:extLst>
          </p:cNvPr>
          <p:cNvGraphicFramePr>
            <a:graphicFrameLocks noGrp="1"/>
          </p:cNvGraphicFramePr>
          <p:nvPr>
            <p:extLst>
              <p:ext uri="{D42A27DB-BD31-4B8C-83A1-F6EECF244321}">
                <p14:modId xmlns:p14="http://schemas.microsoft.com/office/powerpoint/2010/main" val="1222645101"/>
              </p:ext>
            </p:extLst>
          </p:nvPr>
        </p:nvGraphicFramePr>
        <p:xfrm>
          <a:off x="1016320" y="4069292"/>
          <a:ext cx="7164193" cy="1066472"/>
        </p:xfrm>
        <a:graphic>
          <a:graphicData uri="http://schemas.openxmlformats.org/drawingml/2006/table">
            <a:tbl>
              <a:tblPr firstRow="1" firstCol="1" bandRow="1">
                <a:tableStyleId>{5C22544A-7EE6-4342-B048-85BDC9FD1C3A}</a:tableStyleId>
              </a:tblPr>
              <a:tblGrid>
                <a:gridCol w="904532">
                  <a:extLst>
                    <a:ext uri="{9D8B030D-6E8A-4147-A177-3AD203B41FA5}">
                      <a16:colId xmlns:a16="http://schemas.microsoft.com/office/drawing/2014/main" val="1659290492"/>
                    </a:ext>
                  </a:extLst>
                </a:gridCol>
                <a:gridCol w="1420108">
                  <a:extLst>
                    <a:ext uri="{9D8B030D-6E8A-4147-A177-3AD203B41FA5}">
                      <a16:colId xmlns:a16="http://schemas.microsoft.com/office/drawing/2014/main" val="4270901148"/>
                    </a:ext>
                  </a:extLst>
                </a:gridCol>
                <a:gridCol w="1290758">
                  <a:extLst>
                    <a:ext uri="{9D8B030D-6E8A-4147-A177-3AD203B41FA5}">
                      <a16:colId xmlns:a16="http://schemas.microsoft.com/office/drawing/2014/main" val="1468916966"/>
                    </a:ext>
                  </a:extLst>
                </a:gridCol>
                <a:gridCol w="944098">
                  <a:extLst>
                    <a:ext uri="{9D8B030D-6E8A-4147-A177-3AD203B41FA5}">
                      <a16:colId xmlns:a16="http://schemas.microsoft.com/office/drawing/2014/main" val="1419884294"/>
                    </a:ext>
                  </a:extLst>
                </a:gridCol>
                <a:gridCol w="1169212">
                  <a:extLst>
                    <a:ext uri="{9D8B030D-6E8A-4147-A177-3AD203B41FA5}">
                      <a16:colId xmlns:a16="http://schemas.microsoft.com/office/drawing/2014/main" val="604985140"/>
                    </a:ext>
                  </a:extLst>
                </a:gridCol>
                <a:gridCol w="1435485">
                  <a:extLst>
                    <a:ext uri="{9D8B030D-6E8A-4147-A177-3AD203B41FA5}">
                      <a16:colId xmlns:a16="http://schemas.microsoft.com/office/drawing/2014/main" val="3157183807"/>
                    </a:ext>
                  </a:extLst>
                </a:gridCol>
              </a:tblGrid>
              <a:tr h="352422">
                <a:tc>
                  <a:txBody>
                    <a:bodyPr/>
                    <a:lstStyle/>
                    <a:p>
                      <a:pPr algn="ctr">
                        <a:lnSpc>
                          <a:spcPct val="100000"/>
                        </a:lnSpc>
                      </a:pPr>
                      <a:r>
                        <a:rPr lang="en-US" sz="1400" dirty="0">
                          <a:effectLst/>
                        </a:rPr>
                        <a:t>Sample</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0000"/>
                        </a:lnSpc>
                      </a:pPr>
                      <a:r>
                        <a:rPr lang="en-US" sz="1400" dirty="0">
                          <a:effectLst/>
                          <a:latin typeface="Calibri" panose="020F0502020204030204" pitchFamily="34" charset="0"/>
                          <a:ea typeface="Times New Roman" panose="02020603050405020304" pitchFamily="18" charset="0"/>
                          <a:cs typeface="Arial" panose="020B0604020202020204" pitchFamily="34" charset="0"/>
                        </a:rPr>
                        <a:t>FRO 95028</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0000"/>
                        </a:lnSpc>
                      </a:pPr>
                      <a:r>
                        <a:rPr lang="en-GB" sz="1400" dirty="0">
                          <a:effectLst/>
                        </a:rPr>
                        <a:t>FRO 01089</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0000"/>
                        </a:lnSpc>
                      </a:pPr>
                      <a:r>
                        <a:rPr lang="en-GB" sz="1400" dirty="0">
                          <a:effectLst/>
                        </a:rPr>
                        <a:t>FRO 97013</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0000"/>
                        </a:lnSpc>
                      </a:pPr>
                      <a:r>
                        <a:rPr lang="en-GB" sz="1400" dirty="0">
                          <a:effectLst/>
                        </a:rPr>
                        <a:t>FRO 01012</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0000"/>
                        </a:lnSpc>
                      </a:pPr>
                      <a:r>
                        <a:rPr lang="en-GB" sz="1400" dirty="0">
                          <a:effectLst/>
                        </a:rPr>
                        <a:t>FRO 01088</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90876677"/>
                  </a:ext>
                </a:extLst>
              </a:tr>
              <a:tr h="216059">
                <a:tc>
                  <a:txBody>
                    <a:bodyPr/>
                    <a:lstStyle/>
                    <a:p>
                      <a:pPr algn="ctr">
                        <a:lnSpc>
                          <a:spcPct val="100000"/>
                        </a:lnSpc>
                      </a:pPr>
                      <a:r>
                        <a:rPr lang="en-US" sz="1400" dirty="0">
                          <a:effectLst/>
                        </a:rPr>
                        <a:t>Shock degree</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0000"/>
                        </a:lnSpc>
                      </a:pPr>
                      <a:r>
                        <a:rPr lang="en-US" sz="1400" dirty="0">
                          <a:effectLst/>
                        </a:rPr>
                        <a:t>low</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0000"/>
                        </a:lnSpc>
                      </a:pPr>
                      <a:r>
                        <a:rPr lang="en-US" sz="1400" dirty="0">
                          <a:effectLst/>
                        </a:rPr>
                        <a:t>Low-medium</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0000"/>
                        </a:lnSpc>
                      </a:pPr>
                      <a:r>
                        <a:rPr lang="en-US" sz="1400" dirty="0">
                          <a:effectLst/>
                        </a:rPr>
                        <a:t>medium</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0000"/>
                        </a:lnSpc>
                      </a:pPr>
                      <a:r>
                        <a:rPr lang="en-US" sz="1400" dirty="0">
                          <a:effectLst/>
                        </a:rPr>
                        <a:t>Medium-high</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0000"/>
                        </a:lnSpc>
                      </a:pPr>
                      <a:r>
                        <a:rPr lang="en-US" sz="1400" dirty="0">
                          <a:effectLst/>
                        </a:rPr>
                        <a:t>high</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749417265"/>
                  </a:ext>
                </a:extLst>
              </a:tr>
              <a:tr h="287330">
                <a:tc>
                  <a:txBody>
                    <a:bodyPr/>
                    <a:lstStyle/>
                    <a:p>
                      <a:pPr algn="ctr">
                        <a:lnSpc>
                          <a:spcPct val="100000"/>
                        </a:lnSpc>
                      </a:pPr>
                      <a:r>
                        <a:rPr lang="en-US" sz="1400">
                          <a:effectLst/>
                        </a:rPr>
                        <a:t>T</a:t>
                      </a:r>
                      <a:r>
                        <a:rPr lang="en-US" sz="1400" baseline="-25000">
                          <a:effectLst/>
                        </a:rPr>
                        <a:t>max</a:t>
                      </a:r>
                      <a:r>
                        <a:rPr lang="en-US" sz="1400">
                          <a:effectLst/>
                        </a:rPr>
                        <a:t> [°C]</a:t>
                      </a:r>
                      <a:endParaRPr lang="en-GB" sz="2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0000"/>
                        </a:lnSpc>
                      </a:pPr>
                      <a:r>
                        <a:rPr lang="en-US" sz="1400" dirty="0">
                          <a:effectLst/>
                        </a:rPr>
                        <a:t>1375 ± 120</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0000"/>
                        </a:lnSpc>
                      </a:pPr>
                      <a:r>
                        <a:rPr lang="en-US" sz="1400" dirty="0">
                          <a:effectLst/>
                        </a:rPr>
                        <a:t>1398 ± 120</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0000"/>
                        </a:lnSpc>
                      </a:pPr>
                      <a:r>
                        <a:rPr lang="en-US" sz="1400" dirty="0">
                          <a:effectLst/>
                        </a:rPr>
                        <a:t>1371 ± 120</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0000"/>
                        </a:lnSpc>
                      </a:pPr>
                      <a:r>
                        <a:rPr lang="en-US" sz="1400" dirty="0">
                          <a:effectLst/>
                        </a:rPr>
                        <a:t>1354 ± 120</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0000"/>
                        </a:lnSpc>
                      </a:pPr>
                      <a:r>
                        <a:rPr lang="en-US" sz="1400" dirty="0">
                          <a:effectLst/>
                        </a:rPr>
                        <a:t>1291 ± 120</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930079156"/>
                  </a:ext>
                </a:extLst>
              </a:tr>
            </a:tbl>
          </a:graphicData>
        </a:graphic>
      </p:graphicFrame>
      <p:sp>
        <p:nvSpPr>
          <p:cNvPr id="19" name="Freccia a destra 18">
            <a:extLst>
              <a:ext uri="{FF2B5EF4-FFF2-40B4-BE49-F238E27FC236}">
                <a16:creationId xmlns:a16="http://schemas.microsoft.com/office/drawing/2014/main" id="{48A80C5F-1724-45DC-B0A0-072C740F0257}"/>
              </a:ext>
            </a:extLst>
          </p:cNvPr>
          <p:cNvSpPr/>
          <p:nvPr/>
        </p:nvSpPr>
        <p:spPr>
          <a:xfrm>
            <a:off x="1016320" y="3520329"/>
            <a:ext cx="7489118" cy="475150"/>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CasellaDiTesto 19">
            <a:extLst>
              <a:ext uri="{FF2B5EF4-FFF2-40B4-BE49-F238E27FC236}">
                <a16:creationId xmlns:a16="http://schemas.microsoft.com/office/drawing/2014/main" id="{77E281DA-01F2-4DA2-9E9F-2E8B1D9FEC70}"/>
              </a:ext>
            </a:extLst>
          </p:cNvPr>
          <p:cNvSpPr txBox="1"/>
          <p:nvPr/>
        </p:nvSpPr>
        <p:spPr>
          <a:xfrm>
            <a:off x="3344905" y="3586124"/>
            <a:ext cx="3200400" cy="338554"/>
          </a:xfrm>
          <a:prstGeom prst="rect">
            <a:avLst/>
          </a:prstGeom>
          <a:noFill/>
        </p:spPr>
        <p:txBody>
          <a:bodyPr wrap="square" rtlCol="0">
            <a:spAutoFit/>
          </a:bodyPr>
          <a:lstStyle/>
          <a:p>
            <a:r>
              <a:rPr lang="en-GB" sz="1600" b="1" dirty="0">
                <a:solidFill>
                  <a:schemeClr val="bg1"/>
                </a:solidFill>
              </a:rPr>
              <a:t>Shock </a:t>
            </a:r>
            <a:r>
              <a:rPr lang="en-GB" sz="1600" b="1" dirty="0" err="1">
                <a:solidFill>
                  <a:schemeClr val="bg1"/>
                </a:solidFill>
              </a:rPr>
              <a:t>registrato</a:t>
            </a:r>
            <a:r>
              <a:rPr lang="en-GB" sz="1600" b="1" dirty="0">
                <a:solidFill>
                  <a:schemeClr val="bg1"/>
                </a:solidFill>
              </a:rPr>
              <a:t> </a:t>
            </a:r>
            <a:r>
              <a:rPr lang="en-GB" sz="1600" b="1" dirty="0" err="1">
                <a:solidFill>
                  <a:schemeClr val="bg1"/>
                </a:solidFill>
              </a:rPr>
              <a:t>dai</a:t>
            </a:r>
            <a:r>
              <a:rPr lang="en-GB" sz="1600" b="1" dirty="0">
                <a:solidFill>
                  <a:schemeClr val="bg1"/>
                </a:solidFill>
              </a:rPr>
              <a:t> </a:t>
            </a:r>
            <a:r>
              <a:rPr lang="en-GB" sz="1600" b="1" dirty="0" err="1">
                <a:solidFill>
                  <a:schemeClr val="bg1"/>
                </a:solidFill>
              </a:rPr>
              <a:t>silicati</a:t>
            </a:r>
            <a:endParaRPr lang="en-GB" sz="1600" b="1" dirty="0">
              <a:solidFill>
                <a:schemeClr val="bg1"/>
              </a:solidFill>
            </a:endParaRPr>
          </a:p>
        </p:txBody>
      </p:sp>
      <p:pic>
        <p:nvPicPr>
          <p:cNvPr id="22" name="Immagine 21">
            <a:extLst>
              <a:ext uri="{FF2B5EF4-FFF2-40B4-BE49-F238E27FC236}">
                <a16:creationId xmlns:a16="http://schemas.microsoft.com/office/drawing/2014/main" id="{B28FA1D3-91A6-4790-8534-EA9367B19A4B}"/>
              </a:ext>
            </a:extLst>
          </p:cNvPr>
          <p:cNvPicPr>
            <a:picLocks noChangeAspect="1"/>
          </p:cNvPicPr>
          <p:nvPr/>
        </p:nvPicPr>
        <p:blipFill>
          <a:blip r:embed="rId5" cstate="hqprint">
            <a:extLst>
              <a:ext uri="{BEBA8EAE-BF5A-486C-A8C5-ECC9F3942E4B}">
                <a14:imgProps xmlns:a14="http://schemas.microsoft.com/office/drawing/2010/main">
                  <a14:imgLayer r:embed="rId6">
                    <a14:imgEffect>
                      <a14:artisticPhotocopy trans="0"/>
                    </a14:imgEffect>
                  </a14:imgLayer>
                </a14:imgProps>
              </a:ext>
              <a:ext uri="{28A0092B-C50C-407E-A947-70E740481C1C}">
                <a14:useLocalDpi xmlns:a14="http://schemas.microsoft.com/office/drawing/2010/main" val="0"/>
              </a:ext>
            </a:extLst>
          </a:blip>
          <a:stretch>
            <a:fillRect/>
          </a:stretch>
        </p:blipFill>
        <p:spPr>
          <a:xfrm>
            <a:off x="92687" y="5982686"/>
            <a:ext cx="830339" cy="835639"/>
          </a:xfrm>
          <a:prstGeom prst="rect">
            <a:avLst/>
          </a:prstGeom>
        </p:spPr>
      </p:pic>
      <p:sp>
        <p:nvSpPr>
          <p:cNvPr id="23" name="CasellaDiTesto 22">
            <a:extLst>
              <a:ext uri="{FF2B5EF4-FFF2-40B4-BE49-F238E27FC236}">
                <a16:creationId xmlns:a16="http://schemas.microsoft.com/office/drawing/2014/main" id="{224A3597-C573-4C55-BBE6-61F2CEC07597}"/>
              </a:ext>
            </a:extLst>
          </p:cNvPr>
          <p:cNvSpPr txBox="1"/>
          <p:nvPr/>
        </p:nvSpPr>
        <p:spPr>
          <a:xfrm>
            <a:off x="860880" y="6480814"/>
            <a:ext cx="2196548" cy="307777"/>
          </a:xfrm>
          <a:prstGeom prst="rect">
            <a:avLst/>
          </a:prstGeom>
          <a:noFill/>
        </p:spPr>
        <p:txBody>
          <a:bodyPr wrap="square" rtlCol="0">
            <a:spAutoFit/>
          </a:bodyPr>
          <a:lstStyle/>
          <a:p>
            <a:r>
              <a:rPr lang="it-IT" sz="1400" b="1" dirty="0">
                <a:solidFill>
                  <a:schemeClr val="bg1"/>
                </a:solidFill>
                <a:latin typeface="Times New Roman" panose="02020603050405020304" pitchFamily="18" charset="0"/>
              </a:rPr>
              <a:t>Anna Barbaro</a:t>
            </a:r>
          </a:p>
        </p:txBody>
      </p:sp>
    </p:spTree>
    <p:extLst>
      <p:ext uri="{BB962C8B-B14F-4D97-AF65-F5344CB8AC3E}">
        <p14:creationId xmlns:p14="http://schemas.microsoft.com/office/powerpoint/2010/main" val="69565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5A68FF7-DA86-4783-92D2-CE6FE2C05C7D}"/>
              </a:ext>
            </a:extLst>
          </p:cNvPr>
          <p:cNvSpPr txBox="1"/>
          <p:nvPr/>
        </p:nvSpPr>
        <p:spPr>
          <a:xfrm>
            <a:off x="827903" y="264081"/>
            <a:ext cx="1788685" cy="276999"/>
          </a:xfrm>
          <a:prstGeom prst="rect">
            <a:avLst/>
          </a:prstGeom>
          <a:solidFill>
            <a:schemeClr val="bg1">
              <a:alpha val="39000"/>
            </a:schemeClr>
          </a:solidFill>
          <a:ln w="3175">
            <a:solidFill>
              <a:schemeClr val="bg1">
                <a:alpha val="50000"/>
              </a:schemeClr>
            </a:solidFill>
          </a:ln>
        </p:spPr>
        <p:txBody>
          <a:bodyPr wrap="square" rtlCol="0">
            <a:spAutoFit/>
          </a:bodyPr>
          <a:lstStyle/>
          <a:p>
            <a:pPr algn="ctr"/>
            <a:r>
              <a:rPr lang="it-IT" sz="1200" dirty="0">
                <a:solidFill>
                  <a:schemeClr val="bg1">
                    <a:lumMod val="75000"/>
                  </a:schemeClr>
                </a:solidFill>
                <a:latin typeface="Baskerville Old Face" panose="02020602080505020303" pitchFamily="18" charset="0"/>
              </a:rPr>
              <a:t>INTRODUZIONE</a:t>
            </a:r>
          </a:p>
        </p:txBody>
      </p:sp>
      <p:sp>
        <p:nvSpPr>
          <p:cNvPr id="12" name="CasellaDiTesto 11">
            <a:extLst>
              <a:ext uri="{FF2B5EF4-FFF2-40B4-BE49-F238E27FC236}">
                <a16:creationId xmlns:a16="http://schemas.microsoft.com/office/drawing/2014/main" id="{720F038D-53E5-4ED4-A751-D15EEEDE915F}"/>
              </a:ext>
            </a:extLst>
          </p:cNvPr>
          <p:cNvSpPr txBox="1"/>
          <p:nvPr/>
        </p:nvSpPr>
        <p:spPr>
          <a:xfrm>
            <a:off x="2710006" y="264081"/>
            <a:ext cx="1604514" cy="276999"/>
          </a:xfrm>
          <a:prstGeom prst="rect">
            <a:avLst/>
          </a:prstGeom>
          <a:solidFill>
            <a:schemeClr val="bg1">
              <a:alpha val="40000"/>
            </a:schemeClr>
          </a:solidFill>
          <a:ln w="3175">
            <a:solidFill>
              <a:schemeClr val="bg1">
                <a:alpha val="49000"/>
              </a:schemeClr>
            </a:solidFill>
          </a:ln>
        </p:spPr>
        <p:txBody>
          <a:bodyPr wrap="square" rtlCol="0">
            <a:spAutoFit/>
          </a:bodyPr>
          <a:lstStyle/>
          <a:p>
            <a:pPr algn="ctr"/>
            <a:r>
              <a:rPr lang="it-IT" sz="1200" dirty="0">
                <a:solidFill>
                  <a:schemeClr val="bg1">
                    <a:lumMod val="85000"/>
                  </a:schemeClr>
                </a:solidFill>
                <a:latin typeface="Baskerville Old Face" panose="02020602080505020303" pitchFamily="18" charset="0"/>
              </a:rPr>
              <a:t>CAMPIONI</a:t>
            </a:r>
          </a:p>
        </p:txBody>
      </p:sp>
      <p:sp>
        <p:nvSpPr>
          <p:cNvPr id="14" name="CasellaDiTesto 13">
            <a:extLst>
              <a:ext uri="{FF2B5EF4-FFF2-40B4-BE49-F238E27FC236}">
                <a16:creationId xmlns:a16="http://schemas.microsoft.com/office/drawing/2014/main" id="{44257E0E-A323-455C-853C-BAD80E1D0E6F}"/>
              </a:ext>
            </a:extLst>
          </p:cNvPr>
          <p:cNvSpPr txBox="1"/>
          <p:nvPr/>
        </p:nvSpPr>
        <p:spPr>
          <a:xfrm>
            <a:off x="7039926" y="264083"/>
            <a:ext cx="1862301"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CONCLUSIONI</a:t>
            </a:r>
          </a:p>
        </p:txBody>
      </p:sp>
      <p:sp>
        <p:nvSpPr>
          <p:cNvPr id="13" name="CasellaDiTesto 12">
            <a:extLst>
              <a:ext uri="{FF2B5EF4-FFF2-40B4-BE49-F238E27FC236}">
                <a16:creationId xmlns:a16="http://schemas.microsoft.com/office/drawing/2014/main" id="{2A77C8D1-AF4E-4F54-819F-89297EDB3D5E}"/>
              </a:ext>
            </a:extLst>
          </p:cNvPr>
          <p:cNvSpPr txBox="1"/>
          <p:nvPr/>
        </p:nvSpPr>
        <p:spPr>
          <a:xfrm>
            <a:off x="4598417" y="217914"/>
            <a:ext cx="2199736" cy="646331"/>
          </a:xfrm>
          <a:prstGeom prst="rect">
            <a:avLst/>
          </a:prstGeom>
          <a:solidFill>
            <a:schemeClr val="bg1">
              <a:alpha val="66000"/>
            </a:schemeClr>
          </a:solidFill>
          <a:ln w="38100">
            <a:solidFill>
              <a:schemeClr val="accent5"/>
            </a:solidFill>
          </a:ln>
        </p:spPr>
        <p:txBody>
          <a:bodyPr wrap="square" rtlCol="0">
            <a:spAutoFit/>
          </a:bodyPr>
          <a:lstStyle/>
          <a:p>
            <a:pPr algn="ctr"/>
            <a:r>
              <a:rPr lang="it-IT" b="1" dirty="0">
                <a:solidFill>
                  <a:srgbClr val="0070C0"/>
                </a:solidFill>
                <a:latin typeface="Baskerville Old Face" panose="02020602080505020303" pitchFamily="18" charset="0"/>
              </a:rPr>
              <a:t>RISULTATI &amp; DISCUSSIONE</a:t>
            </a:r>
          </a:p>
        </p:txBody>
      </p:sp>
      <p:sp>
        <p:nvSpPr>
          <p:cNvPr id="17" name="Rettangolo 16">
            <a:extLst>
              <a:ext uri="{FF2B5EF4-FFF2-40B4-BE49-F238E27FC236}">
                <a16:creationId xmlns:a16="http://schemas.microsoft.com/office/drawing/2014/main" id="{53539BE1-9ACB-467F-B145-459ADE200A3C}"/>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asellaDiTesto 23">
            <a:extLst>
              <a:ext uri="{FF2B5EF4-FFF2-40B4-BE49-F238E27FC236}">
                <a16:creationId xmlns:a16="http://schemas.microsoft.com/office/drawing/2014/main" id="{6ED1720B-3945-4F0C-9D0F-6CDEA7D439A1}"/>
              </a:ext>
            </a:extLst>
          </p:cNvPr>
          <p:cNvSpPr txBox="1"/>
          <p:nvPr/>
        </p:nvSpPr>
        <p:spPr>
          <a:xfrm>
            <a:off x="3933877" y="2748120"/>
            <a:ext cx="3911284" cy="1569660"/>
          </a:xfrm>
          <a:prstGeom prst="rect">
            <a:avLst/>
          </a:prstGeom>
          <a:noFill/>
        </p:spPr>
        <p:txBody>
          <a:bodyPr wrap="square" rtlCol="0">
            <a:spAutoFit/>
          </a:bodyPr>
          <a:lstStyle/>
          <a:p>
            <a:pPr algn="ctr"/>
            <a:r>
              <a:rPr lang="en-GB" sz="9600" b="1" dirty="0">
                <a:solidFill>
                  <a:srgbClr val="FF0000"/>
                </a:solidFill>
              </a:rPr>
              <a:t>MRS</a:t>
            </a:r>
          </a:p>
        </p:txBody>
      </p:sp>
      <p:sp>
        <p:nvSpPr>
          <p:cNvPr id="25" name="CasellaDiTesto 24">
            <a:extLst>
              <a:ext uri="{FF2B5EF4-FFF2-40B4-BE49-F238E27FC236}">
                <a16:creationId xmlns:a16="http://schemas.microsoft.com/office/drawing/2014/main" id="{17C827F2-290D-4C91-9FC8-311B35D07EF6}"/>
              </a:ext>
            </a:extLst>
          </p:cNvPr>
          <p:cNvSpPr txBox="1"/>
          <p:nvPr/>
        </p:nvSpPr>
        <p:spPr>
          <a:xfrm>
            <a:off x="3933877" y="4824806"/>
            <a:ext cx="3911284" cy="1569660"/>
          </a:xfrm>
          <a:prstGeom prst="rect">
            <a:avLst/>
          </a:prstGeom>
          <a:noFill/>
        </p:spPr>
        <p:txBody>
          <a:bodyPr wrap="square" rtlCol="0">
            <a:spAutoFit/>
          </a:bodyPr>
          <a:lstStyle/>
          <a:p>
            <a:pPr algn="ctr"/>
            <a:r>
              <a:rPr lang="en-GB" sz="9600" b="1" dirty="0">
                <a:solidFill>
                  <a:srgbClr val="FF0000"/>
                </a:solidFill>
              </a:rPr>
              <a:t>XRD</a:t>
            </a:r>
          </a:p>
        </p:txBody>
      </p:sp>
      <p:grpSp>
        <p:nvGrpSpPr>
          <p:cNvPr id="26" name="Gruppo 25">
            <a:extLst>
              <a:ext uri="{FF2B5EF4-FFF2-40B4-BE49-F238E27FC236}">
                <a16:creationId xmlns:a16="http://schemas.microsoft.com/office/drawing/2014/main" id="{CBAB4943-5486-41C8-853B-465EC30AC8E2}"/>
              </a:ext>
            </a:extLst>
          </p:cNvPr>
          <p:cNvGrpSpPr/>
          <p:nvPr/>
        </p:nvGrpSpPr>
        <p:grpSpPr>
          <a:xfrm>
            <a:off x="707766" y="4536572"/>
            <a:ext cx="2462743" cy="1933768"/>
            <a:chOff x="3299009" y="1129157"/>
            <a:chExt cx="2462743" cy="1933768"/>
          </a:xfrm>
        </p:grpSpPr>
        <p:pic>
          <p:nvPicPr>
            <p:cNvPr id="27" name="Immagine 26">
              <a:extLst>
                <a:ext uri="{FF2B5EF4-FFF2-40B4-BE49-F238E27FC236}">
                  <a16:creationId xmlns:a16="http://schemas.microsoft.com/office/drawing/2014/main" id="{BCDCB42E-8303-4AC8-8290-31CA0847D738}"/>
                </a:ext>
              </a:extLst>
            </p:cNvPr>
            <p:cNvPicPr>
              <a:picLocks noChangeAspect="1"/>
            </p:cNvPicPr>
            <p:nvPr/>
          </p:nvPicPr>
          <p:blipFill>
            <a:blip r:embed="rId2"/>
            <a:stretch>
              <a:fillRect/>
            </a:stretch>
          </p:blipFill>
          <p:spPr>
            <a:xfrm>
              <a:off x="3365287" y="1166514"/>
              <a:ext cx="2278035" cy="1896411"/>
            </a:xfrm>
            <a:prstGeom prst="rect">
              <a:avLst/>
            </a:prstGeom>
            <a:ln>
              <a:solidFill>
                <a:schemeClr val="tx1"/>
              </a:solidFill>
            </a:ln>
          </p:spPr>
        </p:pic>
        <p:sp>
          <p:nvSpPr>
            <p:cNvPr id="28" name="CasellaDiTesto 27">
              <a:extLst>
                <a:ext uri="{FF2B5EF4-FFF2-40B4-BE49-F238E27FC236}">
                  <a16:creationId xmlns:a16="http://schemas.microsoft.com/office/drawing/2014/main" id="{362E6AB8-F914-48BD-A2FF-B0F8137B1308}"/>
                </a:ext>
              </a:extLst>
            </p:cNvPr>
            <p:cNvSpPr txBox="1"/>
            <p:nvPr/>
          </p:nvSpPr>
          <p:spPr>
            <a:xfrm>
              <a:off x="3299009" y="1129157"/>
              <a:ext cx="806161" cy="400110"/>
            </a:xfrm>
            <a:prstGeom prst="rect">
              <a:avLst/>
            </a:prstGeom>
            <a:noFill/>
          </p:spPr>
          <p:txBody>
            <a:bodyPr wrap="square" rtlCol="0">
              <a:spAutoFit/>
            </a:bodyPr>
            <a:lstStyle/>
            <a:p>
              <a:pPr algn="ctr"/>
              <a:r>
                <a:rPr lang="en-GB" sz="1000" b="1" dirty="0"/>
                <a:t>Gr</a:t>
              </a:r>
            </a:p>
            <a:p>
              <a:pPr algn="ctr"/>
              <a:r>
                <a:rPr lang="en-GB" sz="1000" b="1" i="1" dirty="0"/>
                <a:t>d</a:t>
              </a:r>
              <a:r>
                <a:rPr lang="en-GB" sz="1000" b="1" dirty="0"/>
                <a:t>= 3.34Å</a:t>
              </a:r>
            </a:p>
          </p:txBody>
        </p:sp>
        <p:sp>
          <p:nvSpPr>
            <p:cNvPr id="29" name="CasellaDiTesto 28">
              <a:extLst>
                <a:ext uri="{FF2B5EF4-FFF2-40B4-BE49-F238E27FC236}">
                  <a16:creationId xmlns:a16="http://schemas.microsoft.com/office/drawing/2014/main" id="{0C9DE4EC-550B-4BE2-9DFA-536AFBD452F8}"/>
                </a:ext>
              </a:extLst>
            </p:cNvPr>
            <p:cNvSpPr txBox="1"/>
            <p:nvPr/>
          </p:nvSpPr>
          <p:spPr>
            <a:xfrm>
              <a:off x="3803234" y="2546007"/>
              <a:ext cx="806161" cy="400110"/>
            </a:xfrm>
            <a:prstGeom prst="rect">
              <a:avLst/>
            </a:prstGeom>
            <a:noFill/>
          </p:spPr>
          <p:txBody>
            <a:bodyPr wrap="square" rtlCol="0">
              <a:spAutoFit/>
            </a:bodyPr>
            <a:lstStyle/>
            <a:p>
              <a:pPr algn="ctr"/>
              <a:r>
                <a:rPr lang="en-GB" sz="1000" b="1" dirty="0" err="1"/>
                <a:t>Dia</a:t>
              </a:r>
              <a:endParaRPr lang="en-GB" sz="1000" b="1" dirty="0"/>
            </a:p>
            <a:p>
              <a:pPr algn="ctr"/>
              <a:r>
                <a:rPr lang="en-GB" sz="1000" b="1" i="1" dirty="0"/>
                <a:t>d</a:t>
              </a:r>
              <a:r>
                <a:rPr lang="en-GB" sz="1000" b="1" dirty="0"/>
                <a:t>= 2.06Å</a:t>
              </a:r>
            </a:p>
          </p:txBody>
        </p:sp>
        <p:sp>
          <p:nvSpPr>
            <p:cNvPr id="30" name="CasellaDiTesto 29">
              <a:extLst>
                <a:ext uri="{FF2B5EF4-FFF2-40B4-BE49-F238E27FC236}">
                  <a16:creationId xmlns:a16="http://schemas.microsoft.com/office/drawing/2014/main" id="{09EA31B3-6454-4E5C-A928-51FAC0C74A23}"/>
                </a:ext>
              </a:extLst>
            </p:cNvPr>
            <p:cNvSpPr txBox="1"/>
            <p:nvPr/>
          </p:nvSpPr>
          <p:spPr>
            <a:xfrm>
              <a:off x="4138408" y="2193072"/>
              <a:ext cx="806161" cy="400110"/>
            </a:xfrm>
            <a:prstGeom prst="rect">
              <a:avLst/>
            </a:prstGeom>
            <a:noFill/>
          </p:spPr>
          <p:txBody>
            <a:bodyPr wrap="square" rtlCol="0">
              <a:spAutoFit/>
            </a:bodyPr>
            <a:lstStyle/>
            <a:p>
              <a:pPr algn="ctr"/>
              <a:r>
                <a:rPr lang="en-GB" sz="1000" b="1" dirty="0"/>
                <a:t>Gr</a:t>
              </a:r>
            </a:p>
            <a:p>
              <a:pPr algn="ctr"/>
              <a:r>
                <a:rPr lang="en-GB" sz="1000" b="1" i="1" dirty="0"/>
                <a:t>d</a:t>
              </a:r>
              <a:r>
                <a:rPr lang="en-GB" sz="1000" b="1" dirty="0"/>
                <a:t>= 2.02Å</a:t>
              </a:r>
            </a:p>
          </p:txBody>
        </p:sp>
        <p:sp>
          <p:nvSpPr>
            <p:cNvPr id="31" name="CasellaDiTesto 30">
              <a:extLst>
                <a:ext uri="{FF2B5EF4-FFF2-40B4-BE49-F238E27FC236}">
                  <a16:creationId xmlns:a16="http://schemas.microsoft.com/office/drawing/2014/main" id="{4AD68E7C-B2C5-4F77-983A-DB5C6434FE97}"/>
                </a:ext>
              </a:extLst>
            </p:cNvPr>
            <p:cNvSpPr txBox="1"/>
            <p:nvPr/>
          </p:nvSpPr>
          <p:spPr>
            <a:xfrm>
              <a:off x="4168831" y="1133111"/>
              <a:ext cx="806161" cy="400110"/>
            </a:xfrm>
            <a:prstGeom prst="rect">
              <a:avLst/>
            </a:prstGeom>
            <a:noFill/>
          </p:spPr>
          <p:txBody>
            <a:bodyPr wrap="square" rtlCol="0">
              <a:spAutoFit/>
            </a:bodyPr>
            <a:lstStyle/>
            <a:p>
              <a:pPr algn="ctr"/>
              <a:r>
                <a:rPr lang="en-GB" sz="1000" b="1" dirty="0"/>
                <a:t>Gr</a:t>
              </a:r>
            </a:p>
            <a:p>
              <a:pPr algn="ctr"/>
              <a:r>
                <a:rPr lang="en-GB" sz="1000" b="1" i="1" dirty="0"/>
                <a:t>d</a:t>
              </a:r>
              <a:r>
                <a:rPr lang="en-GB" sz="1000" b="1" dirty="0"/>
                <a:t>= 1.67Å</a:t>
              </a:r>
            </a:p>
          </p:txBody>
        </p:sp>
        <p:sp>
          <p:nvSpPr>
            <p:cNvPr id="32" name="CasellaDiTesto 31">
              <a:extLst>
                <a:ext uri="{FF2B5EF4-FFF2-40B4-BE49-F238E27FC236}">
                  <a16:creationId xmlns:a16="http://schemas.microsoft.com/office/drawing/2014/main" id="{50AB7F07-00D7-4847-B63A-2F10DA979632}"/>
                </a:ext>
              </a:extLst>
            </p:cNvPr>
            <p:cNvSpPr txBox="1"/>
            <p:nvPr/>
          </p:nvSpPr>
          <p:spPr>
            <a:xfrm>
              <a:off x="4700996" y="2274757"/>
              <a:ext cx="806161" cy="400110"/>
            </a:xfrm>
            <a:prstGeom prst="rect">
              <a:avLst/>
            </a:prstGeom>
            <a:noFill/>
          </p:spPr>
          <p:txBody>
            <a:bodyPr wrap="square" rtlCol="0">
              <a:spAutoFit/>
            </a:bodyPr>
            <a:lstStyle/>
            <a:p>
              <a:pPr algn="ctr"/>
              <a:r>
                <a:rPr lang="en-GB" sz="1000" b="1" dirty="0"/>
                <a:t>Gr</a:t>
              </a:r>
            </a:p>
            <a:p>
              <a:pPr algn="ctr"/>
              <a:r>
                <a:rPr lang="en-GB" sz="1000" b="1" i="1" dirty="0"/>
                <a:t>d</a:t>
              </a:r>
              <a:r>
                <a:rPr lang="en-GB" sz="1000" b="1" dirty="0"/>
                <a:t>= 1.22Å</a:t>
              </a:r>
            </a:p>
          </p:txBody>
        </p:sp>
        <p:sp>
          <p:nvSpPr>
            <p:cNvPr id="33" name="CasellaDiTesto 32">
              <a:extLst>
                <a:ext uri="{FF2B5EF4-FFF2-40B4-BE49-F238E27FC236}">
                  <a16:creationId xmlns:a16="http://schemas.microsoft.com/office/drawing/2014/main" id="{6BD43861-6CA0-4C6C-B7B4-EA7F7C45FB9D}"/>
                </a:ext>
              </a:extLst>
            </p:cNvPr>
            <p:cNvSpPr txBox="1"/>
            <p:nvPr/>
          </p:nvSpPr>
          <p:spPr>
            <a:xfrm>
              <a:off x="4955591" y="1135749"/>
              <a:ext cx="806161" cy="400110"/>
            </a:xfrm>
            <a:prstGeom prst="rect">
              <a:avLst/>
            </a:prstGeom>
            <a:noFill/>
          </p:spPr>
          <p:txBody>
            <a:bodyPr wrap="square" rtlCol="0">
              <a:spAutoFit/>
            </a:bodyPr>
            <a:lstStyle/>
            <a:p>
              <a:pPr algn="ctr"/>
              <a:r>
                <a:rPr lang="en-GB" sz="1000" b="1" dirty="0"/>
                <a:t>Gr</a:t>
              </a:r>
            </a:p>
            <a:p>
              <a:pPr algn="ctr"/>
              <a:r>
                <a:rPr lang="en-GB" sz="1000" b="1" i="1" dirty="0"/>
                <a:t>d</a:t>
              </a:r>
              <a:r>
                <a:rPr lang="en-GB" sz="1000" b="1" dirty="0"/>
                <a:t>= 1.15Å</a:t>
              </a:r>
            </a:p>
          </p:txBody>
        </p:sp>
        <p:cxnSp>
          <p:nvCxnSpPr>
            <p:cNvPr id="34" name="Connettore 2 33">
              <a:extLst>
                <a:ext uri="{FF2B5EF4-FFF2-40B4-BE49-F238E27FC236}">
                  <a16:creationId xmlns:a16="http://schemas.microsoft.com/office/drawing/2014/main" id="{21DE5EEA-F1D1-4E05-8865-A846477DD417}"/>
                </a:ext>
              </a:extLst>
            </p:cNvPr>
            <p:cNvCxnSpPr>
              <a:cxnSpLocks/>
            </p:cNvCxnSpPr>
            <p:nvPr/>
          </p:nvCxnSpPr>
          <p:spPr>
            <a:xfrm flipH="1">
              <a:off x="3699322" y="1504000"/>
              <a:ext cx="1861" cy="1880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ttore 2 34">
              <a:extLst>
                <a:ext uri="{FF2B5EF4-FFF2-40B4-BE49-F238E27FC236}">
                  <a16:creationId xmlns:a16="http://schemas.microsoft.com/office/drawing/2014/main" id="{D761AFE5-B2EA-4787-B4F9-086C0E42A813}"/>
                </a:ext>
              </a:extLst>
            </p:cNvPr>
            <p:cNvCxnSpPr>
              <a:cxnSpLocks/>
            </p:cNvCxnSpPr>
            <p:nvPr/>
          </p:nvCxnSpPr>
          <p:spPr>
            <a:xfrm flipH="1">
              <a:off x="5296307" y="1477199"/>
              <a:ext cx="81983" cy="1693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Connettore 2 35">
              <a:extLst>
                <a:ext uri="{FF2B5EF4-FFF2-40B4-BE49-F238E27FC236}">
                  <a16:creationId xmlns:a16="http://schemas.microsoft.com/office/drawing/2014/main" id="{E21F4F27-6ECC-4D5B-9EE5-5B03B305F7BA}"/>
                </a:ext>
              </a:extLst>
            </p:cNvPr>
            <p:cNvCxnSpPr>
              <a:cxnSpLocks/>
              <a:stCxn id="32" idx="2"/>
            </p:cNvCxnSpPr>
            <p:nvPr/>
          </p:nvCxnSpPr>
          <p:spPr>
            <a:xfrm>
              <a:off x="5104077" y="2674867"/>
              <a:ext cx="72325" cy="2168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Connettore 2 36">
              <a:extLst>
                <a:ext uri="{FF2B5EF4-FFF2-40B4-BE49-F238E27FC236}">
                  <a16:creationId xmlns:a16="http://schemas.microsoft.com/office/drawing/2014/main" id="{E3E7D700-D282-4B24-AB48-A6BDF2A1FF8B}"/>
                </a:ext>
              </a:extLst>
            </p:cNvPr>
            <p:cNvCxnSpPr>
              <a:cxnSpLocks/>
            </p:cNvCxnSpPr>
            <p:nvPr/>
          </p:nvCxnSpPr>
          <p:spPr>
            <a:xfrm flipH="1">
              <a:off x="4482848" y="2525156"/>
              <a:ext cx="81983" cy="1693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Connettore 2 37">
              <a:extLst>
                <a:ext uri="{FF2B5EF4-FFF2-40B4-BE49-F238E27FC236}">
                  <a16:creationId xmlns:a16="http://schemas.microsoft.com/office/drawing/2014/main" id="{3A5EA3C1-7CC2-4185-B54D-2C1AD4359F3A}"/>
                </a:ext>
              </a:extLst>
            </p:cNvPr>
            <p:cNvCxnSpPr>
              <a:cxnSpLocks/>
            </p:cNvCxnSpPr>
            <p:nvPr/>
          </p:nvCxnSpPr>
          <p:spPr>
            <a:xfrm>
              <a:off x="4238709" y="2891699"/>
              <a:ext cx="46223" cy="1036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Connettore 2 38">
              <a:extLst>
                <a:ext uri="{FF2B5EF4-FFF2-40B4-BE49-F238E27FC236}">
                  <a16:creationId xmlns:a16="http://schemas.microsoft.com/office/drawing/2014/main" id="{3B4B3DDF-57FF-4FD2-8EED-910028CA6D5F}"/>
                </a:ext>
              </a:extLst>
            </p:cNvPr>
            <p:cNvCxnSpPr>
              <a:cxnSpLocks/>
            </p:cNvCxnSpPr>
            <p:nvPr/>
          </p:nvCxnSpPr>
          <p:spPr>
            <a:xfrm>
              <a:off x="4590354" y="1505830"/>
              <a:ext cx="2081" cy="1636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pic>
        <p:nvPicPr>
          <p:cNvPr id="41" name="Immagine 40">
            <a:extLst>
              <a:ext uri="{FF2B5EF4-FFF2-40B4-BE49-F238E27FC236}">
                <a16:creationId xmlns:a16="http://schemas.microsoft.com/office/drawing/2014/main" id="{47E14959-3543-452F-851D-89DD9F3E5990}"/>
              </a:ext>
            </a:extLst>
          </p:cNvPr>
          <p:cNvPicPr>
            <a:picLocks noChangeAspect="1"/>
          </p:cNvPicPr>
          <p:nvPr/>
        </p:nvPicPr>
        <p:blipFill rotWithShape="1">
          <a:blip r:embed="rId3"/>
          <a:srcRect l="4864" t="12468" r="35988" b="5296"/>
          <a:stretch/>
        </p:blipFill>
        <p:spPr bwMode="auto">
          <a:xfrm>
            <a:off x="787282" y="2782483"/>
            <a:ext cx="2240342" cy="1721498"/>
          </a:xfrm>
          <a:prstGeom prst="rect">
            <a:avLst/>
          </a:prstGeom>
          <a:ln>
            <a:noFill/>
          </a:ln>
          <a:extLst>
            <a:ext uri="{53640926-AAD7-44D8-BBD7-CCE9431645EC}">
              <a14:shadowObscured xmlns:a14="http://schemas.microsoft.com/office/drawing/2010/main"/>
            </a:ext>
          </a:extLst>
        </p:spPr>
      </p:pic>
      <p:pic>
        <p:nvPicPr>
          <p:cNvPr id="43" name="Immagine 42" descr="Immagine che contiene mappa&#10;&#10;Descrizione generata automaticamente">
            <a:extLst>
              <a:ext uri="{FF2B5EF4-FFF2-40B4-BE49-F238E27FC236}">
                <a16:creationId xmlns:a16="http://schemas.microsoft.com/office/drawing/2014/main" id="{CB0D1F00-CA66-408B-8EF0-F680623A1B91}"/>
              </a:ext>
            </a:extLst>
          </p:cNvPr>
          <p:cNvPicPr>
            <a:picLocks noChangeAspect="1"/>
          </p:cNvPicPr>
          <p:nvPr/>
        </p:nvPicPr>
        <p:blipFill rotWithShape="1">
          <a:blip r:embed="rId4">
            <a:extLst>
              <a:ext uri="{28A0092B-C50C-407E-A947-70E740481C1C}">
                <a14:useLocalDpi xmlns:a14="http://schemas.microsoft.com/office/drawing/2010/main" val="0"/>
              </a:ext>
            </a:extLst>
          </a:blip>
          <a:srcRect l="19624" r="20358"/>
          <a:stretch/>
        </p:blipFill>
        <p:spPr bwMode="auto">
          <a:xfrm>
            <a:off x="796892" y="638963"/>
            <a:ext cx="2229598" cy="2089510"/>
          </a:xfrm>
          <a:prstGeom prst="rect">
            <a:avLst/>
          </a:prstGeom>
          <a:ln>
            <a:noFill/>
          </a:ln>
          <a:extLst>
            <a:ext uri="{53640926-AAD7-44D8-BBD7-CCE9431645EC}">
              <a14:shadowObscured xmlns:a14="http://schemas.microsoft.com/office/drawing/2010/main"/>
            </a:ext>
          </a:extLst>
        </p:spPr>
      </p:pic>
      <p:sp>
        <p:nvSpPr>
          <p:cNvPr id="44" name="CasellaDiTesto 43">
            <a:extLst>
              <a:ext uri="{FF2B5EF4-FFF2-40B4-BE49-F238E27FC236}">
                <a16:creationId xmlns:a16="http://schemas.microsoft.com/office/drawing/2014/main" id="{5D40D93A-7D91-4249-8B74-02931EC2F22F}"/>
              </a:ext>
            </a:extLst>
          </p:cNvPr>
          <p:cNvSpPr txBox="1"/>
          <p:nvPr/>
        </p:nvSpPr>
        <p:spPr>
          <a:xfrm rot="16200000">
            <a:off x="-228548" y="1440295"/>
            <a:ext cx="1278428" cy="400110"/>
          </a:xfrm>
          <a:prstGeom prst="rect">
            <a:avLst/>
          </a:prstGeom>
          <a:noFill/>
        </p:spPr>
        <p:txBody>
          <a:bodyPr wrap="square" rtlCol="0">
            <a:spAutoFit/>
          </a:bodyPr>
          <a:lstStyle/>
          <a:p>
            <a:pPr algn="ctr"/>
            <a:r>
              <a:rPr lang="en-GB" sz="2000" b="1" dirty="0">
                <a:solidFill>
                  <a:srgbClr val="FF0000"/>
                </a:solidFill>
              </a:rPr>
              <a:t>SEM</a:t>
            </a:r>
          </a:p>
        </p:txBody>
      </p:sp>
      <p:sp>
        <p:nvSpPr>
          <p:cNvPr id="45" name="CasellaDiTesto 44">
            <a:extLst>
              <a:ext uri="{FF2B5EF4-FFF2-40B4-BE49-F238E27FC236}">
                <a16:creationId xmlns:a16="http://schemas.microsoft.com/office/drawing/2014/main" id="{197ED84A-2AC5-4E05-90FB-4B233C91F58C}"/>
              </a:ext>
            </a:extLst>
          </p:cNvPr>
          <p:cNvSpPr txBox="1"/>
          <p:nvPr/>
        </p:nvSpPr>
        <p:spPr>
          <a:xfrm rot="16200000">
            <a:off x="-245573" y="3277135"/>
            <a:ext cx="1278428" cy="400110"/>
          </a:xfrm>
          <a:prstGeom prst="rect">
            <a:avLst/>
          </a:prstGeom>
          <a:noFill/>
        </p:spPr>
        <p:txBody>
          <a:bodyPr wrap="square" rtlCol="0">
            <a:spAutoFit/>
          </a:bodyPr>
          <a:lstStyle/>
          <a:p>
            <a:pPr algn="ctr"/>
            <a:r>
              <a:rPr lang="en-GB" sz="2000" b="1" dirty="0">
                <a:solidFill>
                  <a:srgbClr val="FF0000"/>
                </a:solidFill>
              </a:rPr>
              <a:t>MRS</a:t>
            </a:r>
          </a:p>
        </p:txBody>
      </p:sp>
      <p:sp>
        <p:nvSpPr>
          <p:cNvPr id="46" name="CasellaDiTesto 45">
            <a:extLst>
              <a:ext uri="{FF2B5EF4-FFF2-40B4-BE49-F238E27FC236}">
                <a16:creationId xmlns:a16="http://schemas.microsoft.com/office/drawing/2014/main" id="{9A2E19D6-71FC-41DF-BC7D-850737559348}"/>
              </a:ext>
            </a:extLst>
          </p:cNvPr>
          <p:cNvSpPr txBox="1"/>
          <p:nvPr/>
        </p:nvSpPr>
        <p:spPr>
          <a:xfrm rot="16200000">
            <a:off x="-247622" y="5378375"/>
            <a:ext cx="1278428" cy="400110"/>
          </a:xfrm>
          <a:prstGeom prst="rect">
            <a:avLst/>
          </a:prstGeom>
          <a:noFill/>
        </p:spPr>
        <p:txBody>
          <a:bodyPr wrap="square" rtlCol="0">
            <a:spAutoFit/>
          </a:bodyPr>
          <a:lstStyle/>
          <a:p>
            <a:pPr algn="ctr"/>
            <a:r>
              <a:rPr lang="en-GB" sz="2000" b="1" dirty="0">
                <a:solidFill>
                  <a:srgbClr val="FF0000"/>
                </a:solidFill>
              </a:rPr>
              <a:t>XRD</a:t>
            </a:r>
          </a:p>
        </p:txBody>
      </p:sp>
      <p:sp>
        <p:nvSpPr>
          <p:cNvPr id="47" name="CasellaDiTesto 46">
            <a:extLst>
              <a:ext uri="{FF2B5EF4-FFF2-40B4-BE49-F238E27FC236}">
                <a16:creationId xmlns:a16="http://schemas.microsoft.com/office/drawing/2014/main" id="{A73877DC-8845-412F-87F1-3991918AAD2E}"/>
              </a:ext>
            </a:extLst>
          </p:cNvPr>
          <p:cNvSpPr txBox="1"/>
          <p:nvPr/>
        </p:nvSpPr>
        <p:spPr>
          <a:xfrm>
            <a:off x="3123651" y="4527150"/>
            <a:ext cx="5835747" cy="1989968"/>
          </a:xfrm>
          <a:prstGeom prst="rect">
            <a:avLst/>
          </a:prstGeom>
          <a:solidFill>
            <a:schemeClr val="accent5">
              <a:lumMod val="20000"/>
              <a:lumOff val="80000"/>
              <a:alpha val="87000"/>
            </a:schemeClr>
          </a:solidFill>
          <a:ln>
            <a:solidFill>
              <a:srgbClr val="FF0000"/>
            </a:solidFill>
          </a:ln>
        </p:spPr>
        <p:txBody>
          <a:bodyPr wrap="square">
            <a:spAutoFit/>
          </a:bodyPr>
          <a:lstStyle/>
          <a:p>
            <a:pPr marL="342900" lvl="0" indent="-342900" algn="just">
              <a:lnSpc>
                <a:spcPct val="115000"/>
              </a:lnSpc>
              <a:buClr>
                <a:srgbClr val="002060"/>
              </a:buClr>
              <a:buFont typeface="+mj-lt"/>
              <a:buAutoNum type="romanLcPeriod"/>
            </a:pP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FRO 95028 (S2) </a:t>
            </a:r>
            <a:r>
              <a:rPr lang="en-US" sz="1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presenta</a:t>
            </a: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nano-grafite</a:t>
            </a: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con </a:t>
            </a:r>
            <a:r>
              <a:rPr lang="en-US" sz="1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minore</a:t>
            </a: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presenza</a:t>
            </a: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di diamante </a:t>
            </a:r>
          </a:p>
          <a:p>
            <a:pPr marL="342900" lvl="0" indent="-342900" algn="just">
              <a:lnSpc>
                <a:spcPct val="115000"/>
              </a:lnSpc>
              <a:buClr>
                <a:srgbClr val="002060"/>
              </a:buClr>
              <a:buFont typeface="+mj-lt"/>
              <a:buAutoNum type="romanLcPeriod"/>
            </a:pPr>
            <a:r>
              <a:rPr lang="en-US"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Coexistenza</a:t>
            </a:r>
            <a:r>
              <a:rPr lang="en-US"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di micro-</a:t>
            </a:r>
            <a:r>
              <a:rPr lang="en-US"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diamanti</a:t>
            </a:r>
            <a:r>
              <a:rPr lang="en-US"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nano-diamanti</a:t>
            </a:r>
            <a:r>
              <a:rPr lang="en-US"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e </a:t>
            </a:r>
            <a:r>
              <a:rPr lang="en-US" sz="1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nano-grafite</a:t>
            </a: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in </a:t>
            </a:r>
            <a:r>
              <a:rPr lang="en-US" sz="1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tutti</a:t>
            </a: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I </a:t>
            </a:r>
            <a:r>
              <a:rPr lang="en-US" sz="1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campioni</a:t>
            </a: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(dal </a:t>
            </a:r>
            <a:r>
              <a:rPr lang="en-US" sz="1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livello</a:t>
            </a: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di shock S3 </a:t>
            </a:r>
            <a:r>
              <a:rPr lang="en-US"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a</a:t>
            </a: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S6, </a:t>
            </a:r>
            <a:r>
              <a:rPr lang="en-US" sz="1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Stöffler</a:t>
            </a: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1991, 2018).</a:t>
            </a:r>
            <a:endParaRPr lang="en-GB" sz="12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Clr>
                <a:srgbClr val="002060"/>
              </a:buClr>
              <a:buFont typeface="+mj-lt"/>
              <a:buAutoNum type="romanLcPeriod"/>
            </a:pPr>
            <a:r>
              <a:rPr lang="en-US" sz="1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Presenza</a:t>
            </a: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di stacking faults </a:t>
            </a:r>
            <a:r>
              <a:rPr lang="en-US" sz="1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nei</a:t>
            </a: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diamond </a:t>
            </a:r>
            <a:r>
              <a:rPr lang="en-US" sz="1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nella</a:t>
            </a: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maggiorparte</a:t>
            </a:r>
            <a:r>
              <a:rPr lang="en-US"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dei</a:t>
            </a:r>
            <a:r>
              <a:rPr lang="en-US"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diffrattogrammi</a:t>
            </a:r>
            <a:r>
              <a:rPr lang="en-US"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 medio-alto </a:t>
            </a:r>
            <a:r>
              <a:rPr lang="en-US"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grado</a:t>
            </a:r>
            <a:r>
              <a:rPr lang="en-US"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di shock.</a:t>
            </a:r>
            <a:endParaRPr lang="en-GB" sz="12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Clr>
                <a:srgbClr val="002060"/>
              </a:buClr>
              <a:buFont typeface="+mj-lt"/>
              <a:buAutoNum type="romanLcPeriod"/>
              <a:tabLst>
                <a:tab pos="285750" algn="l"/>
              </a:tabLst>
            </a:pPr>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A </a:t>
            </a:r>
            <a:r>
              <a:rPr lang="en-GB"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partire</a:t>
            </a:r>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dal </a:t>
            </a:r>
            <a:r>
              <a:rPr lang="en-GB"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livello</a:t>
            </a:r>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S3 i</a:t>
            </a:r>
            <a:r>
              <a:rPr lang="en-GB"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GB" sz="1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diffrattogrammi</a:t>
            </a:r>
            <a:r>
              <a:rPr lang="en-GB"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GB" sz="1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dei</a:t>
            </a:r>
            <a:r>
              <a:rPr lang="en-GB"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GB"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campioni</a:t>
            </a:r>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mostrano</a:t>
            </a:r>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il</a:t>
            </a:r>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picco</a:t>
            </a:r>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 </a:t>
            </a:r>
            <a:r>
              <a:rPr lang="en-GB"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distanza</a:t>
            </a:r>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interplanare</a:t>
            </a:r>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3.34Å con una </a:t>
            </a:r>
            <a:r>
              <a:rPr lang="en-GB" sz="1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marcata</a:t>
            </a:r>
            <a:r>
              <a:rPr lang="en-GB"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GB" sz="1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assimetria</a:t>
            </a:r>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simile a </a:t>
            </a:r>
            <a:r>
              <a:rPr lang="en-GB"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quanto</a:t>
            </a:r>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osservato</a:t>
            </a:r>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nei</a:t>
            </a:r>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campioni</a:t>
            </a:r>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precedentemente</a:t>
            </a:r>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studiati</a:t>
            </a:r>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di </a:t>
            </a:r>
            <a:r>
              <a:rPr lang="en-GB"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GB" sz="1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AhS</a:t>
            </a:r>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e</a:t>
            </a:r>
            <a:r>
              <a:rPr lang="en-GB"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NWA 7983 samples. </a:t>
            </a:r>
            <a:endParaRPr lang="en-GB" sz="12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8" name="CasellaDiTesto 47">
            <a:extLst>
              <a:ext uri="{FF2B5EF4-FFF2-40B4-BE49-F238E27FC236}">
                <a16:creationId xmlns:a16="http://schemas.microsoft.com/office/drawing/2014/main" id="{318686E9-8B46-402A-840F-E028EFE4983C}"/>
              </a:ext>
            </a:extLst>
          </p:cNvPr>
          <p:cNvSpPr txBox="1"/>
          <p:nvPr/>
        </p:nvSpPr>
        <p:spPr>
          <a:xfrm>
            <a:off x="3123651" y="3020577"/>
            <a:ext cx="5882606" cy="923779"/>
          </a:xfrm>
          <a:prstGeom prst="rect">
            <a:avLst/>
          </a:prstGeom>
          <a:solidFill>
            <a:schemeClr val="accent5">
              <a:lumMod val="20000"/>
              <a:lumOff val="80000"/>
              <a:alpha val="93000"/>
            </a:schemeClr>
          </a:solidFill>
          <a:ln>
            <a:solidFill>
              <a:srgbClr val="FF0000"/>
            </a:solidFill>
          </a:ln>
        </p:spPr>
        <p:txBody>
          <a:bodyPr wrap="square">
            <a:spAutoFit/>
          </a:bodyPr>
          <a:lstStyle/>
          <a:p>
            <a:pPr marL="342900" indent="-342900" algn="just">
              <a:lnSpc>
                <a:spcPct val="115000"/>
              </a:lnSpc>
              <a:buClr>
                <a:srgbClr val="002060"/>
              </a:buClr>
              <a:buFont typeface="+mj-lt"/>
              <a:buAutoNum type="romanLcPeriod"/>
            </a:pPr>
            <a:r>
              <a:rPr lang="en-US" sz="1200" b="1" dirty="0" err="1">
                <a:solidFill>
                  <a:srgbClr val="002060"/>
                </a:solidFill>
                <a:latin typeface="Arial" panose="020B0604020202020204" pitchFamily="34" charset="0"/>
                <a:cs typeface="Arial" panose="020B0604020202020204" pitchFamily="34" charset="0"/>
              </a:rPr>
              <a:t>Tutti</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i</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campioni</a:t>
            </a:r>
            <a:r>
              <a:rPr lang="en-US" sz="1200" b="1" dirty="0">
                <a:solidFill>
                  <a:srgbClr val="002060"/>
                </a:solidFill>
                <a:latin typeface="Arial" panose="020B0604020202020204" pitchFamily="34" charset="0"/>
                <a:cs typeface="Arial" panose="020B0604020202020204" pitchFamily="34" charset="0"/>
              </a:rPr>
              <a:t> investigate </a:t>
            </a:r>
            <a:r>
              <a:rPr lang="en-US" sz="1200" b="1" dirty="0" err="1">
                <a:solidFill>
                  <a:srgbClr val="002060"/>
                </a:solidFill>
                <a:latin typeface="Arial" panose="020B0604020202020204" pitchFamily="34" charset="0"/>
                <a:cs typeface="Arial" panose="020B0604020202020204" pitchFamily="34" charset="0"/>
              </a:rPr>
              <a:t>hanno</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mpstrato</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valori</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omogenei</a:t>
            </a:r>
            <a:r>
              <a:rPr lang="en-US" sz="1200" b="1" dirty="0">
                <a:solidFill>
                  <a:srgbClr val="002060"/>
                </a:solidFill>
                <a:latin typeface="Arial" panose="020B0604020202020204" pitchFamily="34" charset="0"/>
                <a:cs typeface="Arial" panose="020B0604020202020204" pitchFamily="34" charset="0"/>
              </a:rPr>
              <a:t> di </a:t>
            </a:r>
            <a:r>
              <a:rPr lang="en-US" sz="1200" b="1" dirty="0" err="1">
                <a:solidFill>
                  <a:srgbClr val="002060"/>
                </a:solidFill>
                <a:latin typeface="Arial" panose="020B0604020202020204" pitchFamily="34" charset="0"/>
                <a:cs typeface="Arial" panose="020B0604020202020204" pitchFamily="34" charset="0"/>
              </a:rPr>
              <a:t>centro</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della</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banda</a:t>
            </a:r>
            <a:r>
              <a:rPr lang="en-US" sz="1200" b="1" dirty="0">
                <a:solidFill>
                  <a:srgbClr val="002060"/>
                </a:solidFill>
                <a:latin typeface="Arial" panose="020B0604020202020204" pitchFamily="34" charset="0"/>
                <a:cs typeface="Arial" panose="020B0604020202020204" pitchFamily="34" charset="0"/>
              </a:rPr>
              <a:t> G e D.</a:t>
            </a:r>
            <a:endParaRPr lang="en-GB" sz="1200" b="1" dirty="0">
              <a:solidFill>
                <a:srgbClr val="002060"/>
              </a:solidFill>
              <a:latin typeface="Arial" panose="020B0604020202020204" pitchFamily="34" charset="0"/>
              <a:cs typeface="Arial" panose="020B0604020202020204" pitchFamily="34" charset="0"/>
            </a:endParaRPr>
          </a:p>
          <a:p>
            <a:pPr marL="342900" indent="-342900" algn="just">
              <a:lnSpc>
                <a:spcPct val="115000"/>
              </a:lnSpc>
              <a:spcAft>
                <a:spcPts val="1000"/>
              </a:spcAft>
              <a:buClr>
                <a:srgbClr val="002060"/>
              </a:buClr>
              <a:buFont typeface="+mj-lt"/>
              <a:buAutoNum type="romanLcPeriod"/>
            </a:pPr>
            <a:r>
              <a:rPr lang="en-GB" sz="1200" b="1" dirty="0" err="1">
                <a:solidFill>
                  <a:srgbClr val="002060"/>
                </a:solidFill>
                <a:latin typeface="Arial" panose="020B0604020202020204" pitchFamily="34" charset="0"/>
                <a:cs typeface="Arial" panose="020B0604020202020204" pitchFamily="34" charset="0"/>
              </a:rPr>
              <a:t>Questi</a:t>
            </a:r>
            <a:r>
              <a:rPr lang="en-GB" sz="1200" b="1" dirty="0">
                <a:solidFill>
                  <a:srgbClr val="002060"/>
                </a:solidFill>
                <a:latin typeface="Arial" panose="020B0604020202020204" pitchFamily="34" charset="0"/>
                <a:cs typeface="Arial" panose="020B0604020202020204" pitchFamily="34" charset="0"/>
              </a:rPr>
              <a:t> </a:t>
            </a:r>
            <a:r>
              <a:rPr lang="en-GB" sz="1200" b="1" dirty="0" err="1">
                <a:solidFill>
                  <a:srgbClr val="002060"/>
                </a:solidFill>
                <a:latin typeface="Arial" panose="020B0604020202020204" pitchFamily="34" charset="0"/>
                <a:cs typeface="Arial" panose="020B0604020202020204" pitchFamily="34" charset="0"/>
              </a:rPr>
              <a:t>valori</a:t>
            </a:r>
            <a:r>
              <a:rPr lang="en-GB" sz="1200" b="1" dirty="0">
                <a:solidFill>
                  <a:srgbClr val="002060"/>
                </a:solidFill>
                <a:latin typeface="Arial" panose="020B0604020202020204" pitchFamily="34" charset="0"/>
                <a:cs typeface="Arial" panose="020B0604020202020204" pitchFamily="34" charset="0"/>
              </a:rPr>
              <a:t> </a:t>
            </a:r>
            <a:r>
              <a:rPr lang="en-GB" sz="1200" b="1" dirty="0" err="1">
                <a:solidFill>
                  <a:srgbClr val="002060"/>
                </a:solidFill>
                <a:latin typeface="Arial" panose="020B0604020202020204" pitchFamily="34" charset="0"/>
                <a:cs typeface="Arial" panose="020B0604020202020204" pitchFamily="34" charset="0"/>
              </a:rPr>
              <a:t>hanno</a:t>
            </a:r>
            <a:r>
              <a:rPr lang="en-GB" sz="1200" b="1" dirty="0">
                <a:solidFill>
                  <a:srgbClr val="002060"/>
                </a:solidFill>
                <a:latin typeface="Arial" panose="020B0604020202020204" pitchFamily="34" charset="0"/>
                <a:cs typeface="Arial" panose="020B0604020202020204" pitchFamily="34" charset="0"/>
              </a:rPr>
              <a:t> </a:t>
            </a:r>
            <a:r>
              <a:rPr lang="en-GB" sz="1200" b="1" dirty="0" err="1">
                <a:solidFill>
                  <a:srgbClr val="002060"/>
                </a:solidFill>
                <a:latin typeface="Arial" panose="020B0604020202020204" pitchFamily="34" charset="0"/>
                <a:cs typeface="Arial" panose="020B0604020202020204" pitchFamily="34" charset="0"/>
              </a:rPr>
              <a:t>riportato</a:t>
            </a:r>
            <a:r>
              <a:rPr lang="en-GB" sz="1200" b="1" dirty="0">
                <a:solidFill>
                  <a:srgbClr val="002060"/>
                </a:solidFill>
                <a:latin typeface="Arial" panose="020B0604020202020204" pitchFamily="34" charset="0"/>
                <a:cs typeface="Arial" panose="020B0604020202020204" pitchFamily="34" charset="0"/>
              </a:rPr>
              <a:t> temperature </a:t>
            </a:r>
            <a:r>
              <a:rPr lang="en-GB" sz="1200" b="1" dirty="0" err="1">
                <a:solidFill>
                  <a:srgbClr val="002060"/>
                </a:solidFill>
                <a:latin typeface="Arial" panose="020B0604020202020204" pitchFamily="34" charset="0"/>
                <a:cs typeface="Arial" panose="020B0604020202020204" pitchFamily="34" charset="0"/>
              </a:rPr>
              <a:t>tra</a:t>
            </a:r>
            <a:r>
              <a:rPr lang="en-GB" sz="1200" b="1" dirty="0">
                <a:solidFill>
                  <a:srgbClr val="002060"/>
                </a:solidFill>
                <a:latin typeface="Arial" panose="020B0604020202020204" pitchFamily="34" charset="0"/>
                <a:cs typeface="Arial" panose="020B0604020202020204" pitchFamily="34" charset="0"/>
              </a:rPr>
              <a:t> </a:t>
            </a:r>
            <a:r>
              <a:rPr lang="en-GB" sz="1200" b="1" dirty="0" err="1">
                <a:solidFill>
                  <a:srgbClr val="002060"/>
                </a:solidFill>
                <a:latin typeface="Arial" panose="020B0604020202020204" pitchFamily="34" charset="0"/>
                <a:cs typeface="Arial" panose="020B0604020202020204" pitchFamily="34" charset="0"/>
              </a:rPr>
              <a:t>i</a:t>
            </a:r>
            <a:r>
              <a:rPr lang="en-GB" sz="1200" b="1" dirty="0">
                <a:solidFill>
                  <a:srgbClr val="002060"/>
                </a:solidFill>
                <a:latin typeface="Arial" panose="020B0604020202020204" pitchFamily="34" charset="0"/>
                <a:cs typeface="Arial" panose="020B0604020202020204" pitchFamily="34" charset="0"/>
              </a:rPr>
              <a:t> 1200 e 1400 °C </a:t>
            </a:r>
            <a:r>
              <a:rPr lang="en-GB" sz="1200" b="1" dirty="0" err="1">
                <a:solidFill>
                  <a:srgbClr val="002060"/>
                </a:solidFill>
                <a:latin typeface="Arial" panose="020B0604020202020204" pitchFamily="34" charset="0"/>
                <a:cs typeface="Arial" panose="020B0604020202020204" pitchFamily="34" charset="0"/>
              </a:rPr>
              <a:t>stimate</a:t>
            </a:r>
            <a:r>
              <a:rPr lang="en-GB" sz="1200" b="1" dirty="0">
                <a:solidFill>
                  <a:srgbClr val="002060"/>
                </a:solidFill>
                <a:latin typeface="Arial" panose="020B0604020202020204" pitchFamily="34" charset="0"/>
                <a:cs typeface="Arial" panose="020B0604020202020204" pitchFamily="34" charset="0"/>
              </a:rPr>
              <a:t> </a:t>
            </a:r>
            <a:r>
              <a:rPr lang="en-GB" sz="1200" b="1" dirty="0" err="1">
                <a:solidFill>
                  <a:srgbClr val="002060"/>
                </a:solidFill>
                <a:latin typeface="Arial" panose="020B0604020202020204" pitchFamily="34" charset="0"/>
                <a:cs typeface="Arial" panose="020B0604020202020204" pitchFamily="34" charset="0"/>
              </a:rPr>
              <a:t>tramite</a:t>
            </a:r>
            <a:r>
              <a:rPr lang="en-GB" sz="1200" b="1" dirty="0">
                <a:solidFill>
                  <a:srgbClr val="002060"/>
                </a:solidFill>
                <a:latin typeface="Arial" panose="020B0604020202020204" pitchFamily="34" charset="0"/>
                <a:cs typeface="Arial" panose="020B0604020202020204" pitchFamily="34" charset="0"/>
              </a:rPr>
              <a:t> </a:t>
            </a:r>
            <a:r>
              <a:rPr lang="en-GB" sz="1200" b="1" dirty="0" err="1">
                <a:solidFill>
                  <a:srgbClr val="002060"/>
                </a:solidFill>
                <a:latin typeface="Arial" panose="020B0604020202020204" pitchFamily="34" charset="0"/>
                <a:cs typeface="Arial" panose="020B0604020202020204" pitchFamily="34" charset="0"/>
              </a:rPr>
              <a:t>il</a:t>
            </a:r>
            <a:r>
              <a:rPr lang="en-GB" sz="1200" b="1" dirty="0">
                <a:solidFill>
                  <a:srgbClr val="002060"/>
                </a:solidFill>
                <a:latin typeface="Arial" panose="020B0604020202020204" pitchFamily="34" charset="0"/>
                <a:cs typeface="Arial" panose="020B0604020202020204" pitchFamily="34" charset="0"/>
              </a:rPr>
              <a:t> </a:t>
            </a:r>
            <a:r>
              <a:rPr lang="en-GB" sz="1200" b="1" dirty="0" err="1">
                <a:solidFill>
                  <a:srgbClr val="002060"/>
                </a:solidFill>
                <a:latin typeface="Arial" panose="020B0604020202020204" pitchFamily="34" charset="0"/>
                <a:cs typeface="Arial" panose="020B0604020202020204" pitchFamily="34" charset="0"/>
              </a:rPr>
              <a:t>geotermometro</a:t>
            </a:r>
            <a:r>
              <a:rPr lang="en-GB" sz="1200" b="1" dirty="0">
                <a:solidFill>
                  <a:srgbClr val="002060"/>
                </a:solidFill>
                <a:latin typeface="Arial" panose="020B0604020202020204" pitchFamily="34" charset="0"/>
                <a:cs typeface="Arial" panose="020B0604020202020204" pitchFamily="34" charset="0"/>
              </a:rPr>
              <a:t> di Cody et al. (2008), con </a:t>
            </a:r>
            <a:r>
              <a:rPr lang="en-GB" sz="1200" b="1" dirty="0" err="1">
                <a:solidFill>
                  <a:srgbClr val="002060"/>
                </a:solidFill>
                <a:latin typeface="Arial" panose="020B0604020202020204" pitchFamily="34" charset="0"/>
                <a:cs typeface="Arial" panose="020B0604020202020204" pitchFamily="34" charset="0"/>
              </a:rPr>
              <a:t>errore</a:t>
            </a:r>
            <a:r>
              <a:rPr lang="en-GB" sz="1200" b="1" dirty="0">
                <a:solidFill>
                  <a:srgbClr val="002060"/>
                </a:solidFill>
                <a:latin typeface="Arial" panose="020B0604020202020204" pitchFamily="34" charset="0"/>
                <a:cs typeface="Arial" panose="020B0604020202020204" pitchFamily="34" charset="0"/>
              </a:rPr>
              <a:t> ±120°C.</a:t>
            </a:r>
          </a:p>
        </p:txBody>
      </p:sp>
      <p:grpSp>
        <p:nvGrpSpPr>
          <p:cNvPr id="2" name="Gruppo 1">
            <a:extLst>
              <a:ext uri="{FF2B5EF4-FFF2-40B4-BE49-F238E27FC236}">
                <a16:creationId xmlns:a16="http://schemas.microsoft.com/office/drawing/2014/main" id="{2EC3E38B-F9CA-4DEA-950C-CD25914C60C9}"/>
              </a:ext>
            </a:extLst>
          </p:cNvPr>
          <p:cNvGrpSpPr/>
          <p:nvPr/>
        </p:nvGrpSpPr>
        <p:grpSpPr>
          <a:xfrm>
            <a:off x="3149796" y="821404"/>
            <a:ext cx="5882606" cy="1569660"/>
            <a:chOff x="3123651" y="965637"/>
            <a:chExt cx="5882606" cy="1569660"/>
          </a:xfrm>
        </p:grpSpPr>
        <p:sp>
          <p:nvSpPr>
            <p:cNvPr id="21" name="CasellaDiTesto 20">
              <a:extLst>
                <a:ext uri="{FF2B5EF4-FFF2-40B4-BE49-F238E27FC236}">
                  <a16:creationId xmlns:a16="http://schemas.microsoft.com/office/drawing/2014/main" id="{99FBF3D3-CE20-4CBB-BD24-21AED63C4C0A}"/>
                </a:ext>
              </a:extLst>
            </p:cNvPr>
            <p:cNvSpPr txBox="1"/>
            <p:nvPr/>
          </p:nvSpPr>
          <p:spPr>
            <a:xfrm>
              <a:off x="3933877" y="965637"/>
              <a:ext cx="3911284" cy="1569660"/>
            </a:xfrm>
            <a:prstGeom prst="rect">
              <a:avLst/>
            </a:prstGeom>
            <a:noFill/>
          </p:spPr>
          <p:txBody>
            <a:bodyPr wrap="square" rtlCol="0">
              <a:spAutoFit/>
            </a:bodyPr>
            <a:lstStyle/>
            <a:p>
              <a:pPr algn="ctr"/>
              <a:r>
                <a:rPr lang="en-GB" sz="9600" b="1" dirty="0">
                  <a:solidFill>
                    <a:srgbClr val="FF0000"/>
                  </a:solidFill>
                </a:rPr>
                <a:t>SEM</a:t>
              </a:r>
            </a:p>
          </p:txBody>
        </p:sp>
        <p:sp>
          <p:nvSpPr>
            <p:cNvPr id="49" name="CasellaDiTesto 48">
              <a:extLst>
                <a:ext uri="{FF2B5EF4-FFF2-40B4-BE49-F238E27FC236}">
                  <a16:creationId xmlns:a16="http://schemas.microsoft.com/office/drawing/2014/main" id="{19324057-7DA4-44FE-A227-377A09DD52EB}"/>
                </a:ext>
              </a:extLst>
            </p:cNvPr>
            <p:cNvSpPr txBox="1"/>
            <p:nvPr/>
          </p:nvSpPr>
          <p:spPr>
            <a:xfrm>
              <a:off x="3123651" y="1330395"/>
              <a:ext cx="5882606" cy="923779"/>
            </a:xfrm>
            <a:prstGeom prst="rect">
              <a:avLst/>
            </a:prstGeom>
            <a:solidFill>
              <a:schemeClr val="accent5">
                <a:lumMod val="20000"/>
                <a:lumOff val="80000"/>
                <a:alpha val="94000"/>
              </a:schemeClr>
            </a:solidFill>
            <a:ln>
              <a:solidFill>
                <a:srgbClr val="FF0000"/>
              </a:solidFill>
            </a:ln>
          </p:spPr>
          <p:txBody>
            <a:bodyPr wrap="square">
              <a:spAutoFit/>
            </a:bodyPr>
            <a:lstStyle/>
            <a:p>
              <a:pPr marL="342900" indent="-342900" algn="just">
                <a:lnSpc>
                  <a:spcPct val="115000"/>
                </a:lnSpc>
                <a:buClr>
                  <a:srgbClr val="002060"/>
                </a:buClr>
                <a:buFont typeface="+mj-lt"/>
                <a:buAutoNum type="romanLcPeriod"/>
              </a:pPr>
              <a:endParaRPr lang="en-GB" sz="1200" b="1" dirty="0">
                <a:solidFill>
                  <a:srgbClr val="002060"/>
                </a:solidFill>
                <a:latin typeface="Arial" panose="020B0604020202020204" pitchFamily="34" charset="0"/>
                <a:cs typeface="Arial" panose="020B0604020202020204" pitchFamily="34" charset="0"/>
              </a:endParaRPr>
            </a:p>
            <a:p>
              <a:pPr marL="342900" indent="-342900" algn="just">
                <a:lnSpc>
                  <a:spcPct val="115000"/>
                </a:lnSpc>
                <a:buClr>
                  <a:srgbClr val="002060"/>
                </a:buClr>
                <a:buFont typeface="+mj-lt"/>
                <a:buAutoNum type="romanLcPeriod"/>
              </a:pPr>
              <a:r>
                <a:rPr lang="en-GB" sz="1200" b="1" dirty="0">
                  <a:solidFill>
                    <a:srgbClr val="002060"/>
                  </a:solidFill>
                  <a:latin typeface="Arial" panose="020B0604020202020204" pitchFamily="34" charset="0"/>
                  <a:cs typeface="Arial" panose="020B0604020202020204" pitchFamily="34" charset="0"/>
                </a:rPr>
                <a:t>Le </a:t>
              </a:r>
              <a:r>
                <a:rPr lang="en-GB" sz="1200" b="1" dirty="0" err="1">
                  <a:solidFill>
                    <a:srgbClr val="002060"/>
                  </a:solidFill>
                  <a:latin typeface="Arial" panose="020B0604020202020204" pitchFamily="34" charset="0"/>
                  <a:cs typeface="Arial" panose="020B0604020202020204" pitchFamily="34" charset="0"/>
                </a:rPr>
                <a:t>fasi</a:t>
              </a:r>
              <a:r>
                <a:rPr lang="en-GB" sz="1200" b="1" dirty="0">
                  <a:solidFill>
                    <a:srgbClr val="002060"/>
                  </a:solidFill>
                  <a:latin typeface="Arial" panose="020B0604020202020204" pitchFamily="34" charset="0"/>
                  <a:cs typeface="Arial" panose="020B0604020202020204" pitchFamily="34" charset="0"/>
                </a:rPr>
                <a:t> </a:t>
              </a:r>
              <a:r>
                <a:rPr lang="en-GB" sz="1200" b="1" dirty="0" err="1">
                  <a:solidFill>
                    <a:srgbClr val="002060"/>
                  </a:solidFill>
                  <a:latin typeface="Arial" panose="020B0604020202020204" pitchFamily="34" charset="0"/>
                  <a:cs typeface="Arial" panose="020B0604020202020204" pitchFamily="34" charset="0"/>
                </a:rPr>
                <a:t>carbonio</a:t>
              </a:r>
              <a:r>
                <a:rPr lang="en-GB" sz="1200" b="1" dirty="0">
                  <a:solidFill>
                    <a:srgbClr val="002060"/>
                  </a:solidFill>
                  <a:latin typeface="Arial" panose="020B0604020202020204" pitchFamily="34" charset="0"/>
                  <a:cs typeface="Arial" panose="020B0604020202020204" pitchFamily="34" charset="0"/>
                </a:rPr>
                <a:t> </a:t>
              </a:r>
              <a:r>
                <a:rPr lang="en-GB" sz="1200" b="1" dirty="0" err="1">
                  <a:solidFill>
                    <a:srgbClr val="002060"/>
                  </a:solidFill>
                  <a:latin typeface="Arial" panose="020B0604020202020204" pitchFamily="34" charset="0"/>
                  <a:cs typeface="Arial" panose="020B0604020202020204" pitchFamily="34" charset="0"/>
                </a:rPr>
                <a:t>sono</a:t>
              </a:r>
              <a:r>
                <a:rPr lang="en-GB" sz="1200" b="1" dirty="0">
                  <a:solidFill>
                    <a:srgbClr val="002060"/>
                  </a:solidFill>
                  <a:latin typeface="Arial" panose="020B0604020202020204" pitchFamily="34" charset="0"/>
                  <a:cs typeface="Arial" panose="020B0604020202020204" pitchFamily="34" charset="0"/>
                </a:rPr>
                <a:t> </a:t>
              </a:r>
              <a:r>
                <a:rPr lang="en-GB" sz="1200" b="1" dirty="0" err="1">
                  <a:solidFill>
                    <a:srgbClr val="002060"/>
                  </a:solidFill>
                  <a:latin typeface="Arial" panose="020B0604020202020204" pitchFamily="34" charset="0"/>
                  <a:cs typeface="Arial" panose="020B0604020202020204" pitchFamily="34" charset="0"/>
                </a:rPr>
                <a:t>sempre</a:t>
              </a:r>
              <a:r>
                <a:rPr lang="en-GB" sz="1200" b="1" dirty="0">
                  <a:solidFill>
                    <a:srgbClr val="002060"/>
                  </a:solidFill>
                  <a:latin typeface="Arial" panose="020B0604020202020204" pitchFamily="34" charset="0"/>
                  <a:cs typeface="Arial" panose="020B0604020202020204" pitchFamily="34" charset="0"/>
                </a:rPr>
                <a:t> associate a Fe-Ni alloys;</a:t>
              </a:r>
            </a:p>
            <a:p>
              <a:pPr marL="342900" indent="-342900" algn="just">
                <a:lnSpc>
                  <a:spcPct val="115000"/>
                </a:lnSpc>
                <a:buClr>
                  <a:srgbClr val="000000"/>
                </a:buClr>
                <a:buFont typeface="+mj-lt"/>
                <a:buAutoNum type="romanLcPeriod"/>
              </a:pPr>
              <a:endParaRPr lang="en-GB" sz="1200" b="1" dirty="0">
                <a:solidFill>
                  <a:srgbClr val="002060"/>
                </a:solidFill>
                <a:latin typeface="Arial" panose="020B0604020202020204" pitchFamily="34" charset="0"/>
                <a:cs typeface="Arial" panose="020B0604020202020204" pitchFamily="34" charset="0"/>
              </a:endParaRPr>
            </a:p>
            <a:p>
              <a:pPr marL="342900" indent="-342900" algn="just">
                <a:lnSpc>
                  <a:spcPct val="115000"/>
                </a:lnSpc>
                <a:buClr>
                  <a:srgbClr val="000000"/>
                </a:buClr>
                <a:buFont typeface="+mj-lt"/>
                <a:buAutoNum type="romanLcPeriod"/>
              </a:pPr>
              <a:endParaRPr lang="en-GB" sz="1200"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73721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5A68FF7-DA86-4783-92D2-CE6FE2C05C7D}"/>
              </a:ext>
            </a:extLst>
          </p:cNvPr>
          <p:cNvSpPr txBox="1"/>
          <p:nvPr/>
        </p:nvSpPr>
        <p:spPr>
          <a:xfrm>
            <a:off x="827903" y="264081"/>
            <a:ext cx="1788685" cy="276999"/>
          </a:xfrm>
          <a:prstGeom prst="rect">
            <a:avLst/>
          </a:prstGeom>
          <a:solidFill>
            <a:schemeClr val="bg1">
              <a:alpha val="39000"/>
            </a:schemeClr>
          </a:solidFill>
          <a:ln w="3175">
            <a:solidFill>
              <a:schemeClr val="bg1">
                <a:alpha val="50000"/>
              </a:schemeClr>
            </a:solidFill>
          </a:ln>
        </p:spPr>
        <p:txBody>
          <a:bodyPr wrap="square" rtlCol="0">
            <a:spAutoFit/>
          </a:bodyPr>
          <a:lstStyle/>
          <a:p>
            <a:pPr algn="ctr"/>
            <a:r>
              <a:rPr lang="it-IT" sz="1200" dirty="0">
                <a:solidFill>
                  <a:schemeClr val="bg1">
                    <a:lumMod val="75000"/>
                  </a:schemeClr>
                </a:solidFill>
                <a:latin typeface="Baskerville Old Face" panose="02020602080505020303" pitchFamily="18" charset="0"/>
              </a:rPr>
              <a:t>INTRODUZIONE</a:t>
            </a:r>
          </a:p>
        </p:txBody>
      </p:sp>
      <p:sp>
        <p:nvSpPr>
          <p:cNvPr id="12" name="CasellaDiTesto 11">
            <a:extLst>
              <a:ext uri="{FF2B5EF4-FFF2-40B4-BE49-F238E27FC236}">
                <a16:creationId xmlns:a16="http://schemas.microsoft.com/office/drawing/2014/main" id="{720F038D-53E5-4ED4-A751-D15EEEDE915F}"/>
              </a:ext>
            </a:extLst>
          </p:cNvPr>
          <p:cNvSpPr txBox="1"/>
          <p:nvPr/>
        </p:nvSpPr>
        <p:spPr>
          <a:xfrm>
            <a:off x="2710006" y="264081"/>
            <a:ext cx="1604514" cy="276999"/>
          </a:xfrm>
          <a:prstGeom prst="rect">
            <a:avLst/>
          </a:prstGeom>
          <a:solidFill>
            <a:schemeClr val="bg1">
              <a:alpha val="40000"/>
            </a:schemeClr>
          </a:solidFill>
          <a:ln w="3175">
            <a:solidFill>
              <a:schemeClr val="bg1">
                <a:alpha val="49000"/>
              </a:schemeClr>
            </a:solidFill>
          </a:ln>
        </p:spPr>
        <p:txBody>
          <a:bodyPr wrap="square" rtlCol="0">
            <a:spAutoFit/>
          </a:bodyPr>
          <a:lstStyle/>
          <a:p>
            <a:pPr algn="ctr"/>
            <a:r>
              <a:rPr lang="it-IT" sz="1200" dirty="0">
                <a:solidFill>
                  <a:schemeClr val="bg1">
                    <a:lumMod val="85000"/>
                  </a:schemeClr>
                </a:solidFill>
                <a:latin typeface="Baskerville Old Face" panose="02020602080505020303" pitchFamily="18" charset="0"/>
              </a:rPr>
              <a:t>CAMPIONI</a:t>
            </a:r>
          </a:p>
        </p:txBody>
      </p:sp>
      <p:sp>
        <p:nvSpPr>
          <p:cNvPr id="14" name="CasellaDiTesto 13">
            <a:extLst>
              <a:ext uri="{FF2B5EF4-FFF2-40B4-BE49-F238E27FC236}">
                <a16:creationId xmlns:a16="http://schemas.microsoft.com/office/drawing/2014/main" id="{44257E0E-A323-455C-853C-BAD80E1D0E6F}"/>
              </a:ext>
            </a:extLst>
          </p:cNvPr>
          <p:cNvSpPr txBox="1"/>
          <p:nvPr/>
        </p:nvSpPr>
        <p:spPr>
          <a:xfrm>
            <a:off x="7039926" y="264083"/>
            <a:ext cx="1862301"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CONCLUSIONI</a:t>
            </a:r>
          </a:p>
        </p:txBody>
      </p:sp>
      <p:sp>
        <p:nvSpPr>
          <p:cNvPr id="13" name="CasellaDiTesto 12">
            <a:extLst>
              <a:ext uri="{FF2B5EF4-FFF2-40B4-BE49-F238E27FC236}">
                <a16:creationId xmlns:a16="http://schemas.microsoft.com/office/drawing/2014/main" id="{2A77C8D1-AF4E-4F54-819F-89297EDB3D5E}"/>
              </a:ext>
            </a:extLst>
          </p:cNvPr>
          <p:cNvSpPr txBox="1"/>
          <p:nvPr/>
        </p:nvSpPr>
        <p:spPr>
          <a:xfrm>
            <a:off x="4598417" y="217914"/>
            <a:ext cx="2199736" cy="646331"/>
          </a:xfrm>
          <a:prstGeom prst="rect">
            <a:avLst/>
          </a:prstGeom>
          <a:solidFill>
            <a:schemeClr val="bg1">
              <a:alpha val="66000"/>
            </a:schemeClr>
          </a:solidFill>
          <a:ln w="38100">
            <a:solidFill>
              <a:schemeClr val="accent5"/>
            </a:solidFill>
          </a:ln>
        </p:spPr>
        <p:txBody>
          <a:bodyPr wrap="square" rtlCol="0">
            <a:spAutoFit/>
          </a:bodyPr>
          <a:lstStyle/>
          <a:p>
            <a:pPr algn="ctr"/>
            <a:r>
              <a:rPr lang="it-IT" b="1" dirty="0">
                <a:solidFill>
                  <a:srgbClr val="0070C0"/>
                </a:solidFill>
                <a:latin typeface="Baskerville Old Face" panose="02020602080505020303" pitchFamily="18" charset="0"/>
              </a:rPr>
              <a:t>RISULTATI &amp; DISCUSSIONE</a:t>
            </a:r>
          </a:p>
        </p:txBody>
      </p:sp>
      <p:sp>
        <p:nvSpPr>
          <p:cNvPr id="17" name="Rettangolo 16">
            <a:extLst>
              <a:ext uri="{FF2B5EF4-FFF2-40B4-BE49-F238E27FC236}">
                <a16:creationId xmlns:a16="http://schemas.microsoft.com/office/drawing/2014/main" id="{53539BE1-9ACB-467F-B145-459ADE200A3C}"/>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646C7B08-B3DD-4BC7-8C0D-06C0EA071A70}"/>
              </a:ext>
            </a:extLst>
          </p:cNvPr>
          <p:cNvSpPr txBox="1"/>
          <p:nvPr/>
        </p:nvSpPr>
        <p:spPr>
          <a:xfrm>
            <a:off x="654766" y="977874"/>
            <a:ext cx="3991534" cy="646331"/>
          </a:xfrm>
          <a:prstGeom prst="rect">
            <a:avLst/>
          </a:prstGeom>
          <a:noFill/>
          <a:ln w="28575">
            <a:solidFill>
              <a:srgbClr val="002060"/>
            </a:solidFill>
          </a:ln>
        </p:spPr>
        <p:txBody>
          <a:bodyPr wrap="square" rtlCol="0">
            <a:spAutoFit/>
          </a:bodyPr>
          <a:lstStyle/>
          <a:p>
            <a:pPr algn="ctr"/>
            <a:r>
              <a:rPr lang="en-GB" b="1" dirty="0">
                <a:solidFill>
                  <a:schemeClr val="bg1"/>
                </a:solidFill>
              </a:rPr>
              <a:t>1-Come </a:t>
            </a:r>
            <a:r>
              <a:rPr lang="en-GB" b="1" dirty="0" err="1">
                <a:solidFill>
                  <a:schemeClr val="bg1"/>
                </a:solidFill>
              </a:rPr>
              <a:t>possiamo</a:t>
            </a:r>
            <a:r>
              <a:rPr lang="en-GB" b="1" dirty="0">
                <a:solidFill>
                  <a:schemeClr val="bg1"/>
                </a:solidFill>
              </a:rPr>
              <a:t> </a:t>
            </a:r>
            <a:r>
              <a:rPr lang="en-GB" b="1" dirty="0" err="1">
                <a:solidFill>
                  <a:schemeClr val="bg1"/>
                </a:solidFill>
              </a:rPr>
              <a:t>spiegare</a:t>
            </a:r>
            <a:r>
              <a:rPr lang="en-GB" b="1" dirty="0">
                <a:solidFill>
                  <a:schemeClr val="bg1"/>
                </a:solidFill>
              </a:rPr>
              <a:t> la </a:t>
            </a:r>
            <a:r>
              <a:rPr lang="en-GB" b="1" dirty="0" err="1">
                <a:solidFill>
                  <a:schemeClr val="bg1"/>
                </a:solidFill>
              </a:rPr>
              <a:t>coesistenza</a:t>
            </a:r>
            <a:r>
              <a:rPr lang="en-GB" b="1" dirty="0">
                <a:solidFill>
                  <a:schemeClr val="bg1"/>
                </a:solidFill>
              </a:rPr>
              <a:t> di </a:t>
            </a:r>
            <a:r>
              <a:rPr lang="en-GB" b="1" dirty="0" err="1">
                <a:solidFill>
                  <a:schemeClr val="bg1"/>
                </a:solidFill>
              </a:rPr>
              <a:t>nano</a:t>
            </a:r>
            <a:r>
              <a:rPr lang="en-GB" b="1" dirty="0">
                <a:solidFill>
                  <a:schemeClr val="bg1"/>
                </a:solidFill>
              </a:rPr>
              <a:t> e micro </a:t>
            </a:r>
            <a:r>
              <a:rPr lang="en-GB" b="1" dirty="0" err="1">
                <a:solidFill>
                  <a:schemeClr val="bg1"/>
                </a:solidFill>
              </a:rPr>
              <a:t>diamanti</a:t>
            </a:r>
            <a:r>
              <a:rPr lang="en-GB" b="1" dirty="0">
                <a:solidFill>
                  <a:schemeClr val="bg1"/>
                </a:solidFill>
              </a:rPr>
              <a:t>?</a:t>
            </a:r>
          </a:p>
        </p:txBody>
      </p:sp>
      <p:sp>
        <p:nvSpPr>
          <p:cNvPr id="24" name="CasellaDiTesto 23">
            <a:extLst>
              <a:ext uri="{FF2B5EF4-FFF2-40B4-BE49-F238E27FC236}">
                <a16:creationId xmlns:a16="http://schemas.microsoft.com/office/drawing/2014/main" id="{93DB7B31-4F93-4D7C-BB0D-595DF3129D8F}"/>
              </a:ext>
            </a:extLst>
          </p:cNvPr>
          <p:cNvSpPr txBox="1"/>
          <p:nvPr/>
        </p:nvSpPr>
        <p:spPr>
          <a:xfrm>
            <a:off x="5070342" y="968383"/>
            <a:ext cx="3314699" cy="646331"/>
          </a:xfrm>
          <a:prstGeom prst="rect">
            <a:avLst/>
          </a:prstGeom>
          <a:noFill/>
          <a:ln w="28575">
            <a:solidFill>
              <a:srgbClr val="002060"/>
            </a:solidFill>
          </a:ln>
        </p:spPr>
        <p:txBody>
          <a:bodyPr wrap="square" rtlCol="0">
            <a:spAutoFit/>
          </a:bodyPr>
          <a:lstStyle/>
          <a:p>
            <a:pPr algn="ctr"/>
            <a:r>
              <a:rPr lang="en-GB" b="1" dirty="0">
                <a:solidFill>
                  <a:schemeClr val="bg1"/>
                </a:solidFill>
              </a:rPr>
              <a:t>2-A </a:t>
            </a:r>
            <a:r>
              <a:rPr lang="en-GB" b="1" dirty="0" err="1">
                <a:solidFill>
                  <a:schemeClr val="bg1"/>
                </a:solidFill>
              </a:rPr>
              <a:t>cosa</a:t>
            </a:r>
            <a:r>
              <a:rPr lang="en-GB" b="1" dirty="0">
                <a:solidFill>
                  <a:schemeClr val="bg1"/>
                </a:solidFill>
              </a:rPr>
              <a:t> </a:t>
            </a:r>
            <a:r>
              <a:rPr lang="en-GB" b="1" dirty="0" err="1">
                <a:solidFill>
                  <a:schemeClr val="bg1"/>
                </a:solidFill>
              </a:rPr>
              <a:t>potrebbe</a:t>
            </a:r>
            <a:r>
              <a:rPr lang="en-GB" b="1" dirty="0">
                <a:solidFill>
                  <a:schemeClr val="bg1"/>
                </a:solidFill>
              </a:rPr>
              <a:t> far </a:t>
            </a:r>
            <a:r>
              <a:rPr lang="en-GB" b="1" dirty="0" err="1">
                <a:solidFill>
                  <a:schemeClr val="bg1"/>
                </a:solidFill>
              </a:rPr>
              <a:t>riferimento</a:t>
            </a:r>
            <a:r>
              <a:rPr lang="en-GB" b="1" dirty="0">
                <a:solidFill>
                  <a:schemeClr val="bg1"/>
                </a:solidFill>
              </a:rPr>
              <a:t> la </a:t>
            </a:r>
            <a:r>
              <a:rPr lang="en-GB" b="1" dirty="0" err="1">
                <a:solidFill>
                  <a:schemeClr val="bg1"/>
                </a:solidFill>
              </a:rPr>
              <a:t>T</a:t>
            </a:r>
            <a:r>
              <a:rPr lang="en-GB" sz="1200" b="1" dirty="0" err="1">
                <a:solidFill>
                  <a:schemeClr val="bg1"/>
                </a:solidFill>
              </a:rPr>
              <a:t>max</a:t>
            </a:r>
            <a:r>
              <a:rPr lang="en-GB" b="1" dirty="0">
                <a:solidFill>
                  <a:schemeClr val="bg1"/>
                </a:solidFill>
              </a:rPr>
              <a:t>?</a:t>
            </a:r>
          </a:p>
        </p:txBody>
      </p:sp>
      <p:sp>
        <p:nvSpPr>
          <p:cNvPr id="25" name="CasellaDiTesto 24">
            <a:extLst>
              <a:ext uri="{FF2B5EF4-FFF2-40B4-BE49-F238E27FC236}">
                <a16:creationId xmlns:a16="http://schemas.microsoft.com/office/drawing/2014/main" id="{7CA27611-5ED2-4849-A037-5E40ADAB88AE}"/>
              </a:ext>
            </a:extLst>
          </p:cNvPr>
          <p:cNvSpPr txBox="1"/>
          <p:nvPr/>
        </p:nvSpPr>
        <p:spPr>
          <a:xfrm>
            <a:off x="742782" y="1824683"/>
            <a:ext cx="3747612" cy="2585323"/>
          </a:xfrm>
          <a:prstGeom prst="rect">
            <a:avLst/>
          </a:prstGeom>
          <a:noFill/>
          <a:ln>
            <a:solidFill>
              <a:srgbClr val="002060"/>
            </a:solidFill>
          </a:ln>
        </p:spPr>
        <p:txBody>
          <a:bodyPr wrap="square" rtlCol="0">
            <a:spAutoFit/>
          </a:bodyPr>
          <a:lstStyle/>
          <a:p>
            <a:pPr algn="ctr"/>
            <a:r>
              <a:rPr lang="en-GB" dirty="0">
                <a:solidFill>
                  <a:schemeClr val="bg1"/>
                </a:solidFill>
                <a:latin typeface="Baskerville Old Face" panose="02020602080505020303" pitchFamily="18" charset="0"/>
              </a:rPr>
              <a:t>La </a:t>
            </a:r>
            <a:r>
              <a:rPr lang="en-GB" dirty="0" err="1">
                <a:solidFill>
                  <a:schemeClr val="bg1"/>
                </a:solidFill>
                <a:latin typeface="Baskerville Old Face" panose="02020602080505020303" pitchFamily="18" charset="0"/>
              </a:rPr>
              <a:t>trasformazione</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della</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grafite</a:t>
            </a:r>
            <a:r>
              <a:rPr lang="en-GB" dirty="0">
                <a:solidFill>
                  <a:schemeClr val="bg1"/>
                </a:solidFill>
                <a:latin typeface="Baskerville Old Face" panose="02020602080505020303" pitchFamily="18" charset="0"/>
              </a:rPr>
              <a:t> è </a:t>
            </a:r>
            <a:r>
              <a:rPr lang="en-GB" dirty="0" err="1">
                <a:solidFill>
                  <a:schemeClr val="bg1"/>
                </a:solidFill>
                <a:latin typeface="Baskerville Old Face" panose="02020602080505020303" pitchFamily="18" charset="0"/>
              </a:rPr>
              <a:t>stata</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accompagnata</a:t>
            </a:r>
            <a:r>
              <a:rPr lang="en-GB" dirty="0">
                <a:solidFill>
                  <a:schemeClr val="bg1"/>
                </a:solidFill>
                <a:latin typeface="Baskerville Old Face" panose="02020602080505020303" pitchFamily="18" charset="0"/>
              </a:rPr>
              <a:t> da un </a:t>
            </a:r>
            <a:r>
              <a:rPr lang="en-GB" dirty="0" err="1">
                <a:solidFill>
                  <a:schemeClr val="bg1"/>
                </a:solidFill>
                <a:latin typeface="Baskerville Old Face" panose="02020602080505020303" pitchFamily="18" charset="0"/>
              </a:rPr>
              <a:t>processo</a:t>
            </a:r>
            <a:r>
              <a:rPr lang="en-GB" dirty="0">
                <a:solidFill>
                  <a:schemeClr val="bg1"/>
                </a:solidFill>
                <a:latin typeface="Baskerville Old Face" panose="02020602080505020303" pitchFamily="18" charset="0"/>
              </a:rPr>
              <a:t> di </a:t>
            </a:r>
            <a:r>
              <a:rPr lang="en-GB" dirty="0" err="1">
                <a:solidFill>
                  <a:schemeClr val="bg1"/>
                </a:solidFill>
                <a:latin typeface="Baskerville Old Face" panose="02020602080505020303" pitchFamily="18" charset="0"/>
              </a:rPr>
              <a:t>catalisi</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delle</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fasi</a:t>
            </a:r>
            <a:r>
              <a:rPr lang="en-GB" dirty="0">
                <a:solidFill>
                  <a:schemeClr val="bg1"/>
                </a:solidFill>
                <a:latin typeface="Baskerville Old Face" panose="02020602080505020303" pitchFamily="18" charset="0"/>
              </a:rPr>
              <a:t> Fe-Ni </a:t>
            </a:r>
            <a:r>
              <a:rPr lang="en-GB" dirty="0" err="1">
                <a:solidFill>
                  <a:schemeClr val="bg1"/>
                </a:solidFill>
                <a:latin typeface="Baskerville Old Face" panose="02020602080505020303" pitchFamily="18" charset="0"/>
              </a:rPr>
              <a:t>durante</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l’evento</a:t>
            </a:r>
            <a:r>
              <a:rPr lang="en-GB" dirty="0">
                <a:solidFill>
                  <a:schemeClr val="bg1"/>
                </a:solidFill>
                <a:latin typeface="Baskerville Old Face" panose="02020602080505020303" pitchFamily="18" charset="0"/>
              </a:rPr>
              <a:t> da shock </a:t>
            </a:r>
            <a:r>
              <a:rPr lang="en-GB" dirty="0" err="1">
                <a:solidFill>
                  <a:schemeClr val="bg1"/>
                </a:solidFill>
                <a:latin typeface="Baskerville Old Face" panose="02020602080505020303" pitchFamily="18" charset="0"/>
              </a:rPr>
              <a:t>d’impatto</a:t>
            </a:r>
            <a:r>
              <a:rPr lang="en-GB" dirty="0">
                <a:solidFill>
                  <a:schemeClr val="bg1"/>
                </a:solidFill>
                <a:latin typeface="Baskerville Old Face" panose="02020602080505020303" pitchFamily="18" charset="0"/>
              </a:rPr>
              <a:t>. La </a:t>
            </a:r>
            <a:r>
              <a:rPr lang="en-GB" dirty="0" err="1">
                <a:solidFill>
                  <a:schemeClr val="bg1"/>
                </a:solidFill>
                <a:latin typeface="Baskerville Old Face" panose="02020602080505020303" pitchFamily="18" charset="0"/>
              </a:rPr>
              <a:t>presenza</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delle</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fasi</a:t>
            </a:r>
            <a:r>
              <a:rPr lang="en-GB" dirty="0">
                <a:solidFill>
                  <a:schemeClr val="bg1"/>
                </a:solidFill>
                <a:latin typeface="Baskerville Old Face" panose="02020602080505020303" pitchFamily="18" charset="0"/>
              </a:rPr>
              <a:t> Fe-Ni ha </a:t>
            </a:r>
            <a:r>
              <a:rPr lang="en-GB" dirty="0" err="1">
                <a:solidFill>
                  <a:schemeClr val="bg1"/>
                </a:solidFill>
                <a:latin typeface="Baskerville Old Face" panose="02020602080505020303" pitchFamily="18" charset="0"/>
              </a:rPr>
              <a:t>favorito</a:t>
            </a:r>
            <a:r>
              <a:rPr lang="en-GB" dirty="0">
                <a:solidFill>
                  <a:schemeClr val="bg1"/>
                </a:solidFill>
                <a:latin typeface="Baskerville Old Face" panose="02020602080505020303" pitchFamily="18" charset="0"/>
              </a:rPr>
              <a:t> la </a:t>
            </a:r>
            <a:r>
              <a:rPr lang="en-GB" dirty="0" err="1">
                <a:solidFill>
                  <a:schemeClr val="bg1"/>
                </a:solidFill>
                <a:latin typeface="Baskerville Old Face" panose="02020602080505020303" pitchFamily="18" charset="0"/>
              </a:rPr>
              <a:t>formazione</a:t>
            </a:r>
            <a:r>
              <a:rPr lang="en-GB" dirty="0">
                <a:solidFill>
                  <a:schemeClr val="bg1"/>
                </a:solidFill>
                <a:latin typeface="Baskerville Old Face" panose="02020602080505020303" pitchFamily="18" charset="0"/>
              </a:rPr>
              <a:t> di </a:t>
            </a:r>
            <a:r>
              <a:rPr lang="en-GB" dirty="0" err="1">
                <a:solidFill>
                  <a:schemeClr val="bg1"/>
                </a:solidFill>
                <a:latin typeface="Baskerville Old Face" panose="02020602080505020303" pitchFamily="18" charset="0"/>
              </a:rPr>
              <a:t>dimante</a:t>
            </a:r>
            <a:r>
              <a:rPr lang="en-GB" dirty="0">
                <a:solidFill>
                  <a:schemeClr val="bg1"/>
                </a:solidFill>
                <a:latin typeface="Baskerville Old Face" panose="02020602080505020303" pitchFamily="18" charset="0"/>
              </a:rPr>
              <a:t> a </a:t>
            </a:r>
            <a:r>
              <a:rPr lang="en-GB" dirty="0" err="1">
                <a:solidFill>
                  <a:schemeClr val="bg1"/>
                </a:solidFill>
                <a:latin typeface="Baskerville Old Face" panose="02020602080505020303" pitchFamily="18" charset="0"/>
              </a:rPr>
              <a:t>condizioni</a:t>
            </a:r>
            <a:r>
              <a:rPr lang="en-GB" dirty="0">
                <a:solidFill>
                  <a:schemeClr val="bg1"/>
                </a:solidFill>
                <a:latin typeface="Baskerville Old Face" panose="02020602080505020303" pitchFamily="18" charset="0"/>
              </a:rPr>
              <a:t> P-T </a:t>
            </a:r>
            <a:r>
              <a:rPr lang="en-GB" dirty="0" err="1">
                <a:solidFill>
                  <a:schemeClr val="bg1"/>
                </a:solidFill>
                <a:latin typeface="Baskerville Old Face" panose="02020602080505020303" pitchFamily="18" charset="0"/>
              </a:rPr>
              <a:t>inferiori</a:t>
            </a:r>
            <a:r>
              <a:rPr lang="en-GB" dirty="0">
                <a:solidFill>
                  <a:schemeClr val="bg1"/>
                </a:solidFill>
                <a:latin typeface="Baskerville Old Face" panose="02020602080505020303" pitchFamily="18" charset="0"/>
              </a:rPr>
              <a:t>.</a:t>
            </a:r>
          </a:p>
          <a:p>
            <a:pPr algn="ctr"/>
            <a:r>
              <a:rPr lang="en-GB" dirty="0">
                <a:solidFill>
                  <a:schemeClr val="bg1"/>
                </a:solidFill>
                <a:latin typeface="Baskerville Old Face" panose="02020602080505020303" pitchFamily="18" charset="0"/>
              </a:rPr>
              <a:t>Le </a:t>
            </a:r>
            <a:r>
              <a:rPr lang="en-GB" dirty="0" err="1">
                <a:solidFill>
                  <a:schemeClr val="bg1"/>
                </a:solidFill>
                <a:latin typeface="Baskerville Old Face" panose="02020602080505020303" pitchFamily="18" charset="0"/>
              </a:rPr>
              <a:t>differenti</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dimensioni</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dei</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diamanti</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possono</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essere</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spiegate</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dall’eterogeneità</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delle</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onde</a:t>
            </a:r>
            <a:r>
              <a:rPr lang="en-GB" dirty="0">
                <a:solidFill>
                  <a:schemeClr val="bg1"/>
                </a:solidFill>
                <a:latin typeface="Baskerville Old Face" panose="02020602080505020303" pitchFamily="18" charset="0"/>
              </a:rPr>
              <a:t> da shock.</a:t>
            </a:r>
          </a:p>
        </p:txBody>
      </p:sp>
      <mc:AlternateContent xmlns:mc="http://schemas.openxmlformats.org/markup-compatibility/2006">
        <mc:Choice xmlns:a14="http://schemas.microsoft.com/office/drawing/2010/main" Requires="a14">
          <p:sp>
            <p:nvSpPr>
              <p:cNvPr id="26" name="CasellaDiTesto 25">
                <a:extLst>
                  <a:ext uri="{FF2B5EF4-FFF2-40B4-BE49-F238E27FC236}">
                    <a16:creationId xmlns:a16="http://schemas.microsoft.com/office/drawing/2014/main" id="{E19AF56B-746D-45B8-995F-FEFC69A8CB5E}"/>
                  </a:ext>
                </a:extLst>
              </p:cNvPr>
              <p:cNvSpPr txBox="1"/>
              <p:nvPr/>
            </p:nvSpPr>
            <p:spPr>
              <a:xfrm>
                <a:off x="4900112" y="1741034"/>
                <a:ext cx="3601047" cy="2308324"/>
              </a:xfrm>
              <a:prstGeom prst="rect">
                <a:avLst/>
              </a:prstGeom>
              <a:noFill/>
              <a:ln>
                <a:solidFill>
                  <a:srgbClr val="002060"/>
                </a:solidFill>
              </a:ln>
            </p:spPr>
            <p:txBody>
              <a:bodyPr wrap="square">
                <a:spAutoFit/>
              </a:bodyPr>
              <a:lstStyle/>
              <a:p>
                <a:pPr algn="ctr"/>
                <a:r>
                  <a:rPr lang="en-GB" dirty="0" err="1">
                    <a:solidFill>
                      <a:schemeClr val="bg1"/>
                    </a:solidFill>
                    <a:latin typeface="Baskerville Old Face" panose="02020602080505020303" pitchFamily="18" charset="0"/>
                  </a:rPr>
                  <a:t>L’ultimo</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evento</a:t>
                </a:r>
                <a:r>
                  <a:rPr lang="en-GB" dirty="0">
                    <a:solidFill>
                      <a:schemeClr val="bg1"/>
                    </a:solidFill>
                    <a:latin typeface="Baskerville Old Face" panose="02020602080505020303" pitchFamily="18" charset="0"/>
                  </a:rPr>
                  <a:t> a cui la </a:t>
                </a:r>
                <a:r>
                  <a:rPr lang="en-GB" dirty="0" err="1">
                    <a:solidFill>
                      <a:schemeClr val="bg1"/>
                    </a:solidFill>
                    <a:latin typeface="Baskerville Old Face" panose="02020602080505020303" pitchFamily="18" charset="0"/>
                  </a:rPr>
                  <a:t>grafite</a:t>
                </a:r>
                <a:r>
                  <a:rPr lang="en-GB" dirty="0">
                    <a:solidFill>
                      <a:schemeClr val="bg1"/>
                    </a:solidFill>
                    <a:latin typeface="Baskerville Old Face" panose="02020602080505020303" pitchFamily="18" charset="0"/>
                  </a:rPr>
                  <a:t> è </a:t>
                </a:r>
                <a:r>
                  <a:rPr lang="en-GB" dirty="0" err="1">
                    <a:solidFill>
                      <a:schemeClr val="bg1"/>
                    </a:solidFill>
                    <a:latin typeface="Baskerville Old Face" panose="02020602080505020303" pitchFamily="18" charset="0"/>
                  </a:rPr>
                  <a:t>stata</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sottoposta</a:t>
                </a:r>
                <a:endParaRPr lang="en-GB" dirty="0">
                  <a:solidFill>
                    <a:schemeClr val="bg1"/>
                  </a:solidFill>
                  <a:latin typeface="Baskerville Old Face" panose="02020602080505020303" pitchFamily="18" charset="0"/>
                </a:endParaRPr>
              </a:p>
              <a:p>
                <a:pPr algn="ctr"/>
                <a:endParaRPr lang="en-GB" dirty="0">
                  <a:solidFill>
                    <a:schemeClr val="bg1"/>
                  </a:solidFill>
                  <a:latin typeface="Baskerville Old Face" panose="02020602080505020303" pitchFamily="18" charset="0"/>
                </a:endParaRPr>
              </a:p>
              <a:p>
                <a:pPr algn="ctr"/>
                <a:r>
                  <a:rPr lang="en-GB" dirty="0">
                    <a:solidFill>
                      <a:schemeClr val="bg1"/>
                    </a:solidFill>
                    <a:latin typeface="Baskerville Old Face" panose="02020602080505020303" pitchFamily="18" charset="0"/>
                  </a:rPr>
                  <a:t>e…visto </a:t>
                </a:r>
                <a:r>
                  <a:rPr lang="en-GB" dirty="0" err="1">
                    <a:solidFill>
                      <a:schemeClr val="bg1"/>
                    </a:solidFill>
                    <a:latin typeface="Baskerville Old Face" panose="02020602080505020303" pitchFamily="18" charset="0"/>
                  </a:rPr>
                  <a:t>che</a:t>
                </a:r>
                <a:r>
                  <a:rPr lang="en-GB" dirty="0">
                    <a:solidFill>
                      <a:schemeClr val="bg1"/>
                    </a:solidFill>
                    <a:latin typeface="Baskerville Old Face" panose="02020602080505020303" pitchFamily="18" charset="0"/>
                  </a:rPr>
                  <a:t> la </a:t>
                </a:r>
                <a:r>
                  <a:rPr lang="en-GB" dirty="0" err="1">
                    <a:solidFill>
                      <a:schemeClr val="bg1"/>
                    </a:solidFill>
                    <a:latin typeface="Baskerville Old Face" panose="02020602080505020303" pitchFamily="18" charset="0"/>
                  </a:rPr>
                  <a:t>grafite</a:t>
                </a:r>
                <a:r>
                  <a:rPr lang="en-GB" dirty="0">
                    <a:solidFill>
                      <a:schemeClr val="bg1"/>
                    </a:solidFill>
                    <a:latin typeface="Baskerville Old Face" panose="02020602080505020303" pitchFamily="18" charset="0"/>
                  </a:rPr>
                  <a:t> è </a:t>
                </a:r>
                <a:r>
                  <a:rPr lang="en-GB" dirty="0" err="1">
                    <a:solidFill>
                      <a:schemeClr val="bg1"/>
                    </a:solidFill>
                    <a:latin typeface="Baskerville Old Face" panose="02020602080505020303" pitchFamily="18" charset="0"/>
                  </a:rPr>
                  <a:t>nanometrica</a:t>
                </a:r>
                <a:endParaRPr lang="en-GB" dirty="0">
                  <a:solidFill>
                    <a:schemeClr val="bg1"/>
                  </a:solidFill>
                  <a:latin typeface="Baskerville Old Face" panose="02020602080505020303" pitchFamily="18" charset="0"/>
                </a:endParaRPr>
              </a:p>
              <a:p>
                <a:pPr algn="ctr"/>
                <a:endParaRPr lang="en-GB" dirty="0">
                  <a:solidFill>
                    <a:schemeClr val="bg1"/>
                  </a:solidFill>
                  <a:latin typeface="Baskerville Old Face" panose="02020602080505020303" pitchFamily="18" charset="0"/>
                </a:endParaRPr>
              </a:p>
              <a:p>
                <a:pPr algn="ctr"/>
                <a14:m>
                  <m:oMath xmlns:m="http://schemas.openxmlformats.org/officeDocument/2006/math">
                    <m:sSub>
                      <m:sSubPr>
                        <m:ctrlPr>
                          <a:rPr lang="en-GB" i="1">
                            <a:solidFill>
                              <a:schemeClr val="bg1"/>
                            </a:solidFill>
                            <a:latin typeface="Cambria Math" panose="02040503050406030204" pitchFamily="18" charset="0"/>
                          </a:rPr>
                        </m:ctrlPr>
                      </m:sSubPr>
                      <m:e>
                        <m:r>
                          <a:rPr lang="en-GB">
                            <a:solidFill>
                              <a:schemeClr val="bg1"/>
                            </a:solidFill>
                            <a:latin typeface="Cambria Math" panose="02040503050406030204" pitchFamily="18" charset="0"/>
                          </a:rPr>
                          <m:t>𝑇</m:t>
                        </m:r>
                      </m:e>
                      <m:sub>
                        <m:r>
                          <a:rPr lang="en-GB">
                            <a:solidFill>
                              <a:schemeClr val="bg1"/>
                            </a:solidFill>
                            <a:latin typeface="Cambria Math" panose="02040503050406030204" pitchFamily="18" charset="0"/>
                          </a:rPr>
                          <m:t>𝑚𝑎𝑥</m:t>
                        </m:r>
                      </m:sub>
                    </m:sSub>
                  </m:oMath>
                </a14:m>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potrebbe</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essere</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associata</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all’evento</a:t>
                </a:r>
                <a:r>
                  <a:rPr lang="en-GB" dirty="0">
                    <a:solidFill>
                      <a:schemeClr val="bg1"/>
                    </a:solidFill>
                    <a:latin typeface="Baskerville Old Face" panose="02020602080505020303" pitchFamily="18" charset="0"/>
                  </a:rPr>
                  <a:t> da shock </a:t>
                </a:r>
                <a:r>
                  <a:rPr lang="en-GB" dirty="0" err="1">
                    <a:solidFill>
                      <a:schemeClr val="bg1"/>
                    </a:solidFill>
                    <a:latin typeface="Baskerville Old Face" panose="02020602080505020303" pitchFamily="18" charset="0"/>
                  </a:rPr>
                  <a:t>che</a:t>
                </a:r>
                <a:r>
                  <a:rPr lang="en-GB" dirty="0">
                    <a:solidFill>
                      <a:schemeClr val="bg1"/>
                    </a:solidFill>
                    <a:latin typeface="Baskerville Old Face" panose="02020602080505020303" pitchFamily="18" charset="0"/>
                  </a:rPr>
                  <a:t> ha </a:t>
                </a:r>
                <a:r>
                  <a:rPr lang="en-GB" dirty="0" err="1">
                    <a:solidFill>
                      <a:schemeClr val="bg1"/>
                    </a:solidFill>
                    <a:latin typeface="Baskerville Old Face" panose="02020602080505020303" pitchFamily="18" charset="0"/>
                  </a:rPr>
                  <a:t>ridotto</a:t>
                </a:r>
                <a:r>
                  <a:rPr lang="en-GB" dirty="0">
                    <a:solidFill>
                      <a:schemeClr val="bg1"/>
                    </a:solidFill>
                    <a:latin typeface="Baskerville Old Face" panose="02020602080505020303" pitchFamily="18" charset="0"/>
                  </a:rPr>
                  <a:t> in </a:t>
                </a:r>
                <a:r>
                  <a:rPr lang="en-GB" dirty="0" err="1">
                    <a:solidFill>
                      <a:schemeClr val="bg1"/>
                    </a:solidFill>
                    <a:latin typeface="Baskerville Old Face" panose="02020602080505020303" pitchFamily="18" charset="0"/>
                  </a:rPr>
                  <a:t>taglia</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i</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cristalliti</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della</a:t>
                </a:r>
                <a:r>
                  <a:rPr lang="en-GB" dirty="0">
                    <a:solidFill>
                      <a:schemeClr val="bg1"/>
                    </a:solidFill>
                    <a:latin typeface="Baskerville Old Face" panose="02020602080505020303" pitchFamily="18" charset="0"/>
                  </a:rPr>
                  <a:t> </a:t>
                </a:r>
                <a:r>
                  <a:rPr lang="en-GB" dirty="0" err="1">
                    <a:solidFill>
                      <a:schemeClr val="bg1"/>
                    </a:solidFill>
                    <a:latin typeface="Baskerville Old Face" panose="02020602080505020303" pitchFamily="18" charset="0"/>
                  </a:rPr>
                  <a:t>grafite</a:t>
                </a:r>
                <a:endParaRPr lang="en-GB" dirty="0">
                  <a:solidFill>
                    <a:schemeClr val="bg1"/>
                  </a:solidFill>
                  <a:latin typeface="Baskerville Old Face" panose="02020602080505020303" pitchFamily="18" charset="0"/>
                </a:endParaRPr>
              </a:p>
            </p:txBody>
          </p:sp>
        </mc:Choice>
        <mc:Fallback>
          <p:sp>
            <p:nvSpPr>
              <p:cNvPr id="26" name="CasellaDiTesto 25">
                <a:extLst>
                  <a:ext uri="{FF2B5EF4-FFF2-40B4-BE49-F238E27FC236}">
                    <a16:creationId xmlns:a16="http://schemas.microsoft.com/office/drawing/2014/main" id="{E19AF56B-746D-45B8-995F-FEFC69A8CB5E}"/>
                  </a:ext>
                </a:extLst>
              </p:cNvPr>
              <p:cNvSpPr txBox="1">
                <a:spLocks noRot="1" noChangeAspect="1" noMove="1" noResize="1" noEditPoints="1" noAdjustHandles="1" noChangeArrowheads="1" noChangeShapeType="1" noTextEdit="1"/>
              </p:cNvSpPr>
              <p:nvPr/>
            </p:nvSpPr>
            <p:spPr>
              <a:xfrm>
                <a:off x="4900112" y="1741034"/>
                <a:ext cx="3601047" cy="2308324"/>
              </a:xfrm>
              <a:prstGeom prst="rect">
                <a:avLst/>
              </a:prstGeom>
              <a:blipFill>
                <a:blip r:embed="rId2"/>
                <a:stretch>
                  <a:fillRect l="-337" t="-1053" r="-506" b="-3421"/>
                </a:stretch>
              </a:blipFill>
              <a:ln>
                <a:solidFill>
                  <a:srgbClr val="002060"/>
                </a:solidFill>
              </a:ln>
            </p:spPr>
            <p:txBody>
              <a:bodyPr/>
              <a:lstStyle/>
              <a:p>
                <a:r>
                  <a:rPr lang="it-IT">
                    <a:noFill/>
                  </a:rPr>
                  <a:t> </a:t>
                </a:r>
              </a:p>
            </p:txBody>
          </p:sp>
        </mc:Fallback>
      </mc:AlternateContent>
      <p:sp>
        <p:nvSpPr>
          <p:cNvPr id="27" name="Freccia a destra 12">
            <a:extLst>
              <a:ext uri="{FF2B5EF4-FFF2-40B4-BE49-F238E27FC236}">
                <a16:creationId xmlns:a16="http://schemas.microsoft.com/office/drawing/2014/main" id="{689447C1-AC72-4FC3-8502-4A84CAACD68C}"/>
              </a:ext>
            </a:extLst>
          </p:cNvPr>
          <p:cNvSpPr/>
          <p:nvPr/>
        </p:nvSpPr>
        <p:spPr>
          <a:xfrm rot="5400000">
            <a:off x="6578910" y="2291773"/>
            <a:ext cx="243453" cy="410242"/>
          </a:xfrm>
          <a:prstGeom prst="rightArrow">
            <a:avLst/>
          </a:prstGeom>
          <a:solidFill>
            <a:schemeClr val="accent1">
              <a:lumMod val="20000"/>
              <a:lumOff val="80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bg1"/>
              </a:solidFill>
            </a:endParaRPr>
          </a:p>
        </p:txBody>
      </p:sp>
      <p:sp>
        <p:nvSpPr>
          <p:cNvPr id="28" name="Freccia a destra 27">
            <a:extLst>
              <a:ext uri="{FF2B5EF4-FFF2-40B4-BE49-F238E27FC236}">
                <a16:creationId xmlns:a16="http://schemas.microsoft.com/office/drawing/2014/main" id="{14748A49-6B1C-4881-AEEA-9AC19F281B52}"/>
              </a:ext>
            </a:extLst>
          </p:cNvPr>
          <p:cNvSpPr/>
          <p:nvPr/>
        </p:nvSpPr>
        <p:spPr>
          <a:xfrm rot="5400000">
            <a:off x="6592437" y="2863832"/>
            <a:ext cx="243452" cy="383187"/>
          </a:xfrm>
          <a:prstGeom prst="rightArrow">
            <a:avLst/>
          </a:prstGeom>
          <a:solidFill>
            <a:schemeClr val="accent1">
              <a:lumMod val="20000"/>
              <a:lumOff val="80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bg1"/>
              </a:solidFill>
            </a:endParaRPr>
          </a:p>
        </p:txBody>
      </p:sp>
      <p:pic>
        <p:nvPicPr>
          <p:cNvPr id="29" name="Picture 12" descr="Giant-impact hypothesis - Wikipedia">
            <a:extLst>
              <a:ext uri="{FF2B5EF4-FFF2-40B4-BE49-F238E27FC236}">
                <a16:creationId xmlns:a16="http://schemas.microsoft.com/office/drawing/2014/main" id="{C2B71250-ADBC-45A0-AA4F-6251F899D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2707" y="4240823"/>
            <a:ext cx="2954398" cy="2363518"/>
          </a:xfrm>
          <a:prstGeom prst="rect">
            <a:avLst/>
          </a:prstGeom>
          <a:noFill/>
          <a:extLst>
            <a:ext uri="{909E8E84-426E-40DD-AFC4-6F175D3DCCD1}">
              <a14:hiddenFill xmlns:a14="http://schemas.microsoft.com/office/drawing/2010/main">
                <a:solidFill>
                  <a:srgbClr val="FFFFFF"/>
                </a:solidFill>
              </a14:hiddenFill>
            </a:ext>
          </a:extLst>
        </p:spPr>
      </p:pic>
      <p:sp>
        <p:nvSpPr>
          <p:cNvPr id="30" name="Ovale 29">
            <a:extLst>
              <a:ext uri="{FF2B5EF4-FFF2-40B4-BE49-F238E27FC236}">
                <a16:creationId xmlns:a16="http://schemas.microsoft.com/office/drawing/2014/main" id="{441F317A-7084-4C14-89DD-5BDAB68547EC}"/>
              </a:ext>
            </a:extLst>
          </p:cNvPr>
          <p:cNvSpPr/>
          <p:nvPr/>
        </p:nvSpPr>
        <p:spPr>
          <a:xfrm>
            <a:off x="6820556" y="5012840"/>
            <a:ext cx="672543" cy="64633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1" name="CasellaDiTesto 30">
            <a:extLst>
              <a:ext uri="{FF2B5EF4-FFF2-40B4-BE49-F238E27FC236}">
                <a16:creationId xmlns:a16="http://schemas.microsoft.com/office/drawing/2014/main" id="{29884EF6-383A-49AB-8480-C268B9D580A2}"/>
              </a:ext>
            </a:extLst>
          </p:cNvPr>
          <p:cNvSpPr txBox="1"/>
          <p:nvPr/>
        </p:nvSpPr>
        <p:spPr>
          <a:xfrm>
            <a:off x="6796554" y="5097583"/>
            <a:ext cx="739246" cy="461665"/>
          </a:xfrm>
          <a:prstGeom prst="rect">
            <a:avLst/>
          </a:prstGeom>
          <a:noFill/>
        </p:spPr>
        <p:txBody>
          <a:bodyPr wrap="square" rtlCol="0">
            <a:spAutoFit/>
          </a:bodyPr>
          <a:lstStyle/>
          <a:p>
            <a:pPr algn="ctr"/>
            <a:r>
              <a:rPr lang="en-GB" sz="1200" b="1" dirty="0"/>
              <a:t>External body</a:t>
            </a:r>
          </a:p>
        </p:txBody>
      </p:sp>
      <p:sp>
        <p:nvSpPr>
          <p:cNvPr id="32" name="CasellaDiTesto 31">
            <a:extLst>
              <a:ext uri="{FF2B5EF4-FFF2-40B4-BE49-F238E27FC236}">
                <a16:creationId xmlns:a16="http://schemas.microsoft.com/office/drawing/2014/main" id="{3D0BF57F-8320-4602-AAC7-71AAB0C00442}"/>
              </a:ext>
            </a:extLst>
          </p:cNvPr>
          <p:cNvSpPr txBox="1"/>
          <p:nvPr/>
        </p:nvSpPr>
        <p:spPr>
          <a:xfrm>
            <a:off x="4990197" y="5797544"/>
            <a:ext cx="1979693" cy="646331"/>
          </a:xfrm>
          <a:prstGeom prst="rect">
            <a:avLst/>
          </a:prstGeom>
          <a:noFill/>
        </p:spPr>
        <p:txBody>
          <a:bodyPr wrap="square" rtlCol="0">
            <a:spAutoFit/>
          </a:bodyPr>
          <a:lstStyle/>
          <a:p>
            <a:pPr algn="ctr"/>
            <a:r>
              <a:rPr lang="en-GB" sz="3600" b="1" dirty="0">
                <a:solidFill>
                  <a:schemeClr val="bg1"/>
                </a:solidFill>
              </a:rPr>
              <a:t>UPB</a:t>
            </a:r>
          </a:p>
        </p:txBody>
      </p:sp>
      <p:grpSp>
        <p:nvGrpSpPr>
          <p:cNvPr id="33" name="Gruppo 32">
            <a:extLst>
              <a:ext uri="{FF2B5EF4-FFF2-40B4-BE49-F238E27FC236}">
                <a16:creationId xmlns:a16="http://schemas.microsoft.com/office/drawing/2014/main" id="{16037E9E-9E20-43C3-B16C-E2F7993D2FAB}"/>
              </a:ext>
            </a:extLst>
          </p:cNvPr>
          <p:cNvGrpSpPr/>
          <p:nvPr/>
        </p:nvGrpSpPr>
        <p:grpSpPr>
          <a:xfrm>
            <a:off x="455303" y="4515346"/>
            <a:ext cx="4618326" cy="2064944"/>
            <a:chOff x="455303" y="4515346"/>
            <a:chExt cx="4618326" cy="2064944"/>
          </a:xfrm>
        </p:grpSpPr>
        <p:sp>
          <p:nvSpPr>
            <p:cNvPr id="34" name="Rettangolo 33">
              <a:extLst>
                <a:ext uri="{FF2B5EF4-FFF2-40B4-BE49-F238E27FC236}">
                  <a16:creationId xmlns:a16="http://schemas.microsoft.com/office/drawing/2014/main" id="{08076B2D-9809-400A-BCA1-A20CC319459C}"/>
                </a:ext>
              </a:extLst>
            </p:cNvPr>
            <p:cNvSpPr/>
            <p:nvPr/>
          </p:nvSpPr>
          <p:spPr>
            <a:xfrm>
              <a:off x="455303" y="4515346"/>
              <a:ext cx="1870710" cy="203854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5" name="Stella a 7 punte 34">
              <a:extLst>
                <a:ext uri="{FF2B5EF4-FFF2-40B4-BE49-F238E27FC236}">
                  <a16:creationId xmlns:a16="http://schemas.microsoft.com/office/drawing/2014/main" id="{7BEEC0A0-1B24-45C1-AA18-F7750FF3D994}"/>
                </a:ext>
              </a:extLst>
            </p:cNvPr>
            <p:cNvSpPr/>
            <p:nvPr/>
          </p:nvSpPr>
          <p:spPr>
            <a:xfrm>
              <a:off x="549282" y="4597979"/>
              <a:ext cx="1456952" cy="1493150"/>
            </a:xfrm>
            <a:prstGeom prst="star7">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6" name="Stella a 7 punte 35">
              <a:extLst>
                <a:ext uri="{FF2B5EF4-FFF2-40B4-BE49-F238E27FC236}">
                  <a16:creationId xmlns:a16="http://schemas.microsoft.com/office/drawing/2014/main" id="{98CBA969-6257-4D3B-872A-5962A0A80C99}"/>
                </a:ext>
              </a:extLst>
            </p:cNvPr>
            <p:cNvSpPr/>
            <p:nvPr/>
          </p:nvSpPr>
          <p:spPr>
            <a:xfrm>
              <a:off x="1047757" y="5142859"/>
              <a:ext cx="486376" cy="498460"/>
            </a:xfrm>
            <a:prstGeom prst="star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CasellaDiTesto 36">
              <a:extLst>
                <a:ext uri="{FF2B5EF4-FFF2-40B4-BE49-F238E27FC236}">
                  <a16:creationId xmlns:a16="http://schemas.microsoft.com/office/drawing/2014/main" id="{982237A5-9E13-444F-9318-D0BA750D6F1E}"/>
                </a:ext>
              </a:extLst>
            </p:cNvPr>
            <p:cNvSpPr txBox="1"/>
            <p:nvPr/>
          </p:nvSpPr>
          <p:spPr>
            <a:xfrm>
              <a:off x="757631" y="6030669"/>
              <a:ext cx="1734502" cy="523220"/>
            </a:xfrm>
            <a:prstGeom prst="rect">
              <a:avLst/>
            </a:prstGeom>
            <a:noFill/>
            <a:ln>
              <a:noFill/>
            </a:ln>
          </p:spPr>
          <p:txBody>
            <a:bodyPr wrap="square" rtlCol="0">
              <a:spAutoFit/>
            </a:bodyPr>
            <a:lstStyle/>
            <a:p>
              <a:pPr algn="ctr"/>
              <a:r>
                <a:rPr lang="en-GB" sz="1400" dirty="0">
                  <a:solidFill>
                    <a:schemeClr val="bg1"/>
                  </a:solidFill>
                </a:rPr>
                <a:t>Unreacted </a:t>
              </a:r>
            </a:p>
            <a:p>
              <a:pPr algn="ctr"/>
              <a:r>
                <a:rPr lang="en-GB" sz="1400" dirty="0">
                  <a:solidFill>
                    <a:schemeClr val="bg1"/>
                  </a:solidFill>
                </a:rPr>
                <a:t>graphite</a:t>
              </a:r>
            </a:p>
          </p:txBody>
        </p:sp>
        <p:sp>
          <p:nvSpPr>
            <p:cNvPr id="38" name="CasellaDiTesto 37">
              <a:extLst>
                <a:ext uri="{FF2B5EF4-FFF2-40B4-BE49-F238E27FC236}">
                  <a16:creationId xmlns:a16="http://schemas.microsoft.com/office/drawing/2014/main" id="{4FED17DF-578A-4508-A3DE-73A969D795D6}"/>
                </a:ext>
              </a:extLst>
            </p:cNvPr>
            <p:cNvSpPr txBox="1"/>
            <p:nvPr/>
          </p:nvSpPr>
          <p:spPr>
            <a:xfrm>
              <a:off x="2500490" y="6146462"/>
              <a:ext cx="1161605" cy="261610"/>
            </a:xfrm>
            <a:prstGeom prst="rect">
              <a:avLst/>
            </a:prstGeom>
            <a:solidFill>
              <a:schemeClr val="bg1"/>
            </a:solidFill>
            <a:ln>
              <a:solidFill>
                <a:schemeClr val="bg1"/>
              </a:solidFill>
            </a:ln>
          </p:spPr>
          <p:txBody>
            <a:bodyPr wrap="square" rtlCol="0">
              <a:spAutoFit/>
            </a:bodyPr>
            <a:lstStyle/>
            <a:p>
              <a:pPr algn="ctr"/>
              <a:r>
                <a:rPr lang="en-GB" sz="1100" dirty="0"/>
                <a:t>nm-diamond</a:t>
              </a:r>
            </a:p>
          </p:txBody>
        </p:sp>
        <p:sp>
          <p:nvSpPr>
            <p:cNvPr id="39" name="Stella a 7 punte 38">
              <a:extLst>
                <a:ext uri="{FF2B5EF4-FFF2-40B4-BE49-F238E27FC236}">
                  <a16:creationId xmlns:a16="http://schemas.microsoft.com/office/drawing/2014/main" id="{9B986465-E359-4BC0-B200-FE2598359E19}"/>
                </a:ext>
              </a:extLst>
            </p:cNvPr>
            <p:cNvSpPr/>
            <p:nvPr/>
          </p:nvSpPr>
          <p:spPr>
            <a:xfrm>
              <a:off x="1170947" y="5274093"/>
              <a:ext cx="238602" cy="244530"/>
            </a:xfrm>
            <a:prstGeom prst="star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40" name="Connettore 2 39">
              <a:extLst>
                <a:ext uri="{FF2B5EF4-FFF2-40B4-BE49-F238E27FC236}">
                  <a16:creationId xmlns:a16="http://schemas.microsoft.com/office/drawing/2014/main" id="{605E2D04-5928-47E6-B3D1-ED5445EAFC74}"/>
                </a:ext>
              </a:extLst>
            </p:cNvPr>
            <p:cNvCxnSpPr>
              <a:cxnSpLocks/>
              <a:stCxn id="53" idx="1"/>
            </p:cNvCxnSpPr>
            <p:nvPr/>
          </p:nvCxnSpPr>
          <p:spPr>
            <a:xfrm flipH="1">
              <a:off x="1400275" y="4805727"/>
              <a:ext cx="1060726" cy="4876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ttore 2 40">
              <a:extLst>
                <a:ext uri="{FF2B5EF4-FFF2-40B4-BE49-F238E27FC236}">
                  <a16:creationId xmlns:a16="http://schemas.microsoft.com/office/drawing/2014/main" id="{9650FFD7-A623-46E8-8B1B-4972133CFB36}"/>
                </a:ext>
              </a:extLst>
            </p:cNvPr>
            <p:cNvCxnSpPr>
              <a:cxnSpLocks/>
              <a:stCxn id="37" idx="3"/>
            </p:cNvCxnSpPr>
            <p:nvPr/>
          </p:nvCxnSpPr>
          <p:spPr>
            <a:xfrm flipH="1" flipV="1">
              <a:off x="1576387" y="5847701"/>
              <a:ext cx="915746" cy="4445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41">
              <a:extLst>
                <a:ext uri="{FF2B5EF4-FFF2-40B4-BE49-F238E27FC236}">
                  <a16:creationId xmlns:a16="http://schemas.microsoft.com/office/drawing/2014/main" id="{989F8B41-18F5-408B-9400-82FEC78E5FE9}"/>
                </a:ext>
              </a:extLst>
            </p:cNvPr>
            <p:cNvCxnSpPr>
              <a:cxnSpLocks/>
            </p:cNvCxnSpPr>
            <p:nvPr/>
          </p:nvCxnSpPr>
          <p:spPr>
            <a:xfrm flipH="1" flipV="1">
              <a:off x="1302871" y="5390713"/>
              <a:ext cx="1237398" cy="2810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CasellaDiTesto 42">
              <a:extLst>
                <a:ext uri="{FF2B5EF4-FFF2-40B4-BE49-F238E27FC236}">
                  <a16:creationId xmlns:a16="http://schemas.microsoft.com/office/drawing/2014/main" id="{7ECDC350-B816-46D4-B7C9-2B2A1AFDB58E}"/>
                </a:ext>
              </a:extLst>
            </p:cNvPr>
            <p:cNvSpPr txBox="1"/>
            <p:nvPr/>
          </p:nvSpPr>
          <p:spPr>
            <a:xfrm>
              <a:off x="2487517" y="5554834"/>
              <a:ext cx="685003" cy="430887"/>
            </a:xfrm>
            <a:prstGeom prst="rect">
              <a:avLst/>
            </a:prstGeom>
            <a:solidFill>
              <a:schemeClr val="bg1"/>
            </a:solidFill>
            <a:ln>
              <a:solidFill>
                <a:schemeClr val="bg1"/>
              </a:solidFill>
            </a:ln>
          </p:spPr>
          <p:txBody>
            <a:bodyPr wrap="square" rtlCol="0">
              <a:spAutoFit/>
            </a:bodyPr>
            <a:lstStyle/>
            <a:p>
              <a:pPr algn="ctr"/>
              <a:r>
                <a:rPr lang="en-GB" sz="1100" dirty="0"/>
                <a:t>Metal </a:t>
              </a:r>
            </a:p>
            <a:p>
              <a:pPr algn="ctr"/>
              <a:r>
                <a:rPr lang="en-GB" sz="1100" dirty="0" err="1"/>
                <a:t>catalys</a:t>
              </a:r>
              <a:endParaRPr lang="en-GB" sz="1100" dirty="0"/>
            </a:p>
          </p:txBody>
        </p:sp>
        <p:cxnSp>
          <p:nvCxnSpPr>
            <p:cNvPr id="44" name="Connettore diritto 43">
              <a:extLst>
                <a:ext uri="{FF2B5EF4-FFF2-40B4-BE49-F238E27FC236}">
                  <a16:creationId xmlns:a16="http://schemas.microsoft.com/office/drawing/2014/main" id="{F1B05B85-6D1A-4949-A5A2-58B301E5B3F1}"/>
                </a:ext>
              </a:extLst>
            </p:cNvPr>
            <p:cNvCxnSpPr>
              <a:cxnSpLocks/>
            </p:cNvCxnSpPr>
            <p:nvPr/>
          </p:nvCxnSpPr>
          <p:spPr>
            <a:xfrm flipH="1">
              <a:off x="595641" y="6221251"/>
              <a:ext cx="248920" cy="13497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nettore diritto 44">
              <a:extLst>
                <a:ext uri="{FF2B5EF4-FFF2-40B4-BE49-F238E27FC236}">
                  <a16:creationId xmlns:a16="http://schemas.microsoft.com/office/drawing/2014/main" id="{6A62DE4D-4FF5-4B54-88C2-918E1BA1A29E}"/>
                </a:ext>
              </a:extLst>
            </p:cNvPr>
            <p:cNvCxnSpPr>
              <a:cxnSpLocks/>
            </p:cNvCxnSpPr>
            <p:nvPr/>
          </p:nvCxnSpPr>
          <p:spPr>
            <a:xfrm flipH="1">
              <a:off x="846470" y="6221251"/>
              <a:ext cx="2419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CasellaDiTesto 45">
              <a:extLst>
                <a:ext uri="{FF2B5EF4-FFF2-40B4-BE49-F238E27FC236}">
                  <a16:creationId xmlns:a16="http://schemas.microsoft.com/office/drawing/2014/main" id="{C1761AB9-0AE5-4220-8BC5-2D07AE19A601}"/>
                </a:ext>
              </a:extLst>
            </p:cNvPr>
            <p:cNvSpPr txBox="1"/>
            <p:nvPr/>
          </p:nvSpPr>
          <p:spPr>
            <a:xfrm>
              <a:off x="654766" y="5985395"/>
              <a:ext cx="220609" cy="253916"/>
            </a:xfrm>
            <a:prstGeom prst="rect">
              <a:avLst/>
            </a:prstGeom>
            <a:noFill/>
            <a:ln>
              <a:noFill/>
            </a:ln>
          </p:spPr>
          <p:txBody>
            <a:bodyPr wrap="square" rtlCol="0">
              <a:spAutoFit/>
            </a:bodyPr>
            <a:lstStyle/>
            <a:p>
              <a:r>
                <a:rPr lang="en-GB" sz="1050" dirty="0">
                  <a:solidFill>
                    <a:schemeClr val="bg1"/>
                  </a:solidFill>
                </a:rPr>
                <a:t>z</a:t>
              </a:r>
            </a:p>
          </p:txBody>
        </p:sp>
        <p:sp>
          <p:nvSpPr>
            <p:cNvPr id="47" name="CasellaDiTesto 46">
              <a:extLst>
                <a:ext uri="{FF2B5EF4-FFF2-40B4-BE49-F238E27FC236}">
                  <a16:creationId xmlns:a16="http://schemas.microsoft.com/office/drawing/2014/main" id="{CDD85084-3EDC-4CB6-AF55-774723C6A4FC}"/>
                </a:ext>
              </a:extLst>
            </p:cNvPr>
            <p:cNvSpPr txBox="1"/>
            <p:nvPr/>
          </p:nvSpPr>
          <p:spPr>
            <a:xfrm>
              <a:off x="1027520" y="6164955"/>
              <a:ext cx="220609" cy="253916"/>
            </a:xfrm>
            <a:prstGeom prst="rect">
              <a:avLst/>
            </a:prstGeom>
            <a:noFill/>
            <a:ln>
              <a:noFill/>
            </a:ln>
          </p:spPr>
          <p:txBody>
            <a:bodyPr wrap="square" rtlCol="0">
              <a:spAutoFit/>
            </a:bodyPr>
            <a:lstStyle/>
            <a:p>
              <a:r>
                <a:rPr lang="en-GB" sz="1050" dirty="0">
                  <a:solidFill>
                    <a:schemeClr val="bg1"/>
                  </a:solidFill>
                </a:rPr>
                <a:t>x</a:t>
              </a:r>
            </a:p>
          </p:txBody>
        </p:sp>
        <p:sp>
          <p:nvSpPr>
            <p:cNvPr id="48" name="CasellaDiTesto 47">
              <a:extLst>
                <a:ext uri="{FF2B5EF4-FFF2-40B4-BE49-F238E27FC236}">
                  <a16:creationId xmlns:a16="http://schemas.microsoft.com/office/drawing/2014/main" id="{D550B7A5-C37E-4C52-AAD8-BC89A8ADFB65}"/>
                </a:ext>
              </a:extLst>
            </p:cNvPr>
            <p:cNvSpPr txBox="1"/>
            <p:nvPr/>
          </p:nvSpPr>
          <p:spPr>
            <a:xfrm>
              <a:off x="606901" y="6265964"/>
              <a:ext cx="199596" cy="261610"/>
            </a:xfrm>
            <a:prstGeom prst="rect">
              <a:avLst/>
            </a:prstGeom>
            <a:noFill/>
            <a:ln>
              <a:noFill/>
            </a:ln>
          </p:spPr>
          <p:txBody>
            <a:bodyPr wrap="square" rtlCol="0">
              <a:spAutoFit/>
            </a:bodyPr>
            <a:lstStyle/>
            <a:p>
              <a:r>
                <a:rPr lang="en-GB" sz="1050" dirty="0">
                  <a:solidFill>
                    <a:schemeClr val="bg1"/>
                  </a:solidFill>
                </a:rPr>
                <a:t>y</a:t>
              </a:r>
            </a:p>
          </p:txBody>
        </p:sp>
        <p:sp>
          <p:nvSpPr>
            <p:cNvPr id="49" name="Triangolo isoscele 48">
              <a:extLst>
                <a:ext uri="{FF2B5EF4-FFF2-40B4-BE49-F238E27FC236}">
                  <a16:creationId xmlns:a16="http://schemas.microsoft.com/office/drawing/2014/main" id="{9AB16ABF-57C3-4F3D-BA70-6E5423C8EEB8}"/>
                </a:ext>
              </a:extLst>
            </p:cNvPr>
            <p:cNvSpPr/>
            <p:nvPr/>
          </p:nvSpPr>
          <p:spPr>
            <a:xfrm rot="4382174">
              <a:off x="815231" y="6184789"/>
              <a:ext cx="84904" cy="73193"/>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0" name="Triangolo isoscele 49">
              <a:extLst>
                <a:ext uri="{FF2B5EF4-FFF2-40B4-BE49-F238E27FC236}">
                  <a16:creationId xmlns:a16="http://schemas.microsoft.com/office/drawing/2014/main" id="{2C1E38FD-5EC3-4365-878D-ECD16BBCAEE0}"/>
                </a:ext>
              </a:extLst>
            </p:cNvPr>
            <p:cNvSpPr/>
            <p:nvPr/>
          </p:nvSpPr>
          <p:spPr>
            <a:xfrm rot="5400000">
              <a:off x="1030424" y="6188775"/>
              <a:ext cx="84904" cy="73193"/>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1" name="Triangolo isoscele 50">
              <a:extLst>
                <a:ext uri="{FF2B5EF4-FFF2-40B4-BE49-F238E27FC236}">
                  <a16:creationId xmlns:a16="http://schemas.microsoft.com/office/drawing/2014/main" id="{A135250B-C83A-46C7-8096-E8EBB5AC271A}"/>
                </a:ext>
              </a:extLst>
            </p:cNvPr>
            <p:cNvSpPr/>
            <p:nvPr/>
          </p:nvSpPr>
          <p:spPr>
            <a:xfrm rot="14126934">
              <a:off x="564015" y="6315755"/>
              <a:ext cx="84904" cy="73193"/>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2" name="Immagine 51">
              <a:extLst>
                <a:ext uri="{FF2B5EF4-FFF2-40B4-BE49-F238E27FC236}">
                  <a16:creationId xmlns:a16="http://schemas.microsoft.com/office/drawing/2014/main" id="{7431B397-2ED0-4B96-9D0D-3E8C05562FFD}"/>
                </a:ext>
              </a:extLst>
            </p:cNvPr>
            <p:cNvPicPr>
              <a:picLocks noChangeAspect="1"/>
            </p:cNvPicPr>
            <p:nvPr/>
          </p:nvPicPr>
          <p:blipFill rotWithShape="1">
            <a:blip r:embed="rId4"/>
            <a:srcRect l="78962" t="11553" r="3198" b="7655"/>
            <a:stretch/>
          </p:blipFill>
          <p:spPr bwMode="auto">
            <a:xfrm>
              <a:off x="3675307" y="4529378"/>
              <a:ext cx="1398322" cy="2050912"/>
            </a:xfrm>
            <a:prstGeom prst="rect">
              <a:avLst/>
            </a:prstGeom>
            <a:ln>
              <a:solidFill>
                <a:schemeClr val="bg1"/>
              </a:solidFill>
            </a:ln>
            <a:extLst>
              <a:ext uri="{53640926-AAD7-44D8-BBD7-CCE9431645EC}">
                <a14:shadowObscured xmlns:a14="http://schemas.microsoft.com/office/drawing/2010/main"/>
              </a:ext>
            </a:extLst>
          </p:spPr>
        </p:pic>
        <p:sp>
          <p:nvSpPr>
            <p:cNvPr id="53" name="CasellaDiTesto 52">
              <a:extLst>
                <a:ext uri="{FF2B5EF4-FFF2-40B4-BE49-F238E27FC236}">
                  <a16:creationId xmlns:a16="http://schemas.microsoft.com/office/drawing/2014/main" id="{D1820C96-2E1C-4ADA-84BE-066F2FC70397}"/>
                </a:ext>
              </a:extLst>
            </p:cNvPr>
            <p:cNvSpPr txBox="1"/>
            <p:nvPr/>
          </p:nvSpPr>
          <p:spPr>
            <a:xfrm>
              <a:off x="2461001" y="4590283"/>
              <a:ext cx="1122044" cy="430887"/>
            </a:xfrm>
            <a:prstGeom prst="rect">
              <a:avLst/>
            </a:prstGeom>
            <a:solidFill>
              <a:schemeClr val="bg1"/>
            </a:solidFill>
            <a:ln>
              <a:solidFill>
                <a:schemeClr val="bg1"/>
              </a:solidFill>
            </a:ln>
          </p:spPr>
          <p:txBody>
            <a:bodyPr wrap="square" rtlCol="0">
              <a:spAutoFit/>
            </a:bodyPr>
            <a:lstStyle/>
            <a:p>
              <a:pPr algn="ctr"/>
              <a:r>
                <a:rPr lang="en-GB" sz="1100" dirty="0"/>
                <a:t>5-7μm diamond crystals </a:t>
              </a:r>
            </a:p>
          </p:txBody>
        </p:sp>
      </p:grpSp>
    </p:spTree>
    <p:extLst>
      <p:ext uri="{BB962C8B-B14F-4D97-AF65-F5344CB8AC3E}">
        <p14:creationId xmlns:p14="http://schemas.microsoft.com/office/powerpoint/2010/main" val="50302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C215FF74-0CE7-4AF1-8064-EA0B6C431D49}"/>
              </a:ext>
            </a:extLst>
          </p:cNvPr>
          <p:cNvSpPr txBox="1"/>
          <p:nvPr/>
        </p:nvSpPr>
        <p:spPr>
          <a:xfrm>
            <a:off x="778207" y="180216"/>
            <a:ext cx="1788685" cy="276999"/>
          </a:xfrm>
          <a:prstGeom prst="rect">
            <a:avLst/>
          </a:prstGeom>
          <a:solidFill>
            <a:schemeClr val="bg1">
              <a:alpha val="39000"/>
            </a:schemeClr>
          </a:solidFill>
          <a:ln w="3175">
            <a:solidFill>
              <a:schemeClr val="bg1">
                <a:alpha val="50000"/>
              </a:schemeClr>
            </a:solidFill>
          </a:ln>
        </p:spPr>
        <p:txBody>
          <a:bodyPr wrap="square" rtlCol="0">
            <a:spAutoFit/>
          </a:bodyPr>
          <a:lstStyle/>
          <a:p>
            <a:pPr algn="ctr"/>
            <a:r>
              <a:rPr lang="it-IT" sz="1200" dirty="0">
                <a:solidFill>
                  <a:schemeClr val="bg1">
                    <a:lumMod val="75000"/>
                  </a:schemeClr>
                </a:solidFill>
                <a:latin typeface="Baskerville Old Face" panose="02020602080505020303" pitchFamily="18" charset="0"/>
              </a:rPr>
              <a:t>INTRODUZIONE</a:t>
            </a:r>
          </a:p>
        </p:txBody>
      </p:sp>
      <p:sp>
        <p:nvSpPr>
          <p:cNvPr id="12" name="CasellaDiTesto 11">
            <a:extLst>
              <a:ext uri="{FF2B5EF4-FFF2-40B4-BE49-F238E27FC236}">
                <a16:creationId xmlns:a16="http://schemas.microsoft.com/office/drawing/2014/main" id="{9D6527D3-9E08-42C8-8EAC-C27AEDEB334B}"/>
              </a:ext>
            </a:extLst>
          </p:cNvPr>
          <p:cNvSpPr txBox="1"/>
          <p:nvPr/>
        </p:nvSpPr>
        <p:spPr>
          <a:xfrm>
            <a:off x="2660310" y="180216"/>
            <a:ext cx="1604514" cy="276999"/>
          </a:xfrm>
          <a:prstGeom prst="rect">
            <a:avLst/>
          </a:prstGeom>
          <a:solidFill>
            <a:schemeClr val="bg1">
              <a:alpha val="40000"/>
            </a:schemeClr>
          </a:solidFill>
          <a:ln w="3175">
            <a:solidFill>
              <a:schemeClr val="bg1">
                <a:alpha val="49000"/>
              </a:schemeClr>
            </a:solidFill>
          </a:ln>
        </p:spPr>
        <p:txBody>
          <a:bodyPr wrap="square" rtlCol="0">
            <a:spAutoFit/>
          </a:bodyPr>
          <a:lstStyle/>
          <a:p>
            <a:pPr algn="ctr"/>
            <a:r>
              <a:rPr lang="it-IT" sz="1200" dirty="0">
                <a:solidFill>
                  <a:schemeClr val="bg1">
                    <a:lumMod val="85000"/>
                  </a:schemeClr>
                </a:solidFill>
                <a:latin typeface="Baskerville Old Face" panose="02020602080505020303" pitchFamily="18" charset="0"/>
              </a:rPr>
              <a:t>CAMPIONI</a:t>
            </a:r>
          </a:p>
        </p:txBody>
      </p:sp>
      <p:sp>
        <p:nvSpPr>
          <p:cNvPr id="13" name="CasellaDiTesto 12">
            <a:extLst>
              <a:ext uri="{FF2B5EF4-FFF2-40B4-BE49-F238E27FC236}">
                <a16:creationId xmlns:a16="http://schemas.microsoft.com/office/drawing/2014/main" id="{750CC9CC-1C98-4166-A9CD-96D975C31354}"/>
              </a:ext>
            </a:extLst>
          </p:cNvPr>
          <p:cNvSpPr txBox="1"/>
          <p:nvPr/>
        </p:nvSpPr>
        <p:spPr>
          <a:xfrm>
            <a:off x="6990230" y="180218"/>
            <a:ext cx="1862301"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CONCLUSIONI</a:t>
            </a:r>
          </a:p>
        </p:txBody>
      </p:sp>
      <p:sp>
        <p:nvSpPr>
          <p:cNvPr id="14" name="CasellaDiTesto 13">
            <a:extLst>
              <a:ext uri="{FF2B5EF4-FFF2-40B4-BE49-F238E27FC236}">
                <a16:creationId xmlns:a16="http://schemas.microsoft.com/office/drawing/2014/main" id="{319A3EEE-896D-4E00-B653-FB2E7783715C}"/>
              </a:ext>
            </a:extLst>
          </p:cNvPr>
          <p:cNvSpPr txBox="1"/>
          <p:nvPr/>
        </p:nvSpPr>
        <p:spPr>
          <a:xfrm>
            <a:off x="4548721" y="134049"/>
            <a:ext cx="2199736" cy="646331"/>
          </a:xfrm>
          <a:prstGeom prst="rect">
            <a:avLst/>
          </a:prstGeom>
          <a:solidFill>
            <a:schemeClr val="bg1">
              <a:alpha val="66000"/>
            </a:schemeClr>
          </a:solidFill>
          <a:ln w="38100">
            <a:solidFill>
              <a:schemeClr val="accent5"/>
            </a:solidFill>
          </a:ln>
        </p:spPr>
        <p:txBody>
          <a:bodyPr wrap="square" rtlCol="0">
            <a:spAutoFit/>
          </a:bodyPr>
          <a:lstStyle/>
          <a:p>
            <a:pPr algn="ctr"/>
            <a:r>
              <a:rPr lang="it-IT" b="1" dirty="0">
                <a:solidFill>
                  <a:srgbClr val="0070C0"/>
                </a:solidFill>
                <a:latin typeface="Baskerville Old Face" panose="02020602080505020303" pitchFamily="18" charset="0"/>
              </a:rPr>
              <a:t>RISULTATI &amp; DISCUSSIONE</a:t>
            </a:r>
          </a:p>
        </p:txBody>
      </p:sp>
      <p:sp>
        <p:nvSpPr>
          <p:cNvPr id="15" name="Rettangolo 14">
            <a:extLst>
              <a:ext uri="{FF2B5EF4-FFF2-40B4-BE49-F238E27FC236}">
                <a16:creationId xmlns:a16="http://schemas.microsoft.com/office/drawing/2014/main" id="{F6EC39D3-1449-4F40-9E61-E4DFF4CF55BF}"/>
              </a:ext>
            </a:extLst>
          </p:cNvPr>
          <p:cNvSpPr/>
          <p:nvPr/>
        </p:nvSpPr>
        <p:spPr>
          <a:xfrm>
            <a:off x="-1" y="6470079"/>
            <a:ext cx="9144000" cy="387921"/>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a:extLst>
              <a:ext uri="{FF2B5EF4-FFF2-40B4-BE49-F238E27FC236}">
                <a16:creationId xmlns:a16="http://schemas.microsoft.com/office/drawing/2014/main" id="{9E89DAB2-FF8B-48FB-B97E-52577EC35F07}"/>
              </a:ext>
            </a:extLst>
          </p:cNvPr>
          <p:cNvPicPr>
            <a:picLocks noChangeAspect="1"/>
          </p:cNvPicPr>
          <p:nvPr/>
        </p:nvPicPr>
        <p:blipFill rotWithShape="1">
          <a:blip r:embed="rId2">
            <a:extLst>
              <a:ext uri="{28A0092B-C50C-407E-A947-70E740481C1C}">
                <a14:useLocalDpi xmlns:a14="http://schemas.microsoft.com/office/drawing/2010/main" val="0"/>
              </a:ext>
            </a:extLst>
          </a:blip>
          <a:srcRect r="4735"/>
          <a:stretch/>
        </p:blipFill>
        <p:spPr>
          <a:xfrm>
            <a:off x="129810" y="3051663"/>
            <a:ext cx="6009460" cy="3548340"/>
          </a:xfrm>
          <a:prstGeom prst="rect">
            <a:avLst/>
          </a:prstGeom>
          <a:ln>
            <a:noFill/>
          </a:ln>
        </p:spPr>
      </p:pic>
      <p:sp>
        <p:nvSpPr>
          <p:cNvPr id="18" name="Rettangolo 17">
            <a:extLst>
              <a:ext uri="{FF2B5EF4-FFF2-40B4-BE49-F238E27FC236}">
                <a16:creationId xmlns:a16="http://schemas.microsoft.com/office/drawing/2014/main" id="{712D8FD4-9747-46F9-B090-741C2FD2E68C}"/>
              </a:ext>
            </a:extLst>
          </p:cNvPr>
          <p:cNvSpPr/>
          <p:nvPr/>
        </p:nvSpPr>
        <p:spPr>
          <a:xfrm>
            <a:off x="6034264" y="6140962"/>
            <a:ext cx="2898031" cy="253916"/>
          </a:xfrm>
          <a:prstGeom prst="rect">
            <a:avLst/>
          </a:prstGeom>
          <a:ln>
            <a:noFill/>
          </a:ln>
        </p:spPr>
        <p:txBody>
          <a:bodyPr wrap="square">
            <a:spAutoFit/>
          </a:bodyPr>
          <a:lstStyle/>
          <a:p>
            <a:pPr algn="ctr"/>
            <a:r>
              <a:rPr lang="en-GB" sz="105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Modified image after </a:t>
            </a:r>
            <a:r>
              <a:rPr lang="en-GB" sz="105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Dobrzhinetskaya</a:t>
            </a:r>
            <a:r>
              <a:rPr lang="en-GB" sz="105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(2011). </a:t>
            </a:r>
            <a:endParaRPr lang="it-IT" sz="1050" dirty="0">
              <a:solidFill>
                <a:schemeClr val="bg1"/>
              </a:solidFill>
              <a:latin typeface="Times New Roman" panose="02020603050405020304" pitchFamily="18" charset="0"/>
              <a:cs typeface="Times New Roman" panose="02020603050405020304" pitchFamily="18" charset="0"/>
            </a:endParaRPr>
          </a:p>
        </p:txBody>
      </p:sp>
      <p:sp>
        <p:nvSpPr>
          <p:cNvPr id="19" name="CasellaDiTesto 18">
            <a:extLst>
              <a:ext uri="{FF2B5EF4-FFF2-40B4-BE49-F238E27FC236}">
                <a16:creationId xmlns:a16="http://schemas.microsoft.com/office/drawing/2014/main" id="{117C0AA6-2E4E-495E-8ED9-1BC1156E1059}"/>
              </a:ext>
            </a:extLst>
          </p:cNvPr>
          <p:cNvSpPr txBox="1"/>
          <p:nvPr/>
        </p:nvSpPr>
        <p:spPr>
          <a:xfrm>
            <a:off x="666594" y="882209"/>
            <a:ext cx="7810809" cy="646331"/>
          </a:xfrm>
          <a:prstGeom prst="rect">
            <a:avLst/>
          </a:prstGeom>
          <a:solidFill>
            <a:schemeClr val="bg1">
              <a:alpha val="62000"/>
            </a:schemeClr>
          </a:solidFill>
          <a:ln w="28575">
            <a:noFill/>
          </a:ln>
        </p:spPr>
        <p:txBody>
          <a:bodyPr wrap="square" rtlCol="0">
            <a:spAutoFit/>
          </a:bodyPr>
          <a:lstStyle/>
          <a:p>
            <a:pPr algn="ctr"/>
            <a:r>
              <a:rPr lang="en-GB" b="1" dirty="0">
                <a:solidFill>
                  <a:srgbClr val="0070C0"/>
                </a:solidFill>
                <a:latin typeface="Times New Roman" panose="02020603050405020304" pitchFamily="18" charset="0"/>
                <a:cs typeface="Times New Roman" panose="02020603050405020304" pitchFamily="18" charset="0"/>
              </a:rPr>
              <a:t>Ci </a:t>
            </a:r>
            <a:r>
              <a:rPr lang="en-GB" b="1" dirty="0" err="1">
                <a:solidFill>
                  <a:srgbClr val="0070C0"/>
                </a:solidFill>
                <a:latin typeface="Times New Roman" panose="02020603050405020304" pitchFamily="18" charset="0"/>
                <a:cs typeface="Times New Roman" panose="02020603050405020304" pitchFamily="18" charset="0"/>
              </a:rPr>
              <a:t>sono</a:t>
            </a:r>
            <a:r>
              <a:rPr lang="en-GB" b="1" dirty="0">
                <a:solidFill>
                  <a:srgbClr val="0070C0"/>
                </a:solidFill>
                <a:latin typeface="Times New Roman" panose="02020603050405020304" pitchFamily="18" charset="0"/>
                <a:cs typeface="Times New Roman" panose="02020603050405020304" pitchFamily="18" charset="0"/>
              </a:rPr>
              <a:t> </a:t>
            </a:r>
            <a:r>
              <a:rPr lang="en-GB" b="1" dirty="0" err="1">
                <a:solidFill>
                  <a:srgbClr val="0070C0"/>
                </a:solidFill>
                <a:latin typeface="Times New Roman" panose="02020603050405020304" pitchFamily="18" charset="0"/>
                <a:cs typeface="Times New Roman" panose="02020603050405020304" pitchFamily="18" charset="0"/>
              </a:rPr>
              <a:t>delle</a:t>
            </a:r>
            <a:r>
              <a:rPr lang="en-GB" b="1" dirty="0">
                <a:solidFill>
                  <a:srgbClr val="0070C0"/>
                </a:solidFill>
                <a:latin typeface="Times New Roman" panose="02020603050405020304" pitchFamily="18" charset="0"/>
                <a:cs typeface="Times New Roman" panose="02020603050405020304" pitchFamily="18" charset="0"/>
              </a:rPr>
              <a:t> </a:t>
            </a:r>
            <a:r>
              <a:rPr lang="en-GB" b="1" dirty="0" err="1">
                <a:solidFill>
                  <a:srgbClr val="0070C0"/>
                </a:solidFill>
                <a:latin typeface="Times New Roman" panose="02020603050405020304" pitchFamily="18" charset="0"/>
                <a:cs typeface="Times New Roman" panose="02020603050405020304" pitchFamily="18" charset="0"/>
              </a:rPr>
              <a:t>correlazioni</a:t>
            </a:r>
            <a:r>
              <a:rPr lang="en-GB" b="1" dirty="0">
                <a:solidFill>
                  <a:srgbClr val="0070C0"/>
                </a:solidFill>
                <a:latin typeface="Times New Roman" panose="02020603050405020304" pitchFamily="18" charset="0"/>
                <a:cs typeface="Times New Roman" panose="02020603050405020304" pitchFamily="18" charset="0"/>
              </a:rPr>
              <a:t> </a:t>
            </a:r>
            <a:r>
              <a:rPr lang="en-GB" b="1" dirty="0" err="1">
                <a:solidFill>
                  <a:srgbClr val="0070C0"/>
                </a:solidFill>
                <a:latin typeface="Times New Roman" panose="02020603050405020304" pitchFamily="18" charset="0"/>
                <a:cs typeface="Times New Roman" panose="02020603050405020304" pitchFamily="18" charset="0"/>
              </a:rPr>
              <a:t>tra</a:t>
            </a:r>
            <a:r>
              <a:rPr lang="en-GB" b="1" dirty="0">
                <a:solidFill>
                  <a:srgbClr val="0070C0"/>
                </a:solidFill>
                <a:latin typeface="Times New Roman" panose="02020603050405020304" pitchFamily="18" charset="0"/>
                <a:cs typeface="Times New Roman" panose="02020603050405020304" pitchFamily="18" charset="0"/>
              </a:rPr>
              <a:t> </a:t>
            </a:r>
            <a:r>
              <a:rPr lang="en-GB" b="1" dirty="0" err="1">
                <a:solidFill>
                  <a:srgbClr val="0070C0"/>
                </a:solidFill>
                <a:latin typeface="Times New Roman" panose="02020603050405020304" pitchFamily="18" charset="0"/>
                <a:cs typeface="Times New Roman" panose="02020603050405020304" pitchFamily="18" charset="0"/>
              </a:rPr>
              <a:t>i</a:t>
            </a:r>
            <a:r>
              <a:rPr lang="en-GB" b="1" dirty="0">
                <a:solidFill>
                  <a:srgbClr val="0070C0"/>
                </a:solidFill>
                <a:latin typeface="Times New Roman" panose="02020603050405020304" pitchFamily="18" charset="0"/>
                <a:cs typeface="Times New Roman" panose="02020603050405020304" pitchFamily="18" charset="0"/>
              </a:rPr>
              <a:t> </a:t>
            </a:r>
            <a:r>
              <a:rPr lang="en-GB" b="1" dirty="0" err="1">
                <a:solidFill>
                  <a:srgbClr val="0070C0"/>
                </a:solidFill>
                <a:latin typeface="Times New Roman" panose="02020603050405020304" pitchFamily="18" charset="0"/>
                <a:cs typeface="Times New Roman" panose="02020603050405020304" pitchFamily="18" charset="0"/>
              </a:rPr>
              <a:t>risultati</a:t>
            </a:r>
            <a:r>
              <a:rPr lang="en-GB" b="1" dirty="0">
                <a:solidFill>
                  <a:srgbClr val="0070C0"/>
                </a:solidFill>
                <a:latin typeface="Times New Roman" panose="02020603050405020304" pitchFamily="18" charset="0"/>
                <a:cs typeface="Times New Roman" panose="02020603050405020304" pitchFamily="18" charset="0"/>
              </a:rPr>
              <a:t> </a:t>
            </a:r>
            <a:r>
              <a:rPr lang="en-GB" b="1" dirty="0" err="1">
                <a:solidFill>
                  <a:srgbClr val="0070C0"/>
                </a:solidFill>
                <a:latin typeface="Times New Roman" panose="02020603050405020304" pitchFamily="18" charset="0"/>
                <a:cs typeface="Times New Roman" panose="02020603050405020304" pitchFamily="18" charset="0"/>
              </a:rPr>
              <a:t>ottenuti</a:t>
            </a:r>
            <a:r>
              <a:rPr lang="en-GB" b="1" dirty="0">
                <a:solidFill>
                  <a:srgbClr val="0070C0"/>
                </a:solidFill>
                <a:latin typeface="Times New Roman" panose="02020603050405020304" pitchFamily="18" charset="0"/>
                <a:cs typeface="Times New Roman" panose="02020603050405020304" pitchFamily="18" charset="0"/>
              </a:rPr>
              <a:t> </a:t>
            </a:r>
            <a:r>
              <a:rPr lang="en-GB" b="1" dirty="0" err="1">
                <a:solidFill>
                  <a:srgbClr val="0070C0"/>
                </a:solidFill>
                <a:latin typeface="Times New Roman" panose="02020603050405020304" pitchFamily="18" charset="0"/>
                <a:cs typeface="Times New Roman" panose="02020603050405020304" pitchFamily="18" charset="0"/>
              </a:rPr>
              <a:t>tramite</a:t>
            </a:r>
            <a:r>
              <a:rPr lang="en-GB" b="1" dirty="0">
                <a:solidFill>
                  <a:srgbClr val="0070C0"/>
                </a:solidFill>
                <a:latin typeface="Times New Roman" panose="02020603050405020304" pitchFamily="18" charset="0"/>
                <a:cs typeface="Times New Roman" panose="02020603050405020304" pitchFamily="18" charset="0"/>
              </a:rPr>
              <a:t> XRD/MRS </a:t>
            </a:r>
            <a:r>
              <a:rPr lang="en-GB" b="1" dirty="0" err="1">
                <a:solidFill>
                  <a:srgbClr val="0070C0"/>
                </a:solidFill>
                <a:latin typeface="Times New Roman" panose="02020603050405020304" pitchFamily="18" charset="0"/>
                <a:cs typeface="Times New Roman" panose="02020603050405020304" pitchFamily="18" charset="0"/>
              </a:rPr>
              <a:t>sulle</a:t>
            </a:r>
            <a:r>
              <a:rPr lang="en-GB" b="1" dirty="0">
                <a:solidFill>
                  <a:srgbClr val="0070C0"/>
                </a:solidFill>
                <a:latin typeface="Times New Roman" panose="02020603050405020304" pitchFamily="18" charset="0"/>
                <a:cs typeface="Times New Roman" panose="02020603050405020304" pitchFamily="18" charset="0"/>
              </a:rPr>
              <a:t> </a:t>
            </a:r>
            <a:r>
              <a:rPr lang="en-GB" b="1" dirty="0" err="1">
                <a:solidFill>
                  <a:srgbClr val="0070C0"/>
                </a:solidFill>
                <a:latin typeface="Times New Roman" panose="02020603050405020304" pitchFamily="18" charset="0"/>
                <a:cs typeface="Times New Roman" panose="02020603050405020304" pitchFamily="18" charset="0"/>
              </a:rPr>
              <a:t>fasi</a:t>
            </a:r>
            <a:r>
              <a:rPr lang="en-GB" b="1" dirty="0">
                <a:solidFill>
                  <a:srgbClr val="0070C0"/>
                </a:solidFill>
                <a:latin typeface="Times New Roman" panose="02020603050405020304" pitchFamily="18" charset="0"/>
                <a:cs typeface="Times New Roman" panose="02020603050405020304" pitchFamily="18" charset="0"/>
              </a:rPr>
              <a:t> a </a:t>
            </a:r>
            <a:r>
              <a:rPr lang="en-GB" b="1" dirty="0" err="1">
                <a:solidFill>
                  <a:srgbClr val="0070C0"/>
                </a:solidFill>
                <a:latin typeface="Times New Roman" panose="02020603050405020304" pitchFamily="18" charset="0"/>
                <a:cs typeface="Times New Roman" panose="02020603050405020304" pitchFamily="18" charset="0"/>
              </a:rPr>
              <a:t>carbonio</a:t>
            </a:r>
            <a:r>
              <a:rPr lang="en-GB" b="1" dirty="0">
                <a:solidFill>
                  <a:srgbClr val="0070C0"/>
                </a:solidFill>
                <a:latin typeface="Times New Roman" panose="02020603050405020304" pitchFamily="18" charset="0"/>
                <a:cs typeface="Times New Roman" panose="02020603050405020304" pitchFamily="18" charset="0"/>
              </a:rPr>
              <a:t> e </a:t>
            </a:r>
            <a:r>
              <a:rPr lang="en-GB" b="1" dirty="0" err="1">
                <a:solidFill>
                  <a:srgbClr val="0070C0"/>
                </a:solidFill>
                <a:latin typeface="Times New Roman" panose="02020603050405020304" pitchFamily="18" charset="0"/>
                <a:cs typeface="Times New Roman" panose="02020603050405020304" pitchFamily="18" charset="0"/>
              </a:rPr>
              <a:t>i</a:t>
            </a:r>
            <a:r>
              <a:rPr lang="en-GB" b="1" dirty="0">
                <a:solidFill>
                  <a:srgbClr val="0070C0"/>
                </a:solidFill>
                <a:latin typeface="Times New Roman" panose="02020603050405020304" pitchFamily="18" charset="0"/>
                <a:cs typeface="Times New Roman" panose="02020603050405020304" pitchFamily="18" charset="0"/>
              </a:rPr>
              <a:t> </a:t>
            </a:r>
            <a:r>
              <a:rPr lang="en-GB" b="1" dirty="0" err="1">
                <a:solidFill>
                  <a:srgbClr val="0070C0"/>
                </a:solidFill>
                <a:latin typeface="Times New Roman" panose="02020603050405020304" pitchFamily="18" charset="0"/>
                <a:cs typeface="Times New Roman" panose="02020603050405020304" pitchFamily="18" charset="0"/>
              </a:rPr>
              <a:t>gradi</a:t>
            </a:r>
            <a:r>
              <a:rPr lang="en-GB" b="1" dirty="0">
                <a:solidFill>
                  <a:srgbClr val="0070C0"/>
                </a:solidFill>
                <a:latin typeface="Times New Roman" panose="02020603050405020304" pitchFamily="18" charset="0"/>
                <a:cs typeface="Times New Roman" panose="02020603050405020304" pitchFamily="18" charset="0"/>
              </a:rPr>
              <a:t> di shock di </a:t>
            </a:r>
            <a:r>
              <a:rPr lang="en-GB" b="1" dirty="0" err="1">
                <a:solidFill>
                  <a:srgbClr val="0070C0"/>
                </a:solidFill>
                <a:latin typeface="Times New Roman" panose="02020603050405020304" pitchFamily="18" charset="0"/>
                <a:cs typeface="Times New Roman" panose="02020603050405020304" pitchFamily="18" charset="0"/>
              </a:rPr>
              <a:t>questi</a:t>
            </a:r>
            <a:r>
              <a:rPr lang="en-GB" b="1" dirty="0">
                <a:solidFill>
                  <a:srgbClr val="0070C0"/>
                </a:solidFill>
                <a:latin typeface="Times New Roman" panose="02020603050405020304" pitchFamily="18" charset="0"/>
                <a:cs typeface="Times New Roman" panose="02020603050405020304" pitchFamily="18" charset="0"/>
              </a:rPr>
              <a:t> </a:t>
            </a:r>
            <a:r>
              <a:rPr lang="en-GB" b="1" dirty="0" err="1">
                <a:solidFill>
                  <a:srgbClr val="0070C0"/>
                </a:solidFill>
                <a:latin typeface="Times New Roman" panose="02020603050405020304" pitchFamily="18" charset="0"/>
                <a:cs typeface="Times New Roman" panose="02020603050405020304" pitchFamily="18" charset="0"/>
              </a:rPr>
              <a:t>frammenti</a:t>
            </a:r>
            <a:r>
              <a:rPr lang="en-GB" b="1" dirty="0">
                <a:solidFill>
                  <a:srgbClr val="0070C0"/>
                </a:solidFill>
                <a:latin typeface="Times New Roman" panose="02020603050405020304" pitchFamily="18" charset="0"/>
                <a:cs typeface="Times New Roman" panose="02020603050405020304" pitchFamily="18" charset="0"/>
              </a:rPr>
              <a:t>?</a:t>
            </a:r>
          </a:p>
        </p:txBody>
      </p:sp>
      <p:sp>
        <p:nvSpPr>
          <p:cNvPr id="20" name="CasellaDiTesto 19">
            <a:extLst>
              <a:ext uri="{FF2B5EF4-FFF2-40B4-BE49-F238E27FC236}">
                <a16:creationId xmlns:a16="http://schemas.microsoft.com/office/drawing/2014/main" id="{F10EAC80-F94C-4580-BAEA-743E3C148689}"/>
              </a:ext>
            </a:extLst>
          </p:cNvPr>
          <p:cNvSpPr txBox="1"/>
          <p:nvPr/>
        </p:nvSpPr>
        <p:spPr>
          <a:xfrm>
            <a:off x="129810" y="1544724"/>
            <a:ext cx="8929614" cy="1446550"/>
          </a:xfrm>
          <a:prstGeom prst="rect">
            <a:avLst/>
          </a:prstGeom>
          <a:noFill/>
          <a:ln>
            <a:noFill/>
          </a:ln>
        </p:spPr>
        <p:txBody>
          <a:bodyPr wrap="square" rtlCol="0">
            <a:spAutoFit/>
          </a:bodyPr>
          <a:lstStyle/>
          <a:p>
            <a:pPr algn="ctr"/>
            <a:r>
              <a:rPr lang="en-GB" sz="2000" b="1" dirty="0">
                <a:solidFill>
                  <a:schemeClr val="bg1"/>
                </a:solidFill>
                <a:latin typeface="Times New Roman" panose="02020603050405020304" pitchFamily="18" charset="0"/>
                <a:cs typeface="Times New Roman" panose="02020603050405020304" pitchFamily="18" charset="0"/>
              </a:rPr>
              <a:t>SI</a:t>
            </a:r>
            <a:r>
              <a:rPr lang="en-GB" sz="2000" dirty="0">
                <a:solidFill>
                  <a:schemeClr val="bg1"/>
                </a:solidFill>
                <a:latin typeface="Times New Roman" panose="02020603050405020304" pitchFamily="18" charset="0"/>
                <a:cs typeface="Times New Roman" panose="02020603050405020304" pitchFamily="18" charset="0"/>
              </a:rPr>
              <a:t>, ci </a:t>
            </a:r>
            <a:r>
              <a:rPr lang="en-GB" sz="2000" dirty="0" err="1">
                <a:solidFill>
                  <a:schemeClr val="bg1"/>
                </a:solidFill>
                <a:latin typeface="Times New Roman" panose="02020603050405020304" pitchFamily="18" charset="0"/>
                <a:cs typeface="Times New Roman" panose="02020603050405020304" pitchFamily="18" charset="0"/>
              </a:rPr>
              <a:t>sono</a:t>
            </a:r>
            <a:endParaRPr lang="en-GB" sz="2000" dirty="0">
              <a:solidFill>
                <a:schemeClr val="bg1"/>
              </a:solidFill>
              <a:latin typeface="Times New Roman" panose="02020603050405020304" pitchFamily="18" charset="0"/>
              <a:cs typeface="Times New Roman" panose="02020603050405020304" pitchFamily="18" charset="0"/>
            </a:endParaRPr>
          </a:p>
          <a:p>
            <a:pPr algn="ctr"/>
            <a:endParaRPr lang="en-GB" dirty="0">
              <a:solidFill>
                <a:schemeClr val="bg1"/>
              </a:solidFill>
              <a:latin typeface="Times New Roman" panose="02020603050405020304" pitchFamily="18" charset="0"/>
              <a:cs typeface="Times New Roman" panose="02020603050405020304" pitchFamily="18" charset="0"/>
            </a:endParaRPr>
          </a:p>
          <a:p>
            <a:pPr algn="ctr"/>
            <a:endParaRPr lang="en-GB" sz="1100" dirty="0">
              <a:solidFill>
                <a:schemeClr val="bg1"/>
              </a:solidFill>
              <a:latin typeface="Times New Roman" panose="02020603050405020304" pitchFamily="18" charset="0"/>
              <a:cs typeface="Times New Roman" panose="02020603050405020304" pitchFamily="18" charset="0"/>
            </a:endParaRPr>
          </a:p>
          <a:p>
            <a:pPr algn="ctr"/>
            <a:r>
              <a:rPr lang="en-GB" dirty="0">
                <a:solidFill>
                  <a:schemeClr val="bg1"/>
                </a:solidFill>
                <a:latin typeface="Times New Roman" panose="02020603050405020304" pitchFamily="18" charset="0"/>
                <a:cs typeface="Times New Roman" panose="02020603050405020304" pitchFamily="18" charset="0"/>
              </a:rPr>
              <a:t>-</a:t>
            </a:r>
            <a:r>
              <a:rPr lang="en-GB" dirty="0" err="1">
                <a:solidFill>
                  <a:schemeClr val="bg1"/>
                </a:solidFill>
                <a:latin typeface="Times New Roman" panose="02020603050405020304" pitchFamily="18" charset="0"/>
                <a:cs typeface="Times New Roman" panose="02020603050405020304" pitchFamily="18" charset="0"/>
              </a:rPr>
              <a:t>Correlazione</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tra</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i</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risultati</a:t>
            </a:r>
            <a:r>
              <a:rPr lang="en-GB" dirty="0">
                <a:solidFill>
                  <a:schemeClr val="bg1"/>
                </a:solidFill>
                <a:latin typeface="Times New Roman" panose="02020603050405020304" pitchFamily="18" charset="0"/>
                <a:cs typeface="Times New Roman" panose="02020603050405020304" pitchFamily="18" charset="0"/>
              </a:rPr>
              <a:t> XRD e </a:t>
            </a:r>
            <a:r>
              <a:rPr lang="en-GB" dirty="0" err="1">
                <a:solidFill>
                  <a:schemeClr val="bg1"/>
                </a:solidFill>
                <a:latin typeface="Times New Roman" panose="02020603050405020304" pitchFamily="18" charset="0"/>
                <a:cs typeface="Times New Roman" panose="02020603050405020304" pitchFamily="18" charset="0"/>
              </a:rPr>
              <a:t>il</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grado</a:t>
            </a:r>
            <a:r>
              <a:rPr lang="en-GB" dirty="0">
                <a:solidFill>
                  <a:schemeClr val="bg1"/>
                </a:solidFill>
                <a:latin typeface="Times New Roman" panose="02020603050405020304" pitchFamily="18" charset="0"/>
                <a:cs typeface="Times New Roman" panose="02020603050405020304" pitchFamily="18" charset="0"/>
              </a:rPr>
              <a:t> di shock </a:t>
            </a:r>
            <a:r>
              <a:rPr lang="en-GB" dirty="0" err="1">
                <a:solidFill>
                  <a:schemeClr val="bg1"/>
                </a:solidFill>
                <a:latin typeface="Times New Roman" panose="02020603050405020304" pitchFamily="18" charset="0"/>
                <a:cs typeface="Times New Roman" panose="02020603050405020304" pitchFamily="18" charset="0"/>
              </a:rPr>
              <a:t>registrato</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dai</a:t>
            </a:r>
            <a:r>
              <a:rPr lang="en-GB" dirty="0">
                <a:solidFill>
                  <a:schemeClr val="bg1"/>
                </a:solidFill>
                <a:latin typeface="Times New Roman" panose="02020603050405020304" pitchFamily="18" charset="0"/>
                <a:cs typeface="Times New Roman" panose="02020603050405020304" pitchFamily="18" charset="0"/>
              </a:rPr>
              <a:t> silicate </a:t>
            </a:r>
            <a:r>
              <a:rPr lang="en-GB" dirty="0" err="1">
                <a:solidFill>
                  <a:schemeClr val="bg1"/>
                </a:solidFill>
                <a:latin typeface="Times New Roman" panose="02020603050405020304" pitchFamily="18" charset="0"/>
                <a:cs typeface="Times New Roman" panose="02020603050405020304" pitchFamily="18" charset="0"/>
              </a:rPr>
              <a:t>nelle</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ureiliti</a:t>
            </a:r>
            <a:r>
              <a:rPr lang="en-GB" dirty="0">
                <a:solidFill>
                  <a:schemeClr val="bg1"/>
                </a:solidFill>
                <a:latin typeface="Times New Roman" panose="02020603050405020304" pitchFamily="18" charset="0"/>
                <a:cs typeface="Times New Roman" panose="02020603050405020304" pitchFamily="18" charset="0"/>
              </a:rPr>
              <a:t>;</a:t>
            </a:r>
          </a:p>
          <a:p>
            <a:pPr algn="ctr"/>
            <a:r>
              <a:rPr lang="en-GB" dirty="0">
                <a:solidFill>
                  <a:schemeClr val="bg1"/>
                </a:solidFill>
                <a:latin typeface="Times New Roman" panose="02020603050405020304" pitchFamily="18" charset="0"/>
                <a:cs typeface="Times New Roman" panose="02020603050405020304" pitchFamily="18" charset="0"/>
              </a:rPr>
              <a:t>-</a:t>
            </a:r>
            <a:r>
              <a:rPr lang="en-GB" dirty="0" err="1">
                <a:solidFill>
                  <a:schemeClr val="bg1"/>
                </a:solidFill>
                <a:latin typeface="Times New Roman" panose="02020603050405020304" pitchFamily="18" charset="0"/>
                <a:cs typeface="Times New Roman" panose="02020603050405020304" pitchFamily="18" charset="0"/>
              </a:rPr>
              <a:t>Correlazione</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tra</a:t>
            </a:r>
            <a:r>
              <a:rPr lang="en-GB" dirty="0">
                <a:solidFill>
                  <a:schemeClr val="bg1"/>
                </a:solidFill>
                <a:latin typeface="Times New Roman" panose="02020603050405020304" pitchFamily="18" charset="0"/>
                <a:cs typeface="Times New Roman" panose="02020603050405020304" pitchFamily="18" charset="0"/>
              </a:rPr>
              <a:t> la forma </a:t>
            </a:r>
            <a:r>
              <a:rPr lang="en-GB" dirty="0" err="1">
                <a:solidFill>
                  <a:schemeClr val="bg1"/>
                </a:solidFill>
                <a:latin typeface="Times New Roman" panose="02020603050405020304" pitchFamily="18" charset="0"/>
                <a:cs typeface="Times New Roman" panose="02020603050405020304" pitchFamily="18" charset="0"/>
              </a:rPr>
              <a:t>degli</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spettri</a:t>
            </a:r>
            <a:r>
              <a:rPr lang="en-GB" dirty="0">
                <a:solidFill>
                  <a:schemeClr val="bg1"/>
                </a:solidFill>
                <a:latin typeface="Times New Roman" panose="02020603050405020304" pitchFamily="18" charset="0"/>
                <a:cs typeface="Times New Roman" panose="02020603050405020304" pitchFamily="18" charset="0"/>
              </a:rPr>
              <a:t> Raman e </a:t>
            </a:r>
            <a:r>
              <a:rPr lang="en-GB" dirty="0" err="1">
                <a:solidFill>
                  <a:schemeClr val="bg1"/>
                </a:solidFill>
                <a:latin typeface="Times New Roman" panose="02020603050405020304" pitchFamily="18" charset="0"/>
                <a:cs typeface="Times New Roman" panose="02020603050405020304" pitchFamily="18" charset="0"/>
              </a:rPr>
              <a:t>i</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diversi</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gradi</a:t>
            </a:r>
            <a:r>
              <a:rPr lang="en-GB" dirty="0">
                <a:solidFill>
                  <a:schemeClr val="bg1"/>
                </a:solidFill>
                <a:latin typeface="Times New Roman" panose="02020603050405020304" pitchFamily="18" charset="0"/>
                <a:cs typeface="Times New Roman" panose="02020603050405020304" pitchFamily="18" charset="0"/>
              </a:rPr>
              <a:t> di shock </a:t>
            </a:r>
            <a:r>
              <a:rPr lang="en-GB" dirty="0" err="1">
                <a:solidFill>
                  <a:schemeClr val="bg1"/>
                </a:solidFill>
                <a:latin typeface="Times New Roman" panose="02020603050405020304" pitchFamily="18" charset="0"/>
                <a:cs typeface="Times New Roman" panose="02020603050405020304" pitchFamily="18" charset="0"/>
              </a:rPr>
              <a:t>registrati</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dai</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silicati</a:t>
            </a:r>
            <a:endParaRPr lang="en-GB" sz="1400" dirty="0">
              <a:solidFill>
                <a:schemeClr val="bg1"/>
              </a:solidFill>
              <a:latin typeface="Times New Roman" panose="02020603050405020304" pitchFamily="18" charset="0"/>
              <a:cs typeface="Times New Roman" panose="02020603050405020304" pitchFamily="18" charset="0"/>
            </a:endParaRPr>
          </a:p>
        </p:txBody>
      </p:sp>
      <p:sp>
        <p:nvSpPr>
          <p:cNvPr id="21" name="Freccia a destra 12">
            <a:extLst>
              <a:ext uri="{FF2B5EF4-FFF2-40B4-BE49-F238E27FC236}">
                <a16:creationId xmlns:a16="http://schemas.microsoft.com/office/drawing/2014/main" id="{1175751B-D0CB-454D-894B-210DB10AA658}"/>
              </a:ext>
            </a:extLst>
          </p:cNvPr>
          <p:cNvSpPr/>
          <p:nvPr/>
        </p:nvSpPr>
        <p:spPr>
          <a:xfrm rot="5400000">
            <a:off x="4472890" y="1870138"/>
            <a:ext cx="243453" cy="410242"/>
          </a:xfrm>
          <a:prstGeom prst="rightArrow">
            <a:avLst/>
          </a:prstGeom>
          <a:solidFill>
            <a:schemeClr val="accent1">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bg1"/>
              </a:solidFill>
              <a:latin typeface="Times New Roman" panose="02020603050405020304" pitchFamily="18" charset="0"/>
              <a:cs typeface="Times New Roman" panose="02020603050405020304" pitchFamily="18" charset="0"/>
            </a:endParaRPr>
          </a:p>
        </p:txBody>
      </p:sp>
      <p:sp>
        <p:nvSpPr>
          <p:cNvPr id="22" name="CasellaDiTesto 21">
            <a:extLst>
              <a:ext uri="{FF2B5EF4-FFF2-40B4-BE49-F238E27FC236}">
                <a16:creationId xmlns:a16="http://schemas.microsoft.com/office/drawing/2014/main" id="{4BDC845D-A503-4357-A70E-315FDFC17C40}"/>
              </a:ext>
            </a:extLst>
          </p:cNvPr>
          <p:cNvSpPr txBox="1"/>
          <p:nvPr/>
        </p:nvSpPr>
        <p:spPr>
          <a:xfrm>
            <a:off x="6402427" y="3622292"/>
            <a:ext cx="2450104" cy="1754326"/>
          </a:xfrm>
          <a:prstGeom prst="rect">
            <a:avLst/>
          </a:prstGeom>
          <a:noFill/>
          <a:ln>
            <a:noFill/>
          </a:ln>
        </p:spPr>
        <p:txBody>
          <a:bodyPr wrap="square" rtlCol="0">
            <a:spAutoFit/>
          </a:bodyPr>
          <a:lstStyle/>
          <a:p>
            <a:pPr algn="ctr"/>
            <a:r>
              <a:rPr lang="en-GB" sz="1400" b="1" dirty="0">
                <a:solidFill>
                  <a:schemeClr val="bg1"/>
                </a:solidFill>
                <a:latin typeface="Times New Roman" panose="02020603050405020304" pitchFamily="18" charset="0"/>
                <a:cs typeface="Times New Roman" panose="02020603050405020304" pitchFamily="18" charset="0"/>
              </a:rPr>
              <a:t>-</a:t>
            </a:r>
            <a:r>
              <a:rPr lang="en-GB" b="1" dirty="0">
                <a:solidFill>
                  <a:schemeClr val="bg1"/>
                </a:solidFill>
                <a:latin typeface="Times New Roman" panose="02020603050405020304" pitchFamily="18" charset="0"/>
                <a:cs typeface="Times New Roman" panose="02020603050405020304" pitchFamily="18" charset="0"/>
              </a:rPr>
              <a:t>NO</a:t>
            </a:r>
            <a:r>
              <a:rPr lang="en-GB" dirty="0">
                <a:solidFill>
                  <a:schemeClr val="bg1"/>
                </a:solidFill>
                <a:latin typeface="Times New Roman" panose="02020603050405020304" pitchFamily="18" charset="0"/>
                <a:cs typeface="Times New Roman" panose="02020603050405020304" pitchFamily="18" charset="0"/>
              </a:rPr>
              <a:t>, non ci </a:t>
            </a:r>
            <a:r>
              <a:rPr lang="en-GB" dirty="0" err="1">
                <a:solidFill>
                  <a:schemeClr val="bg1"/>
                </a:solidFill>
                <a:latin typeface="Times New Roman" panose="02020603050405020304" pitchFamily="18" charset="0"/>
                <a:cs typeface="Times New Roman" panose="02020603050405020304" pitchFamily="18" charset="0"/>
              </a:rPr>
              <a:t>sono</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correlazioni</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tra</a:t>
            </a:r>
            <a:r>
              <a:rPr lang="en-GB" dirty="0">
                <a:solidFill>
                  <a:schemeClr val="bg1"/>
                </a:solidFill>
                <a:latin typeface="Times New Roman" panose="02020603050405020304" pitchFamily="18" charset="0"/>
                <a:cs typeface="Times New Roman" panose="02020603050405020304" pitchFamily="18" charset="0"/>
              </a:rPr>
              <a:t> la temperature </a:t>
            </a:r>
            <a:r>
              <a:rPr lang="en-GB" dirty="0" err="1">
                <a:solidFill>
                  <a:schemeClr val="bg1"/>
                </a:solidFill>
                <a:latin typeface="Times New Roman" panose="02020603050405020304" pitchFamily="18" charset="0"/>
                <a:cs typeface="Times New Roman" panose="02020603050405020304" pitchFamily="18" charset="0"/>
              </a:rPr>
              <a:t>registrata</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dai</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campioni</a:t>
            </a:r>
            <a:r>
              <a:rPr lang="en-GB" dirty="0">
                <a:solidFill>
                  <a:schemeClr val="bg1"/>
                </a:solidFill>
                <a:latin typeface="Times New Roman" panose="02020603050405020304" pitchFamily="18" charset="0"/>
                <a:cs typeface="Times New Roman" panose="02020603050405020304" pitchFamily="18" charset="0"/>
              </a:rPr>
              <a:t> e </a:t>
            </a:r>
            <a:r>
              <a:rPr lang="en-GB" dirty="0" err="1">
                <a:solidFill>
                  <a:schemeClr val="bg1"/>
                </a:solidFill>
                <a:latin typeface="Times New Roman" panose="02020603050405020304" pitchFamily="18" charset="0"/>
                <a:cs typeface="Times New Roman" panose="02020603050405020304" pitchFamily="18" charset="0"/>
              </a:rPr>
              <a:t>i</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gradi</a:t>
            </a:r>
            <a:r>
              <a:rPr lang="en-GB" dirty="0">
                <a:solidFill>
                  <a:schemeClr val="bg1"/>
                </a:solidFill>
                <a:latin typeface="Times New Roman" panose="02020603050405020304" pitchFamily="18" charset="0"/>
                <a:cs typeface="Times New Roman" panose="02020603050405020304" pitchFamily="18" charset="0"/>
              </a:rPr>
              <a:t> di shock </a:t>
            </a:r>
            <a:r>
              <a:rPr lang="en-GB" dirty="0" err="1">
                <a:solidFill>
                  <a:schemeClr val="bg1"/>
                </a:solidFill>
                <a:latin typeface="Times New Roman" panose="02020603050405020304" pitchFamily="18" charset="0"/>
                <a:cs typeface="Times New Roman" panose="02020603050405020304" pitchFamily="18" charset="0"/>
              </a:rPr>
              <a:t>registrati</a:t>
            </a:r>
            <a:r>
              <a:rPr lang="en-GB" dirty="0">
                <a:solidFill>
                  <a:schemeClr val="bg1"/>
                </a:solidFill>
                <a:latin typeface="Times New Roman" panose="02020603050405020304" pitchFamily="18" charset="0"/>
                <a:cs typeface="Times New Roman" panose="02020603050405020304" pitchFamily="18" charset="0"/>
              </a:rPr>
              <a:t> dale </a:t>
            </a:r>
            <a:r>
              <a:rPr lang="en-GB" dirty="0" err="1">
                <a:solidFill>
                  <a:schemeClr val="bg1"/>
                </a:solidFill>
                <a:latin typeface="Times New Roman" panose="02020603050405020304" pitchFamily="18" charset="0"/>
                <a:cs typeface="Times New Roman" panose="02020603050405020304" pitchFamily="18" charset="0"/>
              </a:rPr>
              <a:t>fasi</a:t>
            </a:r>
            <a:r>
              <a:rPr lang="en-GB" dirty="0">
                <a:solidFill>
                  <a:schemeClr val="bg1"/>
                </a:solidFill>
                <a:latin typeface="Times New Roman" panose="02020603050405020304" pitchFamily="18" charset="0"/>
                <a:cs typeface="Times New Roman" panose="02020603050405020304" pitchFamily="18" charset="0"/>
              </a:rPr>
              <a:t> </a:t>
            </a:r>
            <a:r>
              <a:rPr lang="en-GB" dirty="0" err="1">
                <a:solidFill>
                  <a:schemeClr val="bg1"/>
                </a:solidFill>
                <a:latin typeface="Times New Roman" panose="02020603050405020304" pitchFamily="18" charset="0"/>
                <a:cs typeface="Times New Roman" panose="02020603050405020304" pitchFamily="18" charset="0"/>
              </a:rPr>
              <a:t>silicatiche</a:t>
            </a:r>
            <a:endParaRPr lang="en-GB"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4985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C215FF74-0CE7-4AF1-8064-EA0B6C431D49}"/>
              </a:ext>
            </a:extLst>
          </p:cNvPr>
          <p:cNvSpPr txBox="1"/>
          <p:nvPr/>
        </p:nvSpPr>
        <p:spPr>
          <a:xfrm>
            <a:off x="827903" y="264081"/>
            <a:ext cx="1788685" cy="276999"/>
          </a:xfrm>
          <a:prstGeom prst="rect">
            <a:avLst/>
          </a:prstGeom>
          <a:solidFill>
            <a:schemeClr val="bg1">
              <a:alpha val="39000"/>
            </a:schemeClr>
          </a:solidFill>
          <a:ln w="3175">
            <a:solidFill>
              <a:schemeClr val="bg1">
                <a:alpha val="50000"/>
              </a:schemeClr>
            </a:solidFill>
          </a:ln>
        </p:spPr>
        <p:txBody>
          <a:bodyPr wrap="square" rtlCol="0">
            <a:spAutoFit/>
          </a:bodyPr>
          <a:lstStyle/>
          <a:p>
            <a:pPr algn="ctr"/>
            <a:r>
              <a:rPr lang="it-IT" sz="1200" dirty="0">
                <a:solidFill>
                  <a:schemeClr val="bg1">
                    <a:lumMod val="75000"/>
                  </a:schemeClr>
                </a:solidFill>
                <a:latin typeface="Baskerville Old Face" panose="02020602080505020303" pitchFamily="18" charset="0"/>
              </a:rPr>
              <a:t>INTRODUZIONE</a:t>
            </a:r>
          </a:p>
        </p:txBody>
      </p:sp>
      <p:sp>
        <p:nvSpPr>
          <p:cNvPr id="12" name="CasellaDiTesto 11">
            <a:extLst>
              <a:ext uri="{FF2B5EF4-FFF2-40B4-BE49-F238E27FC236}">
                <a16:creationId xmlns:a16="http://schemas.microsoft.com/office/drawing/2014/main" id="{9D6527D3-9E08-42C8-8EAC-C27AEDEB334B}"/>
              </a:ext>
            </a:extLst>
          </p:cNvPr>
          <p:cNvSpPr txBox="1"/>
          <p:nvPr/>
        </p:nvSpPr>
        <p:spPr>
          <a:xfrm>
            <a:off x="2710006" y="264081"/>
            <a:ext cx="1604514" cy="276999"/>
          </a:xfrm>
          <a:prstGeom prst="rect">
            <a:avLst/>
          </a:prstGeom>
          <a:solidFill>
            <a:schemeClr val="bg1">
              <a:alpha val="40000"/>
            </a:schemeClr>
          </a:solidFill>
          <a:ln w="3175">
            <a:solidFill>
              <a:schemeClr val="bg1">
                <a:alpha val="49000"/>
              </a:schemeClr>
            </a:solidFill>
          </a:ln>
        </p:spPr>
        <p:txBody>
          <a:bodyPr wrap="square" rtlCol="0">
            <a:spAutoFit/>
          </a:bodyPr>
          <a:lstStyle/>
          <a:p>
            <a:pPr algn="ctr"/>
            <a:r>
              <a:rPr lang="it-IT" sz="1200" dirty="0">
                <a:solidFill>
                  <a:schemeClr val="bg1">
                    <a:lumMod val="85000"/>
                  </a:schemeClr>
                </a:solidFill>
                <a:latin typeface="Baskerville Old Face" panose="02020602080505020303" pitchFamily="18" charset="0"/>
              </a:rPr>
              <a:t>CAMPIONI</a:t>
            </a:r>
          </a:p>
        </p:txBody>
      </p:sp>
      <p:sp>
        <p:nvSpPr>
          <p:cNvPr id="13" name="CasellaDiTesto 12">
            <a:extLst>
              <a:ext uri="{FF2B5EF4-FFF2-40B4-BE49-F238E27FC236}">
                <a16:creationId xmlns:a16="http://schemas.microsoft.com/office/drawing/2014/main" id="{750CC9CC-1C98-4166-A9CD-96D975C31354}"/>
              </a:ext>
            </a:extLst>
          </p:cNvPr>
          <p:cNvSpPr txBox="1"/>
          <p:nvPr/>
        </p:nvSpPr>
        <p:spPr>
          <a:xfrm>
            <a:off x="6701092" y="171748"/>
            <a:ext cx="1862301" cy="369332"/>
          </a:xfrm>
          <a:prstGeom prst="rect">
            <a:avLst/>
          </a:prstGeom>
          <a:solidFill>
            <a:schemeClr val="bg1">
              <a:alpha val="66000"/>
            </a:schemeClr>
          </a:solidFill>
          <a:ln w="38100">
            <a:solidFill>
              <a:srgbClr val="00B0F0"/>
            </a:solidFill>
          </a:ln>
        </p:spPr>
        <p:txBody>
          <a:bodyPr wrap="square" rtlCol="0">
            <a:spAutoFit/>
          </a:bodyPr>
          <a:lstStyle/>
          <a:p>
            <a:pPr algn="ctr"/>
            <a:r>
              <a:rPr lang="it-IT" b="1" dirty="0">
                <a:solidFill>
                  <a:srgbClr val="0070C0"/>
                </a:solidFill>
                <a:latin typeface="Baskerville Old Face" panose="02020602080505020303" pitchFamily="18" charset="0"/>
              </a:rPr>
              <a:t>CONCLUSIONI</a:t>
            </a:r>
          </a:p>
        </p:txBody>
      </p:sp>
      <p:sp>
        <p:nvSpPr>
          <p:cNvPr id="8" name="Rettangolo 7">
            <a:extLst>
              <a:ext uri="{FF2B5EF4-FFF2-40B4-BE49-F238E27FC236}">
                <a16:creationId xmlns:a16="http://schemas.microsoft.com/office/drawing/2014/main" id="{7402A9E5-3389-47CB-9C39-0D6239BFEC6C}"/>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7B05910B-8CA5-4F67-A01C-9F46626BD795}"/>
              </a:ext>
            </a:extLst>
          </p:cNvPr>
          <p:cNvSpPr txBox="1"/>
          <p:nvPr/>
        </p:nvSpPr>
        <p:spPr>
          <a:xfrm>
            <a:off x="4407938" y="264081"/>
            <a:ext cx="2199736" cy="276999"/>
          </a:xfrm>
          <a:prstGeom prst="rect">
            <a:avLst/>
          </a:prstGeom>
          <a:solidFill>
            <a:schemeClr val="bg1">
              <a:alpha val="52000"/>
            </a:schemeClr>
          </a:solidFill>
          <a:ln>
            <a:solidFill>
              <a:schemeClr val="bg1">
                <a:alpha val="67000"/>
              </a:schemeClr>
            </a:solidFill>
          </a:ln>
        </p:spPr>
        <p:txBody>
          <a:bodyPr wrap="square" rtlCol="0">
            <a:spAutoFit/>
          </a:bodyPr>
          <a:lstStyle/>
          <a:p>
            <a:pPr algn="ctr"/>
            <a:r>
              <a:rPr lang="it-IT" sz="1200" dirty="0">
                <a:solidFill>
                  <a:schemeClr val="bg1">
                    <a:lumMod val="85000"/>
                  </a:schemeClr>
                </a:solidFill>
                <a:latin typeface="Baskerville Old Face" panose="02020602080505020303" pitchFamily="18" charset="0"/>
              </a:rPr>
              <a:t>RISULTATI &amp; DISCUSSIONE</a:t>
            </a:r>
          </a:p>
        </p:txBody>
      </p:sp>
      <p:sp>
        <p:nvSpPr>
          <p:cNvPr id="10" name="CasellaDiTesto 9">
            <a:extLst>
              <a:ext uri="{FF2B5EF4-FFF2-40B4-BE49-F238E27FC236}">
                <a16:creationId xmlns:a16="http://schemas.microsoft.com/office/drawing/2014/main" id="{29A90B7A-04C0-432E-989D-EC1EB3222B80}"/>
              </a:ext>
            </a:extLst>
          </p:cNvPr>
          <p:cNvSpPr txBox="1"/>
          <p:nvPr/>
        </p:nvSpPr>
        <p:spPr>
          <a:xfrm>
            <a:off x="226166" y="696490"/>
            <a:ext cx="3625278" cy="5521500"/>
          </a:xfrm>
          <a:prstGeom prst="rect">
            <a:avLst/>
          </a:prstGeom>
          <a:solidFill>
            <a:schemeClr val="accent1">
              <a:alpha val="65000"/>
            </a:schemeClr>
          </a:solidFill>
        </p:spPr>
        <p:txBody>
          <a:bodyPr wrap="square" rtlCol="0">
            <a:spAutoFit/>
          </a:bodyPr>
          <a:lstStyle/>
          <a:p>
            <a:endParaRPr lang="en-GB" dirty="0"/>
          </a:p>
        </p:txBody>
      </p:sp>
      <p:sp>
        <p:nvSpPr>
          <p:cNvPr id="15" name="Ovale 14">
            <a:extLst>
              <a:ext uri="{FF2B5EF4-FFF2-40B4-BE49-F238E27FC236}">
                <a16:creationId xmlns:a16="http://schemas.microsoft.com/office/drawing/2014/main" id="{B2CA3A5E-1390-46CA-B563-9BAFAF03E134}"/>
              </a:ext>
            </a:extLst>
          </p:cNvPr>
          <p:cNvSpPr/>
          <p:nvPr/>
        </p:nvSpPr>
        <p:spPr>
          <a:xfrm>
            <a:off x="1403745" y="1055204"/>
            <a:ext cx="2273170" cy="2288897"/>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Goccia 15">
            <a:extLst>
              <a:ext uri="{FF2B5EF4-FFF2-40B4-BE49-F238E27FC236}">
                <a16:creationId xmlns:a16="http://schemas.microsoft.com/office/drawing/2014/main" id="{CF808303-C691-4ED4-AA0F-1A03F184F597}"/>
              </a:ext>
            </a:extLst>
          </p:cNvPr>
          <p:cNvSpPr/>
          <p:nvPr/>
        </p:nvSpPr>
        <p:spPr>
          <a:xfrm rot="15109415">
            <a:off x="652219" y="844299"/>
            <a:ext cx="1523780" cy="1510296"/>
          </a:xfrm>
          <a:prstGeom prst="teardrop">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3FC144F6-9DEB-45EC-8C34-3E23C834CEEB}"/>
              </a:ext>
            </a:extLst>
          </p:cNvPr>
          <p:cNvSpPr/>
          <p:nvPr/>
        </p:nvSpPr>
        <p:spPr>
          <a:xfrm>
            <a:off x="761153" y="942552"/>
            <a:ext cx="1285185" cy="12851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8" name="CasellaDiTesto 17">
            <a:extLst>
              <a:ext uri="{FF2B5EF4-FFF2-40B4-BE49-F238E27FC236}">
                <a16:creationId xmlns:a16="http://schemas.microsoft.com/office/drawing/2014/main" id="{A5BB7734-7BBF-4750-A185-2355506BA959}"/>
              </a:ext>
            </a:extLst>
          </p:cNvPr>
          <p:cNvSpPr txBox="1"/>
          <p:nvPr/>
        </p:nvSpPr>
        <p:spPr>
          <a:xfrm>
            <a:off x="1626741" y="1642690"/>
            <a:ext cx="1979693" cy="1200329"/>
          </a:xfrm>
          <a:prstGeom prst="rect">
            <a:avLst/>
          </a:prstGeom>
          <a:noFill/>
        </p:spPr>
        <p:txBody>
          <a:bodyPr wrap="square" rtlCol="0">
            <a:spAutoFit/>
          </a:bodyPr>
          <a:lstStyle/>
          <a:p>
            <a:pPr algn="ctr"/>
            <a:r>
              <a:rPr lang="en-GB" sz="2400" b="1" dirty="0" err="1"/>
              <a:t>Corpo</a:t>
            </a:r>
            <a:r>
              <a:rPr lang="en-GB" sz="2400" b="1" dirty="0"/>
              <a:t> </a:t>
            </a:r>
            <a:r>
              <a:rPr lang="en-GB" sz="2400" b="1" dirty="0" err="1"/>
              <a:t>Ureilitico</a:t>
            </a:r>
            <a:r>
              <a:rPr lang="en-GB" sz="2400" b="1" dirty="0"/>
              <a:t> </a:t>
            </a:r>
            <a:r>
              <a:rPr lang="en-GB" sz="2400" b="1" dirty="0" err="1"/>
              <a:t>Genitore</a:t>
            </a:r>
            <a:endParaRPr lang="en-GB" sz="2400" b="1" dirty="0"/>
          </a:p>
        </p:txBody>
      </p:sp>
      <p:sp>
        <p:nvSpPr>
          <p:cNvPr id="19" name="CasellaDiTesto 18">
            <a:extLst>
              <a:ext uri="{FF2B5EF4-FFF2-40B4-BE49-F238E27FC236}">
                <a16:creationId xmlns:a16="http://schemas.microsoft.com/office/drawing/2014/main" id="{1DCFCB3B-2752-46AC-A96E-8509CDC24360}"/>
              </a:ext>
            </a:extLst>
          </p:cNvPr>
          <p:cNvSpPr txBox="1"/>
          <p:nvPr/>
        </p:nvSpPr>
        <p:spPr>
          <a:xfrm>
            <a:off x="830161" y="1276282"/>
            <a:ext cx="1167897" cy="646331"/>
          </a:xfrm>
          <a:prstGeom prst="rect">
            <a:avLst/>
          </a:prstGeom>
          <a:noFill/>
        </p:spPr>
        <p:txBody>
          <a:bodyPr wrap="square" rtlCol="0">
            <a:spAutoFit/>
          </a:bodyPr>
          <a:lstStyle/>
          <a:p>
            <a:pPr algn="ctr"/>
            <a:r>
              <a:rPr lang="en-GB" b="1" dirty="0" err="1"/>
              <a:t>Corpo</a:t>
            </a:r>
            <a:r>
              <a:rPr lang="en-GB" b="1" dirty="0"/>
              <a:t> </a:t>
            </a:r>
            <a:r>
              <a:rPr lang="en-GB" b="1" dirty="0" err="1"/>
              <a:t>esterno</a:t>
            </a:r>
            <a:endParaRPr lang="en-GB" b="1" dirty="0"/>
          </a:p>
        </p:txBody>
      </p:sp>
      <p:pic>
        <p:nvPicPr>
          <p:cNvPr id="20" name="Elemento grafico 19" descr="Panorama cosmico">
            <a:extLst>
              <a:ext uri="{FF2B5EF4-FFF2-40B4-BE49-F238E27FC236}">
                <a16:creationId xmlns:a16="http://schemas.microsoft.com/office/drawing/2014/main" id="{C8892964-5BA9-47F6-9FDD-E6870A0557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6166" y="4528074"/>
            <a:ext cx="1942385" cy="1942385"/>
          </a:xfrm>
          <a:prstGeom prst="rect">
            <a:avLst/>
          </a:prstGeom>
        </p:spPr>
      </p:pic>
      <p:sp>
        <p:nvSpPr>
          <p:cNvPr id="21" name="CasellaDiTesto 20">
            <a:extLst>
              <a:ext uri="{FF2B5EF4-FFF2-40B4-BE49-F238E27FC236}">
                <a16:creationId xmlns:a16="http://schemas.microsoft.com/office/drawing/2014/main" id="{BF194D87-32A2-496F-A0D9-7CA4C76E59EF}"/>
              </a:ext>
            </a:extLst>
          </p:cNvPr>
          <p:cNvSpPr txBox="1"/>
          <p:nvPr/>
        </p:nvSpPr>
        <p:spPr>
          <a:xfrm>
            <a:off x="300688" y="3247907"/>
            <a:ext cx="2273170" cy="923330"/>
          </a:xfrm>
          <a:prstGeom prst="rect">
            <a:avLst/>
          </a:prstGeom>
          <a:noFill/>
        </p:spPr>
        <p:txBody>
          <a:bodyPr wrap="square">
            <a:spAutoFit/>
          </a:bodyPr>
          <a:lstStyle/>
          <a:p>
            <a:pPr algn="ctr"/>
            <a:r>
              <a:rPr lang="en-GB" b="1" dirty="0" err="1"/>
              <a:t>Evento</a:t>
            </a:r>
            <a:r>
              <a:rPr lang="en-GB" b="1" dirty="0"/>
              <a:t>(</a:t>
            </a:r>
            <a:r>
              <a:rPr lang="en-GB" b="1" dirty="0" err="1"/>
              <a:t>i</a:t>
            </a:r>
            <a:r>
              <a:rPr lang="en-GB" b="1" dirty="0"/>
              <a:t>) da shock </a:t>
            </a:r>
            <a:r>
              <a:rPr lang="en-GB" b="1" dirty="0" err="1"/>
              <a:t>d’impatto</a:t>
            </a:r>
            <a:r>
              <a:rPr lang="en-GB" b="1" dirty="0"/>
              <a:t> </a:t>
            </a:r>
            <a:r>
              <a:rPr lang="en-GB" b="1" dirty="0" err="1"/>
              <a:t>sulla</a:t>
            </a:r>
            <a:r>
              <a:rPr lang="en-GB" b="1" dirty="0"/>
              <a:t> </a:t>
            </a:r>
            <a:r>
              <a:rPr lang="en-GB" b="1" dirty="0" err="1"/>
              <a:t>grafite</a:t>
            </a:r>
            <a:r>
              <a:rPr lang="en-GB" b="1" dirty="0"/>
              <a:t> </a:t>
            </a:r>
            <a:r>
              <a:rPr lang="en-GB" b="1" dirty="0" err="1"/>
              <a:t>presente</a:t>
            </a:r>
            <a:r>
              <a:rPr lang="en-GB" b="1" dirty="0"/>
              <a:t> </a:t>
            </a:r>
            <a:r>
              <a:rPr lang="en-GB" b="1" dirty="0" err="1"/>
              <a:t>nel</a:t>
            </a:r>
            <a:r>
              <a:rPr lang="en-GB" b="1" dirty="0"/>
              <a:t> CUG</a:t>
            </a:r>
          </a:p>
        </p:txBody>
      </p:sp>
      <p:sp>
        <p:nvSpPr>
          <p:cNvPr id="22" name="CasellaDiTesto 21">
            <a:extLst>
              <a:ext uri="{FF2B5EF4-FFF2-40B4-BE49-F238E27FC236}">
                <a16:creationId xmlns:a16="http://schemas.microsoft.com/office/drawing/2014/main" id="{D56D4600-EACE-41BC-9FEF-40C6E0EF796A}"/>
              </a:ext>
            </a:extLst>
          </p:cNvPr>
          <p:cNvSpPr txBox="1"/>
          <p:nvPr/>
        </p:nvSpPr>
        <p:spPr>
          <a:xfrm>
            <a:off x="2178381" y="4171211"/>
            <a:ext cx="1637012" cy="2031325"/>
          </a:xfrm>
          <a:prstGeom prst="rect">
            <a:avLst/>
          </a:prstGeom>
          <a:noFill/>
        </p:spPr>
        <p:txBody>
          <a:bodyPr wrap="square">
            <a:spAutoFit/>
          </a:bodyPr>
          <a:lstStyle/>
          <a:p>
            <a:pPr algn="ctr"/>
            <a:r>
              <a:rPr lang="en-GB" b="1" dirty="0"/>
              <a:t>La </a:t>
            </a:r>
            <a:r>
              <a:rPr lang="en-GB" b="1" dirty="0" err="1"/>
              <a:t>crescita</a:t>
            </a:r>
            <a:r>
              <a:rPr lang="en-GB" b="1" dirty="0"/>
              <a:t> del diamante è </a:t>
            </a:r>
            <a:r>
              <a:rPr lang="en-GB" b="1" dirty="0" err="1"/>
              <a:t>stata</a:t>
            </a:r>
            <a:r>
              <a:rPr lang="en-GB" b="1" dirty="0"/>
              <a:t> </a:t>
            </a:r>
            <a:r>
              <a:rPr lang="en-GB" b="1" dirty="0" err="1"/>
              <a:t>favorita</a:t>
            </a:r>
            <a:r>
              <a:rPr lang="en-GB" b="1" dirty="0"/>
              <a:t> dale </a:t>
            </a:r>
            <a:r>
              <a:rPr lang="en-GB" b="1" dirty="0" err="1"/>
              <a:t>fasi</a:t>
            </a:r>
            <a:r>
              <a:rPr lang="en-GB" b="1" dirty="0"/>
              <a:t> Fe-Ni </a:t>
            </a:r>
            <a:r>
              <a:rPr lang="en-GB" b="1" dirty="0" err="1"/>
              <a:t>che</a:t>
            </a:r>
            <a:r>
              <a:rPr lang="en-GB" b="1" dirty="0"/>
              <a:t> </a:t>
            </a:r>
            <a:r>
              <a:rPr lang="en-GB" b="1" dirty="0" err="1"/>
              <a:t>hanno</a:t>
            </a:r>
            <a:r>
              <a:rPr lang="en-GB" b="1" dirty="0"/>
              <a:t> </a:t>
            </a:r>
            <a:r>
              <a:rPr lang="en-GB" b="1" dirty="0" err="1"/>
              <a:t>avuto</a:t>
            </a:r>
            <a:r>
              <a:rPr lang="en-GB" b="1" dirty="0"/>
              <a:t> </a:t>
            </a:r>
            <a:r>
              <a:rPr lang="en-GB" b="1" dirty="0" err="1"/>
              <a:t>funzione</a:t>
            </a:r>
            <a:r>
              <a:rPr lang="en-GB" b="1" dirty="0"/>
              <a:t> di </a:t>
            </a:r>
            <a:r>
              <a:rPr lang="en-GB" b="1" dirty="0" err="1"/>
              <a:t>catalizzatori</a:t>
            </a:r>
            <a:r>
              <a:rPr lang="en-GB" b="1" dirty="0"/>
              <a:t>.</a:t>
            </a:r>
            <a:endParaRPr lang="en-GB" dirty="0"/>
          </a:p>
        </p:txBody>
      </p:sp>
      <p:sp>
        <p:nvSpPr>
          <p:cNvPr id="24" name="CasellaDiTesto 23">
            <a:extLst>
              <a:ext uri="{FF2B5EF4-FFF2-40B4-BE49-F238E27FC236}">
                <a16:creationId xmlns:a16="http://schemas.microsoft.com/office/drawing/2014/main" id="{4F3773D3-3A14-4E23-A305-1DC405DD3264}"/>
              </a:ext>
            </a:extLst>
          </p:cNvPr>
          <p:cNvSpPr txBox="1"/>
          <p:nvPr/>
        </p:nvSpPr>
        <p:spPr>
          <a:xfrm>
            <a:off x="4147560" y="1522919"/>
            <a:ext cx="4700322" cy="1569660"/>
          </a:xfrm>
          <a:prstGeom prst="rect">
            <a:avLst/>
          </a:prstGeom>
          <a:noFill/>
        </p:spPr>
        <p:txBody>
          <a:bodyPr wrap="square">
            <a:spAutoFit/>
          </a:bodyPr>
          <a:lstStyle/>
          <a:p>
            <a:pPr algn="ctr"/>
            <a:r>
              <a:rPr lang="en-GB" sz="3200" b="1" dirty="0">
                <a:solidFill>
                  <a:schemeClr val="bg1"/>
                </a:solidFill>
                <a:latin typeface="Baskerville Old Face" panose="02020602080505020303" pitchFamily="18" charset="0"/>
              </a:rPr>
              <a:t>FORMAZIONE DA SHOCK DEI DIAMANTI E DELLA GRAFITE</a:t>
            </a:r>
          </a:p>
        </p:txBody>
      </p:sp>
      <p:sp>
        <p:nvSpPr>
          <p:cNvPr id="25" name="CasellaDiTesto 24">
            <a:extLst>
              <a:ext uri="{FF2B5EF4-FFF2-40B4-BE49-F238E27FC236}">
                <a16:creationId xmlns:a16="http://schemas.microsoft.com/office/drawing/2014/main" id="{0E9404D9-0CBC-4E09-A372-01FDD68BE8D1}"/>
              </a:ext>
            </a:extLst>
          </p:cNvPr>
          <p:cNvSpPr txBox="1"/>
          <p:nvPr/>
        </p:nvSpPr>
        <p:spPr>
          <a:xfrm>
            <a:off x="4111283" y="3660243"/>
            <a:ext cx="4572000" cy="707886"/>
          </a:xfrm>
          <a:prstGeom prst="rect">
            <a:avLst/>
          </a:prstGeom>
          <a:noFill/>
        </p:spPr>
        <p:txBody>
          <a:bodyPr wrap="square">
            <a:spAutoFit/>
          </a:bodyPr>
          <a:lstStyle/>
          <a:p>
            <a:pPr algn="ctr"/>
            <a:r>
              <a:rPr lang="en-GB" sz="2000" dirty="0">
                <a:solidFill>
                  <a:schemeClr val="bg1"/>
                </a:solidFill>
                <a:latin typeface="Baskerville Old Face" panose="02020602080505020303" pitchFamily="18" charset="0"/>
              </a:rPr>
              <a:t>Questa </a:t>
            </a:r>
            <a:r>
              <a:rPr lang="en-GB" sz="2000" dirty="0" err="1">
                <a:solidFill>
                  <a:schemeClr val="bg1"/>
                </a:solidFill>
                <a:latin typeface="Baskerville Old Face" panose="02020602080505020303" pitchFamily="18" charset="0"/>
              </a:rPr>
              <a:t>conclusione</a:t>
            </a:r>
            <a:r>
              <a:rPr lang="en-GB" sz="2000" dirty="0">
                <a:solidFill>
                  <a:schemeClr val="bg1"/>
                </a:solidFill>
                <a:latin typeface="Baskerville Old Face" panose="02020602080505020303" pitchFamily="18" charset="0"/>
              </a:rPr>
              <a:t> è in </a:t>
            </a:r>
            <a:r>
              <a:rPr lang="en-GB" sz="2000" dirty="0" err="1">
                <a:solidFill>
                  <a:schemeClr val="bg1"/>
                </a:solidFill>
                <a:latin typeface="Baskerville Old Face" panose="02020602080505020303" pitchFamily="18" charset="0"/>
              </a:rPr>
              <a:t>accordo</a:t>
            </a:r>
            <a:r>
              <a:rPr lang="en-GB" sz="2000" dirty="0">
                <a:solidFill>
                  <a:schemeClr val="bg1"/>
                </a:solidFill>
                <a:latin typeface="Baskerville Old Face" panose="02020602080505020303" pitchFamily="18" charset="0"/>
              </a:rPr>
              <a:t> con </a:t>
            </a:r>
            <a:r>
              <a:rPr lang="en-GB" sz="2000" dirty="0" err="1">
                <a:solidFill>
                  <a:schemeClr val="bg1"/>
                </a:solidFill>
                <a:latin typeface="Baskerville Old Face" panose="02020602080505020303" pitchFamily="18" charset="0"/>
              </a:rPr>
              <a:t>tutti</a:t>
            </a:r>
            <a:r>
              <a:rPr lang="en-GB" sz="2000" dirty="0">
                <a:solidFill>
                  <a:schemeClr val="bg1"/>
                </a:solidFill>
                <a:latin typeface="Baskerville Old Face" panose="02020602080505020303" pitchFamily="18" charset="0"/>
              </a:rPr>
              <a:t> </a:t>
            </a:r>
            <a:r>
              <a:rPr lang="en-GB" sz="2000" dirty="0" err="1">
                <a:solidFill>
                  <a:schemeClr val="bg1"/>
                </a:solidFill>
                <a:latin typeface="Baskerville Old Face" panose="02020602080505020303" pitchFamily="18" charset="0"/>
              </a:rPr>
              <a:t>i</a:t>
            </a:r>
            <a:r>
              <a:rPr lang="en-GB" sz="2000" dirty="0">
                <a:solidFill>
                  <a:schemeClr val="bg1"/>
                </a:solidFill>
                <a:latin typeface="Baskerville Old Face" panose="02020602080505020303" pitchFamily="18" charset="0"/>
              </a:rPr>
              <a:t> </a:t>
            </a:r>
            <a:r>
              <a:rPr lang="en-GB" sz="2000" dirty="0" err="1">
                <a:solidFill>
                  <a:schemeClr val="bg1"/>
                </a:solidFill>
                <a:latin typeface="Baskerville Old Face" panose="02020602080505020303" pitchFamily="18" charset="0"/>
              </a:rPr>
              <a:t>risultati</a:t>
            </a:r>
            <a:r>
              <a:rPr lang="en-GB" sz="2000" dirty="0">
                <a:solidFill>
                  <a:schemeClr val="bg1"/>
                </a:solidFill>
                <a:latin typeface="Baskerville Old Face" panose="02020602080505020303" pitchFamily="18" charset="0"/>
              </a:rPr>
              <a:t> </a:t>
            </a:r>
            <a:r>
              <a:rPr lang="en-GB" sz="2000" dirty="0" err="1">
                <a:solidFill>
                  <a:schemeClr val="bg1"/>
                </a:solidFill>
                <a:latin typeface="Baskerville Old Face" panose="02020602080505020303" pitchFamily="18" charset="0"/>
              </a:rPr>
              <a:t>ottenuti</a:t>
            </a:r>
            <a:r>
              <a:rPr lang="en-GB" sz="2000" dirty="0">
                <a:solidFill>
                  <a:schemeClr val="bg1"/>
                </a:solidFill>
                <a:latin typeface="Baskerville Old Face" panose="02020602080505020303" pitchFamily="18" charset="0"/>
              </a:rPr>
              <a:t> </a:t>
            </a:r>
            <a:r>
              <a:rPr lang="en-GB" sz="2000" dirty="0" err="1">
                <a:solidFill>
                  <a:schemeClr val="bg1"/>
                </a:solidFill>
                <a:latin typeface="Baskerville Old Face" panose="02020602080505020303" pitchFamily="18" charset="0"/>
              </a:rPr>
              <a:t>dai</a:t>
            </a:r>
            <a:r>
              <a:rPr lang="en-GB" sz="2000" dirty="0">
                <a:solidFill>
                  <a:schemeClr val="bg1"/>
                </a:solidFill>
                <a:latin typeface="Baskerville Old Face" panose="02020602080505020303" pitchFamily="18" charset="0"/>
              </a:rPr>
              <a:t> </a:t>
            </a:r>
            <a:r>
              <a:rPr lang="en-GB" sz="2000" dirty="0" err="1">
                <a:solidFill>
                  <a:schemeClr val="bg1"/>
                </a:solidFill>
                <a:latin typeface="Baskerville Old Face" panose="02020602080505020303" pitchFamily="18" charset="0"/>
              </a:rPr>
              <a:t>nostri</a:t>
            </a:r>
            <a:r>
              <a:rPr lang="en-GB" sz="2000" dirty="0">
                <a:solidFill>
                  <a:schemeClr val="bg1"/>
                </a:solidFill>
                <a:latin typeface="Baskerville Old Face" panose="02020602080505020303" pitchFamily="18" charset="0"/>
              </a:rPr>
              <a:t> </a:t>
            </a:r>
            <a:r>
              <a:rPr lang="en-GB" sz="2000" dirty="0" err="1">
                <a:solidFill>
                  <a:schemeClr val="bg1"/>
                </a:solidFill>
                <a:latin typeface="Baskerville Old Face" panose="02020602080505020303" pitchFamily="18" charset="0"/>
              </a:rPr>
              <a:t>esperimenti</a:t>
            </a:r>
            <a:endParaRPr lang="en-GB" sz="2000" dirty="0">
              <a:solidFill>
                <a:schemeClr val="bg1"/>
              </a:solidFill>
              <a:latin typeface="Baskerville Old Face" panose="02020602080505020303" pitchFamily="18" charset="0"/>
            </a:endParaRPr>
          </a:p>
        </p:txBody>
      </p:sp>
      <p:sp>
        <p:nvSpPr>
          <p:cNvPr id="4" name="Rettangolo 3">
            <a:extLst>
              <a:ext uri="{FF2B5EF4-FFF2-40B4-BE49-F238E27FC236}">
                <a16:creationId xmlns:a16="http://schemas.microsoft.com/office/drawing/2014/main" id="{6323242D-6B5A-4A9F-AA58-7A6727466A17}"/>
              </a:ext>
            </a:extLst>
          </p:cNvPr>
          <p:cNvSpPr/>
          <p:nvPr/>
        </p:nvSpPr>
        <p:spPr>
          <a:xfrm>
            <a:off x="3918500" y="5366680"/>
            <a:ext cx="5158443" cy="738664"/>
          </a:xfrm>
          <a:prstGeom prst="rect">
            <a:avLst/>
          </a:prstGeom>
        </p:spPr>
        <p:txBody>
          <a:bodyPr wrap="square">
            <a:spAutoFit/>
          </a:bodyPr>
          <a:lstStyle/>
          <a:p>
            <a:pPr algn="ctr"/>
            <a:r>
              <a:rPr lang="it-IT" sz="1400" i="1" dirty="0">
                <a:solidFill>
                  <a:schemeClr val="bg1"/>
                </a:solidFill>
                <a:latin typeface="Times New Roman" panose="02020603050405020304" pitchFamily="18" charset="0"/>
              </a:rPr>
              <a:t>Barbaro et al. - Carbon </a:t>
            </a:r>
            <a:r>
              <a:rPr lang="it-IT" sz="1400" i="1" dirty="0" err="1">
                <a:solidFill>
                  <a:schemeClr val="bg1"/>
                </a:solidFill>
                <a:latin typeface="Times New Roman" panose="02020603050405020304" pitchFamily="18" charset="0"/>
              </a:rPr>
              <a:t>polymorphs</a:t>
            </a:r>
            <a:r>
              <a:rPr lang="it-IT" sz="1400" i="1" dirty="0">
                <a:solidFill>
                  <a:schemeClr val="bg1"/>
                </a:solidFill>
                <a:latin typeface="Times New Roman" panose="02020603050405020304" pitchFamily="18" charset="0"/>
              </a:rPr>
              <a:t> in </a:t>
            </a:r>
            <a:r>
              <a:rPr lang="it-IT" sz="1400" i="1" dirty="0" err="1">
                <a:solidFill>
                  <a:schemeClr val="bg1"/>
                </a:solidFill>
                <a:latin typeface="Times New Roman" panose="02020603050405020304" pitchFamily="18" charset="0"/>
              </a:rPr>
              <a:t>Frontier</a:t>
            </a:r>
            <a:r>
              <a:rPr lang="it-IT" sz="1400" i="1" dirty="0">
                <a:solidFill>
                  <a:schemeClr val="bg1"/>
                </a:solidFill>
                <a:latin typeface="Times New Roman" panose="02020603050405020304" pitchFamily="18" charset="0"/>
              </a:rPr>
              <a:t> Mountain </a:t>
            </a:r>
            <a:r>
              <a:rPr lang="it-IT" sz="1400" i="1" dirty="0" err="1">
                <a:solidFill>
                  <a:schemeClr val="bg1"/>
                </a:solidFill>
                <a:latin typeface="Times New Roman" panose="02020603050405020304" pitchFamily="18" charset="0"/>
              </a:rPr>
              <a:t>ureilitic</a:t>
            </a:r>
            <a:r>
              <a:rPr lang="it-IT" sz="1400" i="1" dirty="0">
                <a:solidFill>
                  <a:schemeClr val="bg1"/>
                </a:solidFill>
                <a:latin typeface="Times New Roman" panose="02020603050405020304" pitchFamily="18" charset="0"/>
              </a:rPr>
              <a:t> </a:t>
            </a:r>
            <a:r>
              <a:rPr lang="it-IT" sz="1400" i="1" dirty="0" err="1">
                <a:solidFill>
                  <a:schemeClr val="bg1"/>
                </a:solidFill>
                <a:latin typeface="Times New Roman" panose="02020603050405020304" pitchFamily="18" charset="0"/>
              </a:rPr>
              <a:t>meteorites</a:t>
            </a:r>
            <a:r>
              <a:rPr lang="it-IT" sz="1400" i="1" dirty="0">
                <a:solidFill>
                  <a:schemeClr val="bg1"/>
                </a:solidFill>
                <a:latin typeface="Times New Roman" panose="02020603050405020304" pitchFamily="18" charset="0"/>
              </a:rPr>
              <a:t>: a </a:t>
            </a:r>
            <a:r>
              <a:rPr lang="it-IT" sz="1400" i="1" dirty="0" err="1">
                <a:solidFill>
                  <a:schemeClr val="bg1"/>
                </a:solidFill>
                <a:latin typeface="Times New Roman" panose="02020603050405020304" pitchFamily="18" charset="0"/>
              </a:rPr>
              <a:t>correlation</a:t>
            </a:r>
            <a:r>
              <a:rPr lang="it-IT" sz="1400" i="1" dirty="0">
                <a:solidFill>
                  <a:schemeClr val="bg1"/>
                </a:solidFill>
                <a:latin typeface="Times New Roman" panose="02020603050405020304" pitchFamily="18" charset="0"/>
              </a:rPr>
              <a:t> with </a:t>
            </a:r>
            <a:r>
              <a:rPr lang="it-IT" sz="1400" i="1" dirty="0" err="1">
                <a:solidFill>
                  <a:schemeClr val="bg1"/>
                </a:solidFill>
                <a:latin typeface="Times New Roman" panose="02020603050405020304" pitchFamily="18" charset="0"/>
              </a:rPr>
              <a:t>increasing</a:t>
            </a:r>
            <a:r>
              <a:rPr lang="it-IT" sz="1400" i="1" dirty="0">
                <a:solidFill>
                  <a:schemeClr val="bg1"/>
                </a:solidFill>
                <a:latin typeface="Times New Roman" panose="02020603050405020304" pitchFamily="18" charset="0"/>
              </a:rPr>
              <a:t> the degree of shock. – </a:t>
            </a:r>
          </a:p>
          <a:p>
            <a:pPr algn="ctr"/>
            <a:r>
              <a:rPr lang="it-IT" sz="1400" i="1" dirty="0">
                <a:solidFill>
                  <a:schemeClr val="bg1"/>
                </a:solidFill>
                <a:latin typeface="Times New Roman" panose="02020603050405020304" pitchFamily="18" charset="0"/>
              </a:rPr>
              <a:t>Under review in Earth and </a:t>
            </a:r>
            <a:r>
              <a:rPr lang="it-IT" sz="1400" i="1" dirty="0" err="1">
                <a:solidFill>
                  <a:schemeClr val="bg1"/>
                </a:solidFill>
                <a:latin typeface="Times New Roman" panose="02020603050405020304" pitchFamily="18" charset="0"/>
              </a:rPr>
              <a:t>Planetary</a:t>
            </a:r>
            <a:r>
              <a:rPr lang="it-IT" sz="1400" i="1" dirty="0">
                <a:solidFill>
                  <a:schemeClr val="bg1"/>
                </a:solidFill>
                <a:latin typeface="Times New Roman" panose="02020603050405020304" pitchFamily="18" charset="0"/>
              </a:rPr>
              <a:t> Science </a:t>
            </a:r>
            <a:r>
              <a:rPr lang="it-IT" sz="1400" i="1" dirty="0" err="1">
                <a:solidFill>
                  <a:schemeClr val="bg1"/>
                </a:solidFill>
                <a:latin typeface="Times New Roman" panose="02020603050405020304" pitchFamily="18" charset="0"/>
              </a:rPr>
              <a:t>Letters</a:t>
            </a:r>
            <a:r>
              <a:rPr lang="it-IT" sz="1400" i="1" dirty="0">
                <a:solidFill>
                  <a:schemeClr val="bg1"/>
                </a:solidFill>
                <a:latin typeface="Times New Roman" panose="02020603050405020304" pitchFamily="18" charset="0"/>
              </a:rPr>
              <a:t>. </a:t>
            </a:r>
            <a:endParaRPr lang="it-IT" sz="1400" i="1" dirty="0">
              <a:solidFill>
                <a:schemeClr val="bg1"/>
              </a:solidFill>
            </a:endParaRPr>
          </a:p>
        </p:txBody>
      </p:sp>
      <p:sp>
        <p:nvSpPr>
          <p:cNvPr id="27" name="CasellaDiTesto 26">
            <a:extLst>
              <a:ext uri="{FF2B5EF4-FFF2-40B4-BE49-F238E27FC236}">
                <a16:creationId xmlns:a16="http://schemas.microsoft.com/office/drawing/2014/main" id="{84528150-08BA-4312-835C-C30E6878DCFF}"/>
              </a:ext>
            </a:extLst>
          </p:cNvPr>
          <p:cNvSpPr txBox="1"/>
          <p:nvPr/>
        </p:nvSpPr>
        <p:spPr>
          <a:xfrm>
            <a:off x="623971" y="6500694"/>
            <a:ext cx="2196548" cy="307777"/>
          </a:xfrm>
          <a:prstGeom prst="rect">
            <a:avLst/>
          </a:prstGeom>
          <a:noFill/>
        </p:spPr>
        <p:txBody>
          <a:bodyPr wrap="square" rtlCol="0">
            <a:spAutoFit/>
          </a:bodyPr>
          <a:lstStyle/>
          <a:p>
            <a:r>
              <a:rPr lang="it-IT" sz="1400" b="1" dirty="0">
                <a:solidFill>
                  <a:schemeClr val="bg1"/>
                </a:solidFill>
                <a:latin typeface="Times New Roman" panose="02020603050405020304" pitchFamily="18" charset="0"/>
              </a:rPr>
              <a:t>Anna Barbaro</a:t>
            </a:r>
          </a:p>
        </p:txBody>
      </p:sp>
      <p:pic>
        <p:nvPicPr>
          <p:cNvPr id="28" name="Immagine 27">
            <a:extLst>
              <a:ext uri="{FF2B5EF4-FFF2-40B4-BE49-F238E27FC236}">
                <a16:creationId xmlns:a16="http://schemas.microsoft.com/office/drawing/2014/main" id="{F96A98E3-DA2B-4DDB-8E85-505D21B0B9DD}"/>
              </a:ext>
            </a:extLst>
          </p:cNvPr>
          <p:cNvPicPr>
            <a:picLocks noChangeAspect="1"/>
          </p:cNvPicPr>
          <p:nvPr/>
        </p:nvPicPr>
        <p:blipFill>
          <a:blip r:embed="rId4" cstate="hqprint">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92687" y="6221966"/>
            <a:ext cx="592577" cy="596359"/>
          </a:xfrm>
          <a:prstGeom prst="rect">
            <a:avLst/>
          </a:prstGeom>
        </p:spPr>
      </p:pic>
    </p:spTree>
    <p:extLst>
      <p:ext uri="{BB962C8B-B14F-4D97-AF65-F5344CB8AC3E}">
        <p14:creationId xmlns:p14="http://schemas.microsoft.com/office/powerpoint/2010/main" val="3468247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11352" y="-31506"/>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78DE8126-CD4C-42DF-967C-9C8A9D961CCC}"/>
              </a:ext>
            </a:extLst>
          </p:cNvPr>
          <p:cNvSpPr txBox="1"/>
          <p:nvPr/>
        </p:nvSpPr>
        <p:spPr>
          <a:xfrm>
            <a:off x="5053617" y="173865"/>
            <a:ext cx="3585846" cy="400110"/>
          </a:xfrm>
          <a:prstGeom prst="rect">
            <a:avLst/>
          </a:prstGeom>
          <a:solidFill>
            <a:schemeClr val="bg1">
              <a:alpha val="66000"/>
            </a:schemeClr>
          </a:solidFill>
          <a:ln w="38100">
            <a:solidFill>
              <a:srgbClr val="00B0F0"/>
            </a:solidFill>
          </a:ln>
        </p:spPr>
        <p:txBody>
          <a:bodyPr wrap="square" rtlCol="0">
            <a:spAutoFit/>
          </a:bodyPr>
          <a:lstStyle/>
          <a:p>
            <a:pPr algn="ctr"/>
            <a:r>
              <a:rPr lang="it-IT" sz="2000" dirty="0">
                <a:solidFill>
                  <a:srgbClr val="0070C0"/>
                </a:solidFill>
                <a:latin typeface="Baskerville Old Face" panose="02020602080505020303" pitchFamily="18" charset="0"/>
              </a:rPr>
              <a:t>ARTICOLI PUBBLICATI</a:t>
            </a:r>
          </a:p>
        </p:txBody>
      </p:sp>
      <p:sp>
        <p:nvSpPr>
          <p:cNvPr id="2" name="Freccia circolare in su 1">
            <a:extLst>
              <a:ext uri="{FF2B5EF4-FFF2-40B4-BE49-F238E27FC236}">
                <a16:creationId xmlns:a16="http://schemas.microsoft.com/office/drawing/2014/main" id="{CFD0DD7A-04E8-4E47-9FAB-661AF06D3489}"/>
              </a:ext>
            </a:extLst>
          </p:cNvPr>
          <p:cNvSpPr/>
          <p:nvPr/>
        </p:nvSpPr>
        <p:spPr>
          <a:xfrm rot="1051019">
            <a:off x="-202901" y="2406981"/>
            <a:ext cx="8976059" cy="2929479"/>
          </a:xfrm>
          <a:prstGeom prst="curvedUpArrow">
            <a:avLst/>
          </a:prstGeom>
          <a:ln cmpd="thickThin">
            <a:tailEnd w="med" len="lg"/>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4" name="CasellaDiTesto 3">
            <a:extLst>
              <a:ext uri="{FF2B5EF4-FFF2-40B4-BE49-F238E27FC236}">
                <a16:creationId xmlns:a16="http://schemas.microsoft.com/office/drawing/2014/main" id="{D2E572B1-ECCB-4243-9564-2D729A097AF7}"/>
              </a:ext>
            </a:extLst>
          </p:cNvPr>
          <p:cNvSpPr txBox="1"/>
          <p:nvPr/>
        </p:nvSpPr>
        <p:spPr>
          <a:xfrm>
            <a:off x="94227" y="667619"/>
            <a:ext cx="1836734" cy="461665"/>
          </a:xfrm>
          <a:prstGeom prst="rect">
            <a:avLst/>
          </a:prstGeom>
          <a:solidFill>
            <a:schemeClr val="accent1">
              <a:lumMod val="50000"/>
              <a:alpha val="51000"/>
            </a:schemeClr>
          </a:solidFill>
          <a:ln>
            <a:solidFill>
              <a:schemeClr val="bg1"/>
            </a:solidFill>
          </a:ln>
        </p:spPr>
        <p:txBody>
          <a:bodyPr wrap="square" rtlCol="0">
            <a:spAutoFit/>
          </a:bodyPr>
          <a:lstStyle/>
          <a:p>
            <a:pPr algn="ctr"/>
            <a:r>
              <a:rPr lang="it-IT" sz="2400" i="1" u="sng" dirty="0">
                <a:solidFill>
                  <a:schemeClr val="bg1"/>
                </a:solidFill>
                <a:latin typeface="Baskerville Old Face" panose="02020602080505020303" pitchFamily="18" charset="0"/>
              </a:rPr>
              <a:t>2019-2020</a:t>
            </a:r>
          </a:p>
        </p:txBody>
      </p:sp>
      <p:grpSp>
        <p:nvGrpSpPr>
          <p:cNvPr id="47" name="Gruppo 46">
            <a:extLst>
              <a:ext uri="{FF2B5EF4-FFF2-40B4-BE49-F238E27FC236}">
                <a16:creationId xmlns:a16="http://schemas.microsoft.com/office/drawing/2014/main" id="{BE54F311-2037-4EF1-A4B0-F4D71E78F5AD}"/>
              </a:ext>
            </a:extLst>
          </p:cNvPr>
          <p:cNvGrpSpPr/>
          <p:nvPr/>
        </p:nvGrpSpPr>
        <p:grpSpPr>
          <a:xfrm>
            <a:off x="3047494" y="409841"/>
            <a:ext cx="2948346" cy="2865774"/>
            <a:chOff x="283349" y="736060"/>
            <a:chExt cx="2948346" cy="2865774"/>
          </a:xfrm>
        </p:grpSpPr>
        <p:sp>
          <p:nvSpPr>
            <p:cNvPr id="42" name="Ovale 41">
              <a:extLst>
                <a:ext uri="{FF2B5EF4-FFF2-40B4-BE49-F238E27FC236}">
                  <a16:creationId xmlns:a16="http://schemas.microsoft.com/office/drawing/2014/main" id="{8444D689-1E8B-438B-99E3-387F794F81EA}"/>
                </a:ext>
              </a:extLst>
            </p:cNvPr>
            <p:cNvSpPr/>
            <p:nvPr/>
          </p:nvSpPr>
          <p:spPr>
            <a:xfrm>
              <a:off x="958525" y="1312937"/>
              <a:ext cx="2273170" cy="2288897"/>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Goccia 42">
              <a:extLst>
                <a:ext uri="{FF2B5EF4-FFF2-40B4-BE49-F238E27FC236}">
                  <a16:creationId xmlns:a16="http://schemas.microsoft.com/office/drawing/2014/main" id="{D51BD0C4-8880-4604-88DA-2D9F657C32AB}"/>
                </a:ext>
              </a:extLst>
            </p:cNvPr>
            <p:cNvSpPr/>
            <p:nvPr/>
          </p:nvSpPr>
          <p:spPr>
            <a:xfrm rot="15109415">
              <a:off x="276607" y="742802"/>
              <a:ext cx="1523780" cy="1510296"/>
            </a:xfrm>
            <a:prstGeom prst="teardrop">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4" name="Ovale 43">
              <a:extLst>
                <a:ext uri="{FF2B5EF4-FFF2-40B4-BE49-F238E27FC236}">
                  <a16:creationId xmlns:a16="http://schemas.microsoft.com/office/drawing/2014/main" id="{E49F06EE-311A-4D61-B2DF-56258E98050E}"/>
                </a:ext>
              </a:extLst>
            </p:cNvPr>
            <p:cNvSpPr/>
            <p:nvPr/>
          </p:nvSpPr>
          <p:spPr>
            <a:xfrm>
              <a:off x="385541" y="841055"/>
              <a:ext cx="1285185" cy="12851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45" name="CasellaDiTesto 44">
              <a:extLst>
                <a:ext uri="{FF2B5EF4-FFF2-40B4-BE49-F238E27FC236}">
                  <a16:creationId xmlns:a16="http://schemas.microsoft.com/office/drawing/2014/main" id="{7356041D-A71E-48B9-B125-1B564D8F9272}"/>
                </a:ext>
              </a:extLst>
            </p:cNvPr>
            <p:cNvSpPr txBox="1"/>
            <p:nvPr/>
          </p:nvSpPr>
          <p:spPr>
            <a:xfrm>
              <a:off x="1118470" y="1990816"/>
              <a:ext cx="1979693" cy="830997"/>
            </a:xfrm>
            <a:prstGeom prst="rect">
              <a:avLst/>
            </a:prstGeom>
            <a:noFill/>
          </p:spPr>
          <p:txBody>
            <a:bodyPr wrap="square" rtlCol="0">
              <a:spAutoFit/>
            </a:bodyPr>
            <a:lstStyle/>
            <a:p>
              <a:pPr algn="ctr"/>
              <a:r>
                <a:rPr lang="en-GB" sz="2400" b="1" dirty="0"/>
                <a:t>Ureilitic</a:t>
              </a:r>
            </a:p>
            <a:p>
              <a:pPr algn="ctr"/>
              <a:r>
                <a:rPr lang="en-GB" sz="2400" b="1" dirty="0"/>
                <a:t>Parent Body</a:t>
              </a:r>
            </a:p>
          </p:txBody>
        </p:sp>
        <p:sp>
          <p:nvSpPr>
            <p:cNvPr id="46" name="CasellaDiTesto 45">
              <a:extLst>
                <a:ext uri="{FF2B5EF4-FFF2-40B4-BE49-F238E27FC236}">
                  <a16:creationId xmlns:a16="http://schemas.microsoft.com/office/drawing/2014/main" id="{0252700A-22A9-48C5-BA4B-6665163842CA}"/>
                </a:ext>
              </a:extLst>
            </p:cNvPr>
            <p:cNvSpPr txBox="1"/>
            <p:nvPr/>
          </p:nvSpPr>
          <p:spPr>
            <a:xfrm>
              <a:off x="454549" y="1174785"/>
              <a:ext cx="1167897" cy="646331"/>
            </a:xfrm>
            <a:prstGeom prst="rect">
              <a:avLst/>
            </a:prstGeom>
            <a:noFill/>
          </p:spPr>
          <p:txBody>
            <a:bodyPr wrap="square" rtlCol="0">
              <a:spAutoFit/>
            </a:bodyPr>
            <a:lstStyle/>
            <a:p>
              <a:pPr algn="ctr"/>
              <a:r>
                <a:rPr lang="en-GB" b="1" dirty="0"/>
                <a:t>External body</a:t>
              </a:r>
            </a:p>
          </p:txBody>
        </p:sp>
      </p:grpSp>
      <p:pic>
        <p:nvPicPr>
          <p:cNvPr id="50" name="Elemento grafico 49" descr="Panorama cosmico">
            <a:extLst>
              <a:ext uri="{FF2B5EF4-FFF2-40B4-BE49-F238E27FC236}">
                <a16:creationId xmlns:a16="http://schemas.microsoft.com/office/drawing/2014/main" id="{E622DB01-AAB0-4843-A81C-10046704B0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23553" y="3888131"/>
            <a:ext cx="1942385" cy="1942385"/>
          </a:xfrm>
          <a:prstGeom prst="rect">
            <a:avLst/>
          </a:prstGeom>
        </p:spPr>
      </p:pic>
      <p:sp>
        <p:nvSpPr>
          <p:cNvPr id="48" name="CasellaDiTesto 47">
            <a:extLst>
              <a:ext uri="{FF2B5EF4-FFF2-40B4-BE49-F238E27FC236}">
                <a16:creationId xmlns:a16="http://schemas.microsoft.com/office/drawing/2014/main" id="{F089BEA9-62E5-47F2-A900-E61B69D8A5CF}"/>
              </a:ext>
            </a:extLst>
          </p:cNvPr>
          <p:cNvSpPr txBox="1"/>
          <p:nvPr/>
        </p:nvSpPr>
        <p:spPr>
          <a:xfrm>
            <a:off x="6366293" y="3942750"/>
            <a:ext cx="2273170" cy="1754326"/>
          </a:xfrm>
          <a:prstGeom prst="rect">
            <a:avLst/>
          </a:prstGeom>
          <a:noFill/>
          <a:ln>
            <a:solidFill>
              <a:srgbClr val="00B0F0"/>
            </a:solidFill>
          </a:ln>
        </p:spPr>
        <p:txBody>
          <a:bodyPr wrap="square">
            <a:spAutoFit/>
          </a:bodyPr>
          <a:lstStyle/>
          <a:p>
            <a:pPr algn="ctr"/>
            <a:r>
              <a:rPr lang="en-GB" b="1" dirty="0">
                <a:solidFill>
                  <a:schemeClr val="bg1"/>
                </a:solidFill>
              </a:rPr>
              <a:t>Impact shock event(s) on the pristine graphite of the UPB. The diamond growth was enhanced by </a:t>
            </a:r>
          </a:p>
          <a:p>
            <a:pPr algn="ctr"/>
            <a:r>
              <a:rPr lang="en-GB" b="1" dirty="0">
                <a:solidFill>
                  <a:schemeClr val="bg1"/>
                </a:solidFill>
              </a:rPr>
              <a:t>Fe-Ni melt.</a:t>
            </a:r>
            <a:endParaRPr lang="en-GB" dirty="0">
              <a:solidFill>
                <a:schemeClr val="bg1"/>
              </a:solidFill>
            </a:endParaRPr>
          </a:p>
        </p:txBody>
      </p:sp>
      <p:sp>
        <p:nvSpPr>
          <p:cNvPr id="57" name="Rettangolo 56">
            <a:extLst>
              <a:ext uri="{FF2B5EF4-FFF2-40B4-BE49-F238E27FC236}">
                <a16:creationId xmlns:a16="http://schemas.microsoft.com/office/drawing/2014/main" id="{BD0EB0E8-42DA-4DBC-9D41-2968B7860745}"/>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CasellaDiTesto 57">
            <a:extLst>
              <a:ext uri="{FF2B5EF4-FFF2-40B4-BE49-F238E27FC236}">
                <a16:creationId xmlns:a16="http://schemas.microsoft.com/office/drawing/2014/main" id="{0AB272AD-854A-4255-832B-B1DBD46AC60A}"/>
              </a:ext>
            </a:extLst>
          </p:cNvPr>
          <p:cNvSpPr txBox="1"/>
          <p:nvPr/>
        </p:nvSpPr>
        <p:spPr>
          <a:xfrm>
            <a:off x="1098528" y="1376270"/>
            <a:ext cx="1789657" cy="369332"/>
          </a:xfrm>
          <a:prstGeom prst="rect">
            <a:avLst/>
          </a:prstGeom>
          <a:solidFill>
            <a:schemeClr val="bg1">
              <a:alpha val="33000"/>
            </a:schemeClr>
          </a:solidFill>
          <a:ln>
            <a:solidFill>
              <a:schemeClr val="bg1"/>
            </a:solidFill>
          </a:ln>
        </p:spPr>
        <p:txBody>
          <a:bodyPr wrap="none" rtlCol="0">
            <a:spAutoFit/>
          </a:bodyPr>
          <a:lstStyle/>
          <a:p>
            <a:pPr algn="ctr"/>
            <a:r>
              <a:rPr lang="it-IT" b="1" dirty="0" err="1">
                <a:solidFill>
                  <a:schemeClr val="bg1"/>
                </a:solidFill>
              </a:rPr>
              <a:t>AhS</a:t>
            </a:r>
            <a:r>
              <a:rPr lang="it-IT" b="1" dirty="0">
                <a:solidFill>
                  <a:schemeClr val="bg1"/>
                </a:solidFill>
              </a:rPr>
              <a:t> e NWA 7983</a:t>
            </a:r>
          </a:p>
        </p:txBody>
      </p:sp>
      <p:sp>
        <p:nvSpPr>
          <p:cNvPr id="59" name="CasellaDiTesto 58">
            <a:extLst>
              <a:ext uri="{FF2B5EF4-FFF2-40B4-BE49-F238E27FC236}">
                <a16:creationId xmlns:a16="http://schemas.microsoft.com/office/drawing/2014/main" id="{D551881F-35EF-466A-9502-BD3615692A40}"/>
              </a:ext>
            </a:extLst>
          </p:cNvPr>
          <p:cNvSpPr txBox="1"/>
          <p:nvPr/>
        </p:nvSpPr>
        <p:spPr>
          <a:xfrm>
            <a:off x="1715456" y="3010115"/>
            <a:ext cx="1780295" cy="369332"/>
          </a:xfrm>
          <a:prstGeom prst="rect">
            <a:avLst/>
          </a:prstGeom>
          <a:solidFill>
            <a:schemeClr val="bg1">
              <a:alpha val="33000"/>
            </a:schemeClr>
          </a:solidFill>
          <a:ln>
            <a:solidFill>
              <a:schemeClr val="bg1"/>
            </a:solidFill>
          </a:ln>
        </p:spPr>
        <p:txBody>
          <a:bodyPr wrap="none" rtlCol="0">
            <a:spAutoFit/>
          </a:bodyPr>
          <a:lstStyle/>
          <a:p>
            <a:pPr algn="ctr"/>
            <a:r>
              <a:rPr lang="it-IT" b="1" dirty="0">
                <a:solidFill>
                  <a:schemeClr val="bg1"/>
                </a:solidFill>
              </a:rPr>
              <a:t>Y-74123 e </a:t>
            </a:r>
            <a:r>
              <a:rPr lang="it-IT" b="1" dirty="0" err="1">
                <a:solidFill>
                  <a:schemeClr val="bg1"/>
                </a:solidFill>
              </a:rPr>
              <a:t>Kenna</a:t>
            </a:r>
            <a:endParaRPr lang="it-IT" b="1" dirty="0">
              <a:solidFill>
                <a:schemeClr val="bg1"/>
              </a:solidFill>
            </a:endParaRPr>
          </a:p>
        </p:txBody>
      </p:sp>
      <p:sp>
        <p:nvSpPr>
          <p:cNvPr id="60" name="CasellaDiTesto 59">
            <a:extLst>
              <a:ext uri="{FF2B5EF4-FFF2-40B4-BE49-F238E27FC236}">
                <a16:creationId xmlns:a16="http://schemas.microsoft.com/office/drawing/2014/main" id="{E54C0723-8DEE-4FD6-81C3-2D042F702413}"/>
              </a:ext>
            </a:extLst>
          </p:cNvPr>
          <p:cNvSpPr txBox="1"/>
          <p:nvPr/>
        </p:nvSpPr>
        <p:spPr>
          <a:xfrm>
            <a:off x="4232332" y="4443378"/>
            <a:ext cx="1364862" cy="646331"/>
          </a:xfrm>
          <a:prstGeom prst="rect">
            <a:avLst/>
          </a:prstGeom>
          <a:solidFill>
            <a:schemeClr val="bg1">
              <a:alpha val="33000"/>
            </a:schemeClr>
          </a:solidFill>
          <a:ln>
            <a:solidFill>
              <a:schemeClr val="bg1"/>
            </a:solidFill>
          </a:ln>
        </p:spPr>
        <p:txBody>
          <a:bodyPr wrap="none" rtlCol="0">
            <a:spAutoFit/>
          </a:bodyPr>
          <a:lstStyle/>
          <a:p>
            <a:pPr algn="ctr"/>
            <a:r>
              <a:rPr lang="it-IT" b="1" dirty="0">
                <a:solidFill>
                  <a:schemeClr val="bg1"/>
                </a:solidFill>
              </a:rPr>
              <a:t>NWA 6871 </a:t>
            </a:r>
          </a:p>
          <a:p>
            <a:pPr algn="ctr"/>
            <a:r>
              <a:rPr lang="it-IT" b="1" dirty="0">
                <a:solidFill>
                  <a:schemeClr val="bg1"/>
                </a:solidFill>
              </a:rPr>
              <a:t>e NWA 3140</a:t>
            </a:r>
          </a:p>
        </p:txBody>
      </p:sp>
      <p:sp>
        <p:nvSpPr>
          <p:cNvPr id="62" name="CasellaDiTesto 61">
            <a:extLst>
              <a:ext uri="{FF2B5EF4-FFF2-40B4-BE49-F238E27FC236}">
                <a16:creationId xmlns:a16="http://schemas.microsoft.com/office/drawing/2014/main" id="{7CFE6176-2B2F-4071-B43F-8666905DA0BE}"/>
              </a:ext>
            </a:extLst>
          </p:cNvPr>
          <p:cNvSpPr txBox="1"/>
          <p:nvPr/>
        </p:nvSpPr>
        <p:spPr>
          <a:xfrm>
            <a:off x="1160914" y="1922674"/>
            <a:ext cx="2124419" cy="646331"/>
          </a:xfrm>
          <a:prstGeom prst="rect">
            <a:avLst/>
          </a:prstGeom>
          <a:noFill/>
        </p:spPr>
        <p:txBody>
          <a:bodyPr wrap="square" rtlCol="0">
            <a:spAutoFit/>
          </a:bodyPr>
          <a:lstStyle/>
          <a:p>
            <a:r>
              <a:rPr lang="it-IT" i="1" u="sng" dirty="0" err="1">
                <a:solidFill>
                  <a:schemeClr val="bg1"/>
                </a:solidFill>
                <a:latin typeface="Baskerville Old Face" panose="02020602080505020303" pitchFamily="18" charset="0"/>
              </a:rPr>
              <a:t>Nestola</a:t>
            </a:r>
            <a:r>
              <a:rPr lang="it-IT" i="1" u="sng" dirty="0">
                <a:solidFill>
                  <a:schemeClr val="bg1"/>
                </a:solidFill>
                <a:latin typeface="Baskerville Old Face" panose="02020602080505020303" pitchFamily="18" charset="0"/>
              </a:rPr>
              <a:t> et al. 2020</a:t>
            </a:r>
          </a:p>
          <a:p>
            <a:r>
              <a:rPr lang="it-IT" i="1" u="sng" dirty="0">
                <a:solidFill>
                  <a:schemeClr val="bg1"/>
                </a:solidFill>
                <a:latin typeface="Baskerville Old Face" panose="02020602080505020303" pitchFamily="18" charset="0"/>
              </a:rPr>
              <a:t>Barbaro et al. 2020</a:t>
            </a:r>
          </a:p>
        </p:txBody>
      </p:sp>
      <p:sp>
        <p:nvSpPr>
          <p:cNvPr id="63" name="CasellaDiTesto 62">
            <a:extLst>
              <a:ext uri="{FF2B5EF4-FFF2-40B4-BE49-F238E27FC236}">
                <a16:creationId xmlns:a16="http://schemas.microsoft.com/office/drawing/2014/main" id="{1BF21368-85E9-486C-8A76-9753FDBC12D7}"/>
              </a:ext>
            </a:extLst>
          </p:cNvPr>
          <p:cNvSpPr txBox="1"/>
          <p:nvPr/>
        </p:nvSpPr>
        <p:spPr>
          <a:xfrm>
            <a:off x="1985285" y="3605328"/>
            <a:ext cx="2124419" cy="369332"/>
          </a:xfrm>
          <a:prstGeom prst="rect">
            <a:avLst/>
          </a:prstGeom>
          <a:noFill/>
        </p:spPr>
        <p:txBody>
          <a:bodyPr wrap="square" rtlCol="0">
            <a:spAutoFit/>
          </a:bodyPr>
          <a:lstStyle/>
          <a:p>
            <a:r>
              <a:rPr lang="it-IT" i="1" u="sng" dirty="0">
                <a:solidFill>
                  <a:schemeClr val="bg1"/>
                </a:solidFill>
                <a:latin typeface="Baskerville Old Face" panose="02020602080505020303" pitchFamily="18" charset="0"/>
              </a:rPr>
              <a:t>Barbaro et al. 2021</a:t>
            </a:r>
          </a:p>
        </p:txBody>
      </p:sp>
      <p:sp>
        <p:nvSpPr>
          <p:cNvPr id="64" name="CasellaDiTesto 63">
            <a:extLst>
              <a:ext uri="{FF2B5EF4-FFF2-40B4-BE49-F238E27FC236}">
                <a16:creationId xmlns:a16="http://schemas.microsoft.com/office/drawing/2014/main" id="{1441C8DE-B086-438F-AF11-CCD88C00777D}"/>
              </a:ext>
            </a:extLst>
          </p:cNvPr>
          <p:cNvSpPr txBox="1"/>
          <p:nvPr/>
        </p:nvSpPr>
        <p:spPr>
          <a:xfrm>
            <a:off x="2419273" y="3959473"/>
            <a:ext cx="2124419" cy="369332"/>
          </a:xfrm>
          <a:prstGeom prst="rect">
            <a:avLst/>
          </a:prstGeom>
          <a:noFill/>
        </p:spPr>
        <p:txBody>
          <a:bodyPr wrap="square" rtlCol="0">
            <a:spAutoFit/>
          </a:bodyPr>
          <a:lstStyle/>
          <a:p>
            <a:r>
              <a:rPr lang="it-IT" i="1" u="sng" dirty="0">
                <a:solidFill>
                  <a:schemeClr val="bg1"/>
                </a:solidFill>
                <a:latin typeface="Baskerville Old Face" panose="02020602080505020303" pitchFamily="18" charset="0"/>
              </a:rPr>
              <a:t>Barbaro et al. 2022</a:t>
            </a:r>
          </a:p>
        </p:txBody>
      </p:sp>
      <p:sp>
        <p:nvSpPr>
          <p:cNvPr id="65" name="CasellaDiTesto 64">
            <a:extLst>
              <a:ext uri="{FF2B5EF4-FFF2-40B4-BE49-F238E27FC236}">
                <a16:creationId xmlns:a16="http://schemas.microsoft.com/office/drawing/2014/main" id="{09DB4A6D-FE4F-47A7-9AF9-E7C7AFA4DB28}"/>
              </a:ext>
            </a:extLst>
          </p:cNvPr>
          <p:cNvSpPr txBox="1"/>
          <p:nvPr/>
        </p:nvSpPr>
        <p:spPr>
          <a:xfrm>
            <a:off x="4657614" y="5128854"/>
            <a:ext cx="2124419" cy="369332"/>
          </a:xfrm>
          <a:prstGeom prst="rect">
            <a:avLst/>
          </a:prstGeom>
          <a:noFill/>
        </p:spPr>
        <p:txBody>
          <a:bodyPr wrap="square" rtlCol="0">
            <a:spAutoFit/>
          </a:bodyPr>
          <a:lstStyle/>
          <a:p>
            <a:r>
              <a:rPr lang="it-IT" i="1" u="sng" dirty="0">
                <a:solidFill>
                  <a:schemeClr val="bg1"/>
                </a:solidFill>
                <a:latin typeface="Baskerville Old Face" panose="02020602080505020303" pitchFamily="18" charset="0"/>
              </a:rPr>
              <a:t>Christ et al. 2022</a:t>
            </a:r>
          </a:p>
        </p:txBody>
      </p:sp>
      <p:grpSp>
        <p:nvGrpSpPr>
          <p:cNvPr id="61" name="Gruppo 60">
            <a:extLst>
              <a:ext uri="{FF2B5EF4-FFF2-40B4-BE49-F238E27FC236}">
                <a16:creationId xmlns:a16="http://schemas.microsoft.com/office/drawing/2014/main" id="{F81B4F33-329B-4F16-8FE0-BD6678AF2851}"/>
              </a:ext>
            </a:extLst>
          </p:cNvPr>
          <p:cNvGrpSpPr/>
          <p:nvPr/>
        </p:nvGrpSpPr>
        <p:grpSpPr>
          <a:xfrm>
            <a:off x="-403651" y="2286924"/>
            <a:ext cx="8898110" cy="4301575"/>
            <a:chOff x="-692590" y="3282956"/>
            <a:chExt cx="8952502" cy="4199521"/>
          </a:xfrm>
        </p:grpSpPr>
        <p:graphicFrame>
          <p:nvGraphicFramePr>
            <p:cNvPr id="51" name="Diagramma 50">
              <a:extLst>
                <a:ext uri="{FF2B5EF4-FFF2-40B4-BE49-F238E27FC236}">
                  <a16:creationId xmlns:a16="http://schemas.microsoft.com/office/drawing/2014/main" id="{1536893B-64ED-4BB5-9674-C5B81CEFD3C6}"/>
                </a:ext>
              </a:extLst>
            </p:cNvPr>
            <p:cNvGraphicFramePr/>
            <p:nvPr>
              <p:extLst>
                <p:ext uri="{D42A27DB-BD31-4B8C-83A1-F6EECF244321}">
                  <p14:modId xmlns:p14="http://schemas.microsoft.com/office/powerpoint/2010/main" val="3754224699"/>
                </p:ext>
              </p:extLst>
            </p:nvPr>
          </p:nvGraphicFramePr>
          <p:xfrm>
            <a:off x="-692590" y="3282956"/>
            <a:ext cx="8952502" cy="41995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3" name="CasellaDiTesto 52">
              <a:extLst>
                <a:ext uri="{FF2B5EF4-FFF2-40B4-BE49-F238E27FC236}">
                  <a16:creationId xmlns:a16="http://schemas.microsoft.com/office/drawing/2014/main" id="{BD4378E5-5F3F-4E71-8EDD-10CDCDE02610}"/>
                </a:ext>
              </a:extLst>
            </p:cNvPr>
            <p:cNvSpPr txBox="1"/>
            <p:nvPr/>
          </p:nvSpPr>
          <p:spPr>
            <a:xfrm>
              <a:off x="2429143" y="6292707"/>
              <a:ext cx="1312620" cy="1015663"/>
            </a:xfrm>
            <a:prstGeom prst="rect">
              <a:avLst/>
            </a:prstGeom>
            <a:noFill/>
          </p:spPr>
          <p:txBody>
            <a:bodyPr wrap="square" rtlCol="0">
              <a:spAutoFit/>
            </a:bodyPr>
            <a:lstStyle/>
            <a:p>
              <a:pPr algn="ctr"/>
              <a:r>
                <a:rPr lang="it-IT" sz="1200" b="1" dirty="0">
                  <a:solidFill>
                    <a:schemeClr val="bg1"/>
                  </a:solidFill>
                </a:rPr>
                <a:t>The </a:t>
              </a:r>
              <a:r>
                <a:rPr lang="it-IT" sz="1200" b="1" dirty="0" err="1">
                  <a:solidFill>
                    <a:schemeClr val="bg1"/>
                  </a:solidFill>
                </a:rPr>
                <a:t>important</a:t>
              </a:r>
              <a:r>
                <a:rPr lang="it-IT" sz="1200" b="1" dirty="0">
                  <a:solidFill>
                    <a:schemeClr val="bg1"/>
                  </a:solidFill>
                </a:rPr>
                <a:t> </a:t>
              </a:r>
              <a:r>
                <a:rPr lang="it-IT" sz="1200" b="1" dirty="0" err="1">
                  <a:solidFill>
                    <a:schemeClr val="bg1"/>
                  </a:solidFill>
                </a:rPr>
                <a:t>role</a:t>
              </a:r>
              <a:r>
                <a:rPr lang="it-IT" sz="1200" b="1" dirty="0">
                  <a:solidFill>
                    <a:schemeClr val="bg1"/>
                  </a:solidFill>
                </a:rPr>
                <a:t> of Fe-Ni </a:t>
              </a:r>
              <a:r>
                <a:rPr lang="it-IT" sz="1200" b="1" dirty="0" err="1">
                  <a:solidFill>
                    <a:schemeClr val="bg1"/>
                  </a:solidFill>
                </a:rPr>
                <a:t>phases</a:t>
              </a:r>
              <a:r>
                <a:rPr lang="it-IT" sz="1200" b="1" dirty="0">
                  <a:solidFill>
                    <a:schemeClr val="bg1"/>
                  </a:solidFill>
                </a:rPr>
                <a:t> </a:t>
              </a:r>
              <a:r>
                <a:rPr lang="it-IT" sz="1200" b="1" dirty="0" err="1">
                  <a:solidFill>
                    <a:schemeClr val="bg1"/>
                  </a:solidFill>
                </a:rPr>
                <a:t>as</a:t>
              </a:r>
              <a:r>
                <a:rPr lang="it-IT" sz="1200" b="1" dirty="0">
                  <a:solidFill>
                    <a:schemeClr val="bg1"/>
                  </a:solidFill>
                </a:rPr>
                <a:t> a </a:t>
              </a:r>
              <a:r>
                <a:rPr lang="it-IT" sz="1200" b="1" dirty="0" err="1">
                  <a:solidFill>
                    <a:schemeClr val="bg1"/>
                  </a:solidFill>
                </a:rPr>
                <a:t>catalyst</a:t>
              </a:r>
              <a:r>
                <a:rPr lang="it-IT" sz="1200" b="1" dirty="0">
                  <a:solidFill>
                    <a:schemeClr val="bg1"/>
                  </a:solidFill>
                </a:rPr>
                <a:t> in diamond growth</a:t>
              </a:r>
            </a:p>
          </p:txBody>
        </p:sp>
        <p:sp>
          <p:nvSpPr>
            <p:cNvPr id="56" name="CasellaDiTesto 55">
              <a:extLst>
                <a:ext uri="{FF2B5EF4-FFF2-40B4-BE49-F238E27FC236}">
                  <a16:creationId xmlns:a16="http://schemas.microsoft.com/office/drawing/2014/main" id="{F7E8ACC3-DBF4-4F47-9732-43A0B0538EA9}"/>
                </a:ext>
              </a:extLst>
            </p:cNvPr>
            <p:cNvSpPr txBox="1"/>
            <p:nvPr/>
          </p:nvSpPr>
          <p:spPr>
            <a:xfrm>
              <a:off x="-18171" y="4479668"/>
              <a:ext cx="1519916" cy="830997"/>
            </a:xfrm>
            <a:prstGeom prst="rect">
              <a:avLst/>
            </a:prstGeom>
            <a:noFill/>
          </p:spPr>
          <p:txBody>
            <a:bodyPr wrap="square" rtlCol="0">
              <a:spAutoFit/>
            </a:bodyPr>
            <a:lstStyle/>
            <a:p>
              <a:pPr algn="ctr"/>
              <a:r>
                <a:rPr lang="it-IT" sz="1200" b="1" dirty="0" err="1">
                  <a:solidFill>
                    <a:schemeClr val="bg1"/>
                  </a:solidFill>
                </a:rPr>
                <a:t>Graphite</a:t>
              </a:r>
              <a:r>
                <a:rPr lang="it-IT" sz="1200" b="1" dirty="0">
                  <a:solidFill>
                    <a:schemeClr val="bg1"/>
                  </a:solidFill>
                </a:rPr>
                <a:t> </a:t>
              </a:r>
              <a:r>
                <a:rPr lang="it-IT" sz="1200" b="1" dirty="0" err="1">
                  <a:solidFill>
                    <a:schemeClr val="bg1"/>
                  </a:solidFill>
                </a:rPr>
                <a:t>was</a:t>
              </a:r>
              <a:r>
                <a:rPr lang="it-IT" sz="1200" b="1" dirty="0">
                  <a:solidFill>
                    <a:schemeClr val="bg1"/>
                  </a:solidFill>
                </a:rPr>
                <a:t> </a:t>
              </a:r>
              <a:r>
                <a:rPr lang="it-IT" sz="1200" b="1" dirty="0" err="1">
                  <a:solidFill>
                    <a:schemeClr val="bg1"/>
                  </a:solidFill>
                </a:rPr>
                <a:t>reduced</a:t>
              </a:r>
              <a:r>
                <a:rPr lang="it-IT" sz="1200" b="1" dirty="0">
                  <a:solidFill>
                    <a:schemeClr val="bg1"/>
                  </a:solidFill>
                </a:rPr>
                <a:t> </a:t>
              </a:r>
              <a:r>
                <a:rPr lang="it-IT" sz="1200" b="1" dirty="0" err="1">
                  <a:solidFill>
                    <a:schemeClr val="bg1"/>
                  </a:solidFill>
                </a:rPr>
                <a:t>nanomeric</a:t>
              </a:r>
              <a:r>
                <a:rPr lang="it-IT" sz="1200" b="1" dirty="0">
                  <a:solidFill>
                    <a:schemeClr val="bg1"/>
                  </a:solidFill>
                </a:rPr>
                <a:t> in </a:t>
              </a:r>
              <a:r>
                <a:rPr lang="it-IT" sz="1200" b="1" dirty="0" err="1">
                  <a:solidFill>
                    <a:schemeClr val="bg1"/>
                  </a:solidFill>
                </a:rPr>
                <a:t>sized</a:t>
              </a:r>
              <a:r>
                <a:rPr lang="it-IT" sz="1200" b="1" dirty="0">
                  <a:solidFill>
                    <a:schemeClr val="bg1"/>
                  </a:solidFill>
                </a:rPr>
                <a:t> </a:t>
              </a:r>
              <a:r>
                <a:rPr lang="it-IT" sz="1200" b="1" dirty="0" err="1">
                  <a:solidFill>
                    <a:schemeClr val="bg1"/>
                  </a:solidFill>
                </a:rPr>
                <a:t>during</a:t>
              </a:r>
              <a:r>
                <a:rPr lang="it-IT" sz="1200" b="1" dirty="0">
                  <a:solidFill>
                    <a:schemeClr val="bg1"/>
                  </a:solidFill>
                </a:rPr>
                <a:t> the impact </a:t>
              </a:r>
              <a:r>
                <a:rPr lang="it-IT" sz="1200" b="1" dirty="0" err="1">
                  <a:solidFill>
                    <a:schemeClr val="bg1"/>
                  </a:solidFill>
                </a:rPr>
                <a:t>event</a:t>
              </a:r>
              <a:endParaRPr lang="it-IT" sz="1200" b="1" dirty="0">
                <a:solidFill>
                  <a:schemeClr val="bg1"/>
                </a:solidFill>
              </a:endParaRPr>
            </a:p>
          </p:txBody>
        </p:sp>
      </p:grpSp>
      <p:sp>
        <p:nvSpPr>
          <p:cNvPr id="66" name="CasellaDiTesto 65">
            <a:extLst>
              <a:ext uri="{FF2B5EF4-FFF2-40B4-BE49-F238E27FC236}">
                <a16:creationId xmlns:a16="http://schemas.microsoft.com/office/drawing/2014/main" id="{327802D9-AE01-4EEA-BDBB-E1075587D8B9}"/>
              </a:ext>
            </a:extLst>
          </p:cNvPr>
          <p:cNvSpPr txBox="1"/>
          <p:nvPr/>
        </p:nvSpPr>
        <p:spPr>
          <a:xfrm>
            <a:off x="6640967" y="3383844"/>
            <a:ext cx="1836734" cy="461665"/>
          </a:xfrm>
          <a:prstGeom prst="rect">
            <a:avLst/>
          </a:prstGeom>
          <a:solidFill>
            <a:schemeClr val="accent1">
              <a:lumMod val="50000"/>
              <a:alpha val="58000"/>
            </a:schemeClr>
          </a:solidFill>
          <a:ln>
            <a:solidFill>
              <a:schemeClr val="bg1"/>
            </a:solidFill>
          </a:ln>
        </p:spPr>
        <p:txBody>
          <a:bodyPr wrap="square" rtlCol="0">
            <a:spAutoFit/>
          </a:bodyPr>
          <a:lstStyle/>
          <a:p>
            <a:pPr algn="ctr"/>
            <a:r>
              <a:rPr lang="it-IT" sz="2400" i="1" u="sng" dirty="0">
                <a:solidFill>
                  <a:schemeClr val="bg1"/>
                </a:solidFill>
                <a:latin typeface="Baskerville Old Face" panose="02020602080505020303" pitchFamily="18" charset="0"/>
              </a:rPr>
              <a:t>2021-2022</a:t>
            </a:r>
          </a:p>
        </p:txBody>
      </p:sp>
      <p:sp>
        <p:nvSpPr>
          <p:cNvPr id="30" name="CasellaDiTesto 29">
            <a:extLst>
              <a:ext uri="{FF2B5EF4-FFF2-40B4-BE49-F238E27FC236}">
                <a16:creationId xmlns:a16="http://schemas.microsoft.com/office/drawing/2014/main" id="{2185CF24-C3EE-440D-BDFD-F5AD5F016EC7}"/>
              </a:ext>
            </a:extLst>
          </p:cNvPr>
          <p:cNvSpPr txBox="1"/>
          <p:nvPr/>
        </p:nvSpPr>
        <p:spPr>
          <a:xfrm>
            <a:off x="6678676" y="954988"/>
            <a:ext cx="1836734" cy="461665"/>
          </a:xfrm>
          <a:prstGeom prst="rect">
            <a:avLst/>
          </a:prstGeom>
          <a:solidFill>
            <a:schemeClr val="accent1">
              <a:lumMod val="50000"/>
              <a:alpha val="58000"/>
            </a:schemeClr>
          </a:solidFill>
          <a:ln>
            <a:solidFill>
              <a:schemeClr val="bg1"/>
            </a:solidFill>
          </a:ln>
        </p:spPr>
        <p:txBody>
          <a:bodyPr wrap="square" rtlCol="0">
            <a:spAutoFit/>
          </a:bodyPr>
          <a:lstStyle/>
          <a:p>
            <a:pPr algn="ctr"/>
            <a:r>
              <a:rPr lang="it-IT" sz="2400" i="1" u="sng" dirty="0">
                <a:solidFill>
                  <a:schemeClr val="bg1"/>
                </a:solidFill>
                <a:latin typeface="Baskerville Old Face" panose="02020602080505020303" pitchFamily="18" charset="0"/>
              </a:rPr>
              <a:t>2022-2023</a:t>
            </a:r>
          </a:p>
        </p:txBody>
      </p:sp>
      <p:sp>
        <p:nvSpPr>
          <p:cNvPr id="5" name="Rettangolo 4">
            <a:extLst>
              <a:ext uri="{FF2B5EF4-FFF2-40B4-BE49-F238E27FC236}">
                <a16:creationId xmlns:a16="http://schemas.microsoft.com/office/drawing/2014/main" id="{FE9F2475-949F-4967-9360-C3E65EF5CF81}"/>
              </a:ext>
            </a:extLst>
          </p:cNvPr>
          <p:cNvSpPr/>
          <p:nvPr/>
        </p:nvSpPr>
        <p:spPr>
          <a:xfrm>
            <a:off x="6188178" y="1544635"/>
            <a:ext cx="2817730" cy="1384995"/>
          </a:xfrm>
          <a:prstGeom prst="rect">
            <a:avLst/>
          </a:prstGeom>
        </p:spPr>
        <p:txBody>
          <a:bodyPr wrap="square">
            <a:spAutoFit/>
          </a:bodyPr>
          <a:lstStyle/>
          <a:p>
            <a:pPr algn="ctr"/>
            <a:r>
              <a:rPr lang="it-IT" sz="1400" i="1" dirty="0">
                <a:solidFill>
                  <a:schemeClr val="bg1"/>
                </a:solidFill>
                <a:latin typeface="Times New Roman" panose="02020603050405020304" pitchFamily="18" charset="0"/>
              </a:rPr>
              <a:t>Barbaro et al. - Carbon </a:t>
            </a:r>
            <a:r>
              <a:rPr lang="it-IT" sz="1400" i="1" dirty="0" err="1">
                <a:solidFill>
                  <a:schemeClr val="bg1"/>
                </a:solidFill>
                <a:latin typeface="Times New Roman" panose="02020603050405020304" pitchFamily="18" charset="0"/>
              </a:rPr>
              <a:t>polymorphs</a:t>
            </a:r>
            <a:r>
              <a:rPr lang="it-IT" sz="1400" i="1" dirty="0">
                <a:solidFill>
                  <a:schemeClr val="bg1"/>
                </a:solidFill>
                <a:latin typeface="Times New Roman" panose="02020603050405020304" pitchFamily="18" charset="0"/>
              </a:rPr>
              <a:t> in </a:t>
            </a:r>
            <a:r>
              <a:rPr lang="it-IT" sz="1400" i="1" dirty="0" err="1">
                <a:solidFill>
                  <a:schemeClr val="bg1"/>
                </a:solidFill>
                <a:latin typeface="Times New Roman" panose="02020603050405020304" pitchFamily="18" charset="0"/>
              </a:rPr>
              <a:t>Frontier</a:t>
            </a:r>
            <a:r>
              <a:rPr lang="it-IT" sz="1400" i="1" dirty="0">
                <a:solidFill>
                  <a:schemeClr val="bg1"/>
                </a:solidFill>
                <a:latin typeface="Times New Roman" panose="02020603050405020304" pitchFamily="18" charset="0"/>
              </a:rPr>
              <a:t> Mountain </a:t>
            </a:r>
            <a:r>
              <a:rPr lang="it-IT" sz="1400" i="1" dirty="0" err="1">
                <a:solidFill>
                  <a:schemeClr val="bg1"/>
                </a:solidFill>
                <a:latin typeface="Times New Roman" panose="02020603050405020304" pitchFamily="18" charset="0"/>
              </a:rPr>
              <a:t>ureilitic</a:t>
            </a:r>
            <a:r>
              <a:rPr lang="it-IT" sz="1400" i="1" dirty="0">
                <a:solidFill>
                  <a:schemeClr val="bg1"/>
                </a:solidFill>
                <a:latin typeface="Times New Roman" panose="02020603050405020304" pitchFamily="18" charset="0"/>
              </a:rPr>
              <a:t> </a:t>
            </a:r>
            <a:r>
              <a:rPr lang="it-IT" sz="1400" i="1" dirty="0" err="1">
                <a:solidFill>
                  <a:schemeClr val="bg1"/>
                </a:solidFill>
                <a:latin typeface="Times New Roman" panose="02020603050405020304" pitchFamily="18" charset="0"/>
              </a:rPr>
              <a:t>meteorites</a:t>
            </a:r>
            <a:r>
              <a:rPr lang="it-IT" sz="1400" i="1" dirty="0">
                <a:solidFill>
                  <a:schemeClr val="bg1"/>
                </a:solidFill>
                <a:latin typeface="Times New Roman" panose="02020603050405020304" pitchFamily="18" charset="0"/>
              </a:rPr>
              <a:t>: a </a:t>
            </a:r>
            <a:r>
              <a:rPr lang="it-IT" sz="1400" i="1" dirty="0" err="1">
                <a:solidFill>
                  <a:schemeClr val="bg1"/>
                </a:solidFill>
                <a:latin typeface="Times New Roman" panose="02020603050405020304" pitchFamily="18" charset="0"/>
              </a:rPr>
              <a:t>correlation</a:t>
            </a:r>
            <a:r>
              <a:rPr lang="it-IT" sz="1400" i="1" dirty="0">
                <a:solidFill>
                  <a:schemeClr val="bg1"/>
                </a:solidFill>
                <a:latin typeface="Times New Roman" panose="02020603050405020304" pitchFamily="18" charset="0"/>
              </a:rPr>
              <a:t> with </a:t>
            </a:r>
            <a:r>
              <a:rPr lang="it-IT" sz="1400" i="1" dirty="0" err="1">
                <a:solidFill>
                  <a:schemeClr val="bg1"/>
                </a:solidFill>
                <a:latin typeface="Times New Roman" panose="02020603050405020304" pitchFamily="18" charset="0"/>
              </a:rPr>
              <a:t>increasing</a:t>
            </a:r>
            <a:r>
              <a:rPr lang="it-IT" sz="1400" i="1" dirty="0">
                <a:solidFill>
                  <a:schemeClr val="bg1"/>
                </a:solidFill>
                <a:latin typeface="Times New Roman" panose="02020603050405020304" pitchFamily="18" charset="0"/>
              </a:rPr>
              <a:t> the degree of shock. – </a:t>
            </a:r>
          </a:p>
          <a:p>
            <a:pPr algn="ctr"/>
            <a:r>
              <a:rPr lang="it-IT" sz="1400" i="1" dirty="0">
                <a:solidFill>
                  <a:schemeClr val="bg1"/>
                </a:solidFill>
                <a:latin typeface="Times New Roman" panose="02020603050405020304" pitchFamily="18" charset="0"/>
              </a:rPr>
              <a:t>Under review in Earth and </a:t>
            </a:r>
            <a:r>
              <a:rPr lang="it-IT" sz="1400" i="1" dirty="0" err="1">
                <a:solidFill>
                  <a:schemeClr val="bg1"/>
                </a:solidFill>
                <a:latin typeface="Times New Roman" panose="02020603050405020304" pitchFamily="18" charset="0"/>
              </a:rPr>
              <a:t>Planetary</a:t>
            </a:r>
            <a:r>
              <a:rPr lang="it-IT" sz="1400" i="1" dirty="0">
                <a:solidFill>
                  <a:schemeClr val="bg1"/>
                </a:solidFill>
                <a:latin typeface="Times New Roman" panose="02020603050405020304" pitchFamily="18" charset="0"/>
              </a:rPr>
              <a:t> Science </a:t>
            </a:r>
            <a:r>
              <a:rPr lang="it-IT" sz="1400" i="1" dirty="0" err="1">
                <a:solidFill>
                  <a:schemeClr val="bg1"/>
                </a:solidFill>
                <a:latin typeface="Times New Roman" panose="02020603050405020304" pitchFamily="18" charset="0"/>
              </a:rPr>
              <a:t>Letters</a:t>
            </a:r>
            <a:r>
              <a:rPr lang="it-IT" sz="1400" i="1" dirty="0">
                <a:solidFill>
                  <a:schemeClr val="bg1"/>
                </a:solidFill>
                <a:latin typeface="Times New Roman" panose="02020603050405020304" pitchFamily="18" charset="0"/>
              </a:rPr>
              <a:t>. </a:t>
            </a:r>
            <a:endParaRPr lang="it-IT" sz="1400" i="1" dirty="0">
              <a:solidFill>
                <a:schemeClr val="bg1"/>
              </a:solidFill>
            </a:endParaRPr>
          </a:p>
        </p:txBody>
      </p:sp>
    </p:spTree>
    <p:extLst>
      <p:ext uri="{BB962C8B-B14F-4D97-AF65-F5344CB8AC3E}">
        <p14:creationId xmlns:p14="http://schemas.microsoft.com/office/powerpoint/2010/main" val="346026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7402A9E5-3389-47CB-9C39-0D6239BFEC6C}"/>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 name="Elemento grafico 19" descr="Panorama cosmico">
            <a:extLst>
              <a:ext uri="{FF2B5EF4-FFF2-40B4-BE49-F238E27FC236}">
                <a16:creationId xmlns:a16="http://schemas.microsoft.com/office/drawing/2014/main" id="{C8892964-5BA9-47F6-9FDD-E6870A0557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6166" y="4528074"/>
            <a:ext cx="1942385" cy="1942385"/>
          </a:xfrm>
          <a:prstGeom prst="rect">
            <a:avLst/>
          </a:prstGeom>
        </p:spPr>
      </p:pic>
      <p:sp>
        <p:nvSpPr>
          <p:cNvPr id="27" name="CasellaDiTesto 26">
            <a:extLst>
              <a:ext uri="{FF2B5EF4-FFF2-40B4-BE49-F238E27FC236}">
                <a16:creationId xmlns:a16="http://schemas.microsoft.com/office/drawing/2014/main" id="{84528150-08BA-4312-835C-C30E6878DCFF}"/>
              </a:ext>
            </a:extLst>
          </p:cNvPr>
          <p:cNvSpPr txBox="1"/>
          <p:nvPr/>
        </p:nvSpPr>
        <p:spPr>
          <a:xfrm>
            <a:off x="623971" y="6500694"/>
            <a:ext cx="2196548" cy="307777"/>
          </a:xfrm>
          <a:prstGeom prst="rect">
            <a:avLst/>
          </a:prstGeom>
          <a:noFill/>
        </p:spPr>
        <p:txBody>
          <a:bodyPr wrap="square" rtlCol="0">
            <a:spAutoFit/>
          </a:bodyPr>
          <a:lstStyle/>
          <a:p>
            <a:r>
              <a:rPr lang="it-IT" sz="1400" b="1" dirty="0">
                <a:solidFill>
                  <a:schemeClr val="bg1"/>
                </a:solidFill>
                <a:latin typeface="Times New Roman" panose="02020603050405020304" pitchFamily="18" charset="0"/>
              </a:rPr>
              <a:t>Anna Barbaro</a:t>
            </a:r>
          </a:p>
        </p:txBody>
      </p:sp>
      <p:pic>
        <p:nvPicPr>
          <p:cNvPr id="28" name="Immagine 27">
            <a:extLst>
              <a:ext uri="{FF2B5EF4-FFF2-40B4-BE49-F238E27FC236}">
                <a16:creationId xmlns:a16="http://schemas.microsoft.com/office/drawing/2014/main" id="{F96A98E3-DA2B-4DDB-8E85-505D21B0B9DD}"/>
              </a:ext>
            </a:extLst>
          </p:cNvPr>
          <p:cNvPicPr>
            <a:picLocks noChangeAspect="1"/>
          </p:cNvPicPr>
          <p:nvPr/>
        </p:nvPicPr>
        <p:blipFill>
          <a:blip r:embed="rId4" cstate="hqprint">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92687" y="6221966"/>
            <a:ext cx="592577" cy="596359"/>
          </a:xfrm>
          <a:prstGeom prst="rect">
            <a:avLst/>
          </a:prstGeom>
        </p:spPr>
      </p:pic>
      <p:sp>
        <p:nvSpPr>
          <p:cNvPr id="23" name="CasellaDiTesto 22">
            <a:extLst>
              <a:ext uri="{FF2B5EF4-FFF2-40B4-BE49-F238E27FC236}">
                <a16:creationId xmlns:a16="http://schemas.microsoft.com/office/drawing/2014/main" id="{0DDF276A-3BDD-4FF3-B55C-5EA7B18E41E8}"/>
              </a:ext>
            </a:extLst>
          </p:cNvPr>
          <p:cNvSpPr txBox="1"/>
          <p:nvPr/>
        </p:nvSpPr>
        <p:spPr>
          <a:xfrm>
            <a:off x="4571999" y="320837"/>
            <a:ext cx="4114800" cy="523220"/>
          </a:xfrm>
          <a:prstGeom prst="rect">
            <a:avLst/>
          </a:prstGeom>
          <a:solidFill>
            <a:schemeClr val="bg1">
              <a:alpha val="66000"/>
            </a:schemeClr>
          </a:solidFill>
          <a:ln w="38100">
            <a:solidFill>
              <a:srgbClr val="00B0F0"/>
            </a:solidFill>
          </a:ln>
        </p:spPr>
        <p:txBody>
          <a:bodyPr wrap="square" rtlCol="0">
            <a:spAutoFit/>
          </a:bodyPr>
          <a:lstStyle/>
          <a:p>
            <a:pPr algn="ctr"/>
            <a:r>
              <a:rPr lang="it-IT" sz="2800" dirty="0">
                <a:solidFill>
                  <a:srgbClr val="0070C0"/>
                </a:solidFill>
                <a:latin typeface="Baskerville Old Face" panose="02020602080505020303" pitchFamily="18" charset="0"/>
              </a:rPr>
              <a:t>CHE ALTRO?</a:t>
            </a:r>
          </a:p>
        </p:txBody>
      </p:sp>
      <p:pic>
        <p:nvPicPr>
          <p:cNvPr id="2" name="Immagine 1">
            <a:extLst>
              <a:ext uri="{FF2B5EF4-FFF2-40B4-BE49-F238E27FC236}">
                <a16:creationId xmlns:a16="http://schemas.microsoft.com/office/drawing/2014/main" id="{2CCF5486-C25C-4C8D-8A00-58E568987F82}"/>
              </a:ext>
            </a:extLst>
          </p:cNvPr>
          <p:cNvPicPr>
            <a:picLocks noChangeAspect="1"/>
          </p:cNvPicPr>
          <p:nvPr/>
        </p:nvPicPr>
        <p:blipFill>
          <a:blip r:embed="rId6"/>
          <a:stretch>
            <a:fillRect/>
          </a:stretch>
        </p:blipFill>
        <p:spPr>
          <a:xfrm>
            <a:off x="322540" y="198869"/>
            <a:ext cx="2959252" cy="1200212"/>
          </a:xfrm>
          <a:prstGeom prst="rect">
            <a:avLst/>
          </a:prstGeom>
        </p:spPr>
      </p:pic>
      <p:sp>
        <p:nvSpPr>
          <p:cNvPr id="4" name="CasellaDiTesto 3">
            <a:extLst>
              <a:ext uri="{FF2B5EF4-FFF2-40B4-BE49-F238E27FC236}">
                <a16:creationId xmlns:a16="http://schemas.microsoft.com/office/drawing/2014/main" id="{BD2EC576-4BD5-4AE1-8EFF-5BB5D985EF7E}"/>
              </a:ext>
            </a:extLst>
          </p:cNvPr>
          <p:cNvSpPr txBox="1"/>
          <p:nvPr/>
        </p:nvSpPr>
        <p:spPr>
          <a:xfrm flipH="1">
            <a:off x="714234" y="1510600"/>
            <a:ext cx="7715530" cy="1200329"/>
          </a:xfrm>
          <a:prstGeom prst="rect">
            <a:avLst/>
          </a:prstGeom>
          <a:noFill/>
        </p:spPr>
        <p:txBody>
          <a:bodyPr wrap="square" rtlCol="0">
            <a:spAutoFit/>
          </a:bodyPr>
          <a:lstStyle/>
          <a:p>
            <a:pPr algn="ctr"/>
            <a:r>
              <a:rPr lang="it-IT" sz="3600" dirty="0">
                <a:solidFill>
                  <a:schemeClr val="bg1"/>
                </a:solidFill>
                <a:latin typeface="Baskerville Old Face" panose="02020602080505020303" pitchFamily="18" charset="0"/>
              </a:rPr>
              <a:t>Alexander Von </a:t>
            </a:r>
            <a:r>
              <a:rPr lang="it-IT" sz="3600" dirty="0" err="1">
                <a:solidFill>
                  <a:schemeClr val="bg1"/>
                </a:solidFill>
                <a:latin typeface="Baskerville Old Face" panose="02020602080505020303" pitchFamily="18" charset="0"/>
              </a:rPr>
              <a:t>Humboldt</a:t>
            </a:r>
            <a:r>
              <a:rPr lang="it-IT" sz="3600" dirty="0">
                <a:solidFill>
                  <a:schemeClr val="bg1"/>
                </a:solidFill>
                <a:latin typeface="Baskerville Old Face" panose="02020602080505020303" pitchFamily="18" charset="0"/>
              </a:rPr>
              <a:t> </a:t>
            </a:r>
            <a:r>
              <a:rPr lang="it-IT" sz="3600" dirty="0" err="1">
                <a:solidFill>
                  <a:schemeClr val="bg1"/>
                </a:solidFill>
                <a:latin typeface="Baskerville Old Face" panose="02020602080505020303" pitchFamily="18" charset="0"/>
              </a:rPr>
              <a:t>foundation</a:t>
            </a:r>
            <a:endParaRPr lang="it-IT" sz="3600" dirty="0">
              <a:solidFill>
                <a:schemeClr val="bg1"/>
              </a:solidFill>
              <a:latin typeface="Baskerville Old Face" panose="02020602080505020303" pitchFamily="18" charset="0"/>
            </a:endParaRPr>
          </a:p>
          <a:p>
            <a:pPr algn="ctr"/>
            <a:r>
              <a:rPr lang="it-IT" sz="3600" dirty="0" err="1">
                <a:solidFill>
                  <a:schemeClr val="bg1"/>
                </a:solidFill>
                <a:latin typeface="Baskerville Old Face" panose="02020602080505020303" pitchFamily="18" charset="0"/>
              </a:rPr>
              <a:t>University</a:t>
            </a:r>
            <a:r>
              <a:rPr lang="it-IT" sz="3600" dirty="0">
                <a:solidFill>
                  <a:schemeClr val="bg1"/>
                </a:solidFill>
                <a:latin typeface="Baskerville Old Face" panose="02020602080505020303" pitchFamily="18" charset="0"/>
              </a:rPr>
              <a:t> of Frankfurt </a:t>
            </a:r>
          </a:p>
        </p:txBody>
      </p:sp>
      <p:pic>
        <p:nvPicPr>
          <p:cNvPr id="5" name="Immagine 4">
            <a:extLst>
              <a:ext uri="{FF2B5EF4-FFF2-40B4-BE49-F238E27FC236}">
                <a16:creationId xmlns:a16="http://schemas.microsoft.com/office/drawing/2014/main" id="{6DD37A11-5316-4947-BD0D-3ACFF814DE57}"/>
              </a:ext>
            </a:extLst>
          </p:cNvPr>
          <p:cNvPicPr>
            <a:picLocks noChangeAspect="1"/>
          </p:cNvPicPr>
          <p:nvPr/>
        </p:nvPicPr>
        <p:blipFill>
          <a:blip r:embed="rId7"/>
          <a:stretch>
            <a:fillRect/>
          </a:stretch>
        </p:blipFill>
        <p:spPr>
          <a:xfrm>
            <a:off x="1891315" y="2860561"/>
            <a:ext cx="5343478" cy="1525354"/>
          </a:xfrm>
          <a:prstGeom prst="rect">
            <a:avLst/>
          </a:prstGeom>
        </p:spPr>
      </p:pic>
      <p:sp>
        <p:nvSpPr>
          <p:cNvPr id="7" name="Rettangolo 6">
            <a:extLst>
              <a:ext uri="{FF2B5EF4-FFF2-40B4-BE49-F238E27FC236}">
                <a16:creationId xmlns:a16="http://schemas.microsoft.com/office/drawing/2014/main" id="{E7826983-5B8B-496D-983B-B5ED4971EC10}"/>
              </a:ext>
            </a:extLst>
          </p:cNvPr>
          <p:cNvSpPr/>
          <p:nvPr/>
        </p:nvSpPr>
        <p:spPr>
          <a:xfrm>
            <a:off x="208273" y="4528205"/>
            <a:ext cx="8709562" cy="1754326"/>
          </a:xfrm>
          <a:prstGeom prst="rect">
            <a:avLst/>
          </a:prstGeom>
        </p:spPr>
        <p:txBody>
          <a:bodyPr wrap="square">
            <a:spAutoFit/>
          </a:bodyPr>
          <a:lstStyle/>
          <a:p>
            <a:pPr algn="ctr"/>
            <a:r>
              <a:rPr lang="en-US" dirty="0">
                <a:solidFill>
                  <a:schemeClr val="bg1"/>
                </a:solidFill>
                <a:latin typeface="Times New Roman" panose="02020603050405020304" pitchFamily="18" charset="0"/>
              </a:rPr>
              <a:t>This project is mostly aimed to develop a new approach that will allow the detailed and quantitative investigation of the defects in graphite and the stacking disorder on a large number of shocked extra-terrestrial </a:t>
            </a:r>
            <a:r>
              <a:rPr lang="en-US" dirty="0" err="1">
                <a:solidFill>
                  <a:schemeClr val="bg1"/>
                </a:solidFill>
                <a:latin typeface="Times New Roman" panose="02020603050405020304" pitchFamily="18" charset="0"/>
              </a:rPr>
              <a:t>ureilitic</a:t>
            </a:r>
            <a:r>
              <a:rPr lang="en-US" dirty="0">
                <a:solidFill>
                  <a:schemeClr val="bg1"/>
                </a:solidFill>
                <a:latin typeface="Times New Roman" panose="02020603050405020304" pitchFamily="18" charset="0"/>
              </a:rPr>
              <a:t> diamonds and graphite by Transmission Electron Microscopy (TEM), X-Ray Diffraction (XRD) and micro-Raman Spectroscopy (MRS), in order to restrict the real shock range experienced by the samples and</a:t>
            </a:r>
            <a:r>
              <a:rPr lang="en-US" dirty="0">
                <a:solidFill>
                  <a:schemeClr val="bg1"/>
                </a:solidFill>
                <a:latin typeface="Calibri" panose="020F0502020204030204" pitchFamily="34" charset="0"/>
              </a:rPr>
              <a:t> </a:t>
            </a:r>
            <a:r>
              <a:rPr lang="en-US" dirty="0">
                <a:solidFill>
                  <a:schemeClr val="bg1"/>
                </a:solidFill>
                <a:latin typeface="Times New Roman" panose="02020603050405020304" pitchFamily="18" charset="0"/>
              </a:rPr>
              <a:t>improve the shock classification of this meteorite group. </a:t>
            </a:r>
            <a:endParaRPr lang="it-IT" dirty="0">
              <a:solidFill>
                <a:schemeClr val="bg1"/>
              </a:solidFill>
            </a:endParaRPr>
          </a:p>
        </p:txBody>
      </p:sp>
    </p:spTree>
    <p:extLst>
      <p:ext uri="{BB962C8B-B14F-4D97-AF65-F5344CB8AC3E}">
        <p14:creationId xmlns:p14="http://schemas.microsoft.com/office/powerpoint/2010/main" val="3079796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7402A9E5-3389-47CB-9C39-0D6239BFEC6C}"/>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84528150-08BA-4312-835C-C30E6878DCFF}"/>
              </a:ext>
            </a:extLst>
          </p:cNvPr>
          <p:cNvSpPr txBox="1"/>
          <p:nvPr/>
        </p:nvSpPr>
        <p:spPr>
          <a:xfrm>
            <a:off x="623971" y="6500694"/>
            <a:ext cx="2196548" cy="307777"/>
          </a:xfrm>
          <a:prstGeom prst="rect">
            <a:avLst/>
          </a:prstGeom>
          <a:noFill/>
        </p:spPr>
        <p:txBody>
          <a:bodyPr wrap="square" rtlCol="0">
            <a:spAutoFit/>
          </a:bodyPr>
          <a:lstStyle/>
          <a:p>
            <a:r>
              <a:rPr lang="it-IT" sz="1400" b="1" dirty="0">
                <a:solidFill>
                  <a:schemeClr val="bg1"/>
                </a:solidFill>
                <a:latin typeface="Times New Roman" panose="02020603050405020304" pitchFamily="18" charset="0"/>
              </a:rPr>
              <a:t>Anna Barbaro</a:t>
            </a:r>
          </a:p>
        </p:txBody>
      </p:sp>
      <p:pic>
        <p:nvPicPr>
          <p:cNvPr id="28" name="Immagine 27">
            <a:extLst>
              <a:ext uri="{FF2B5EF4-FFF2-40B4-BE49-F238E27FC236}">
                <a16:creationId xmlns:a16="http://schemas.microsoft.com/office/drawing/2014/main" id="{F96A98E3-DA2B-4DDB-8E85-505D21B0B9DD}"/>
              </a:ext>
            </a:extLst>
          </p:cNvPr>
          <p:cNvPicPr>
            <a:picLocks noChangeAspect="1"/>
          </p:cNvPicPr>
          <p:nvPr/>
        </p:nvPicPr>
        <p:blipFill>
          <a:blip r:embed="rId2" cstate="hqprint">
            <a:extLst>
              <a:ext uri="{BEBA8EAE-BF5A-486C-A8C5-ECC9F3942E4B}">
                <a14:imgProps xmlns:a14="http://schemas.microsoft.com/office/drawing/2010/main">
                  <a14:imgLayer r:embed="rId3">
                    <a14:imgEffect>
                      <a14:artisticPhotocopy trans="0"/>
                    </a14:imgEffect>
                  </a14:imgLayer>
                </a14:imgProps>
              </a:ext>
              <a:ext uri="{28A0092B-C50C-407E-A947-70E740481C1C}">
                <a14:useLocalDpi xmlns:a14="http://schemas.microsoft.com/office/drawing/2010/main" val="0"/>
              </a:ext>
            </a:extLst>
          </a:blip>
          <a:stretch>
            <a:fillRect/>
          </a:stretch>
        </p:blipFill>
        <p:spPr>
          <a:xfrm>
            <a:off x="92687" y="6221966"/>
            <a:ext cx="592577" cy="596359"/>
          </a:xfrm>
          <a:prstGeom prst="rect">
            <a:avLst/>
          </a:prstGeom>
        </p:spPr>
      </p:pic>
      <p:sp>
        <p:nvSpPr>
          <p:cNvPr id="23" name="CasellaDiTesto 22">
            <a:extLst>
              <a:ext uri="{FF2B5EF4-FFF2-40B4-BE49-F238E27FC236}">
                <a16:creationId xmlns:a16="http://schemas.microsoft.com/office/drawing/2014/main" id="{0DDF276A-3BDD-4FF3-B55C-5EA7B18E41E8}"/>
              </a:ext>
            </a:extLst>
          </p:cNvPr>
          <p:cNvSpPr txBox="1"/>
          <p:nvPr/>
        </p:nvSpPr>
        <p:spPr>
          <a:xfrm>
            <a:off x="4571999" y="320837"/>
            <a:ext cx="4114800" cy="523220"/>
          </a:xfrm>
          <a:prstGeom prst="rect">
            <a:avLst/>
          </a:prstGeom>
          <a:solidFill>
            <a:schemeClr val="bg1">
              <a:alpha val="66000"/>
            </a:schemeClr>
          </a:solidFill>
          <a:ln w="38100">
            <a:solidFill>
              <a:srgbClr val="00B0F0"/>
            </a:solidFill>
          </a:ln>
        </p:spPr>
        <p:txBody>
          <a:bodyPr wrap="square" rtlCol="0">
            <a:spAutoFit/>
          </a:bodyPr>
          <a:lstStyle/>
          <a:p>
            <a:pPr algn="ctr"/>
            <a:r>
              <a:rPr lang="it-IT" sz="2800" dirty="0">
                <a:solidFill>
                  <a:srgbClr val="0070C0"/>
                </a:solidFill>
                <a:latin typeface="Baskerville Old Face" panose="02020602080505020303" pitchFamily="18" charset="0"/>
              </a:rPr>
              <a:t>VI ASPETTIAMO!</a:t>
            </a:r>
          </a:p>
        </p:txBody>
      </p:sp>
      <p:pic>
        <p:nvPicPr>
          <p:cNvPr id="9" name="Immagine 8">
            <a:extLst>
              <a:ext uri="{FF2B5EF4-FFF2-40B4-BE49-F238E27FC236}">
                <a16:creationId xmlns:a16="http://schemas.microsoft.com/office/drawing/2014/main" id="{5CD92587-8830-4504-BEE5-7395CD1AC300}"/>
              </a:ext>
            </a:extLst>
          </p:cNvPr>
          <p:cNvPicPr>
            <a:picLocks noChangeAspect="1"/>
          </p:cNvPicPr>
          <p:nvPr/>
        </p:nvPicPr>
        <p:blipFill>
          <a:blip r:embed="rId4"/>
          <a:stretch>
            <a:fillRect/>
          </a:stretch>
        </p:blipFill>
        <p:spPr>
          <a:xfrm>
            <a:off x="5060763" y="1781275"/>
            <a:ext cx="3626036" cy="3645087"/>
          </a:xfrm>
          <a:prstGeom prst="rect">
            <a:avLst/>
          </a:prstGeom>
        </p:spPr>
      </p:pic>
      <p:sp>
        <p:nvSpPr>
          <p:cNvPr id="10" name="CasellaDiTesto 9">
            <a:extLst>
              <a:ext uri="{FF2B5EF4-FFF2-40B4-BE49-F238E27FC236}">
                <a16:creationId xmlns:a16="http://schemas.microsoft.com/office/drawing/2014/main" id="{40D61E21-1FF0-48FA-947F-98DD6A054A90}"/>
              </a:ext>
            </a:extLst>
          </p:cNvPr>
          <p:cNvSpPr txBox="1"/>
          <p:nvPr/>
        </p:nvSpPr>
        <p:spPr>
          <a:xfrm>
            <a:off x="618032" y="2848165"/>
            <a:ext cx="4163006" cy="1569660"/>
          </a:xfrm>
          <a:prstGeom prst="rect">
            <a:avLst/>
          </a:prstGeom>
          <a:noFill/>
        </p:spPr>
        <p:txBody>
          <a:bodyPr wrap="square" rtlCol="0">
            <a:spAutoFit/>
          </a:bodyPr>
          <a:lstStyle/>
          <a:p>
            <a:pPr algn="ctr"/>
            <a:r>
              <a:rPr lang="it-IT" sz="2400" b="1" dirty="0">
                <a:solidFill>
                  <a:schemeClr val="bg1"/>
                </a:solidFill>
                <a:latin typeface="Roboto"/>
              </a:rPr>
              <a:t>Invia un contributo alla nostra sessione di mineralogia/petrografia planetaria:</a:t>
            </a:r>
          </a:p>
        </p:txBody>
      </p:sp>
      <p:sp>
        <p:nvSpPr>
          <p:cNvPr id="11" name="Rettangolo 10">
            <a:extLst>
              <a:ext uri="{FF2B5EF4-FFF2-40B4-BE49-F238E27FC236}">
                <a16:creationId xmlns:a16="http://schemas.microsoft.com/office/drawing/2014/main" id="{2A2AAC34-93F2-4262-BD90-DC01557FE85C}"/>
              </a:ext>
            </a:extLst>
          </p:cNvPr>
          <p:cNvSpPr/>
          <p:nvPr/>
        </p:nvSpPr>
        <p:spPr>
          <a:xfrm>
            <a:off x="-156539" y="941345"/>
            <a:ext cx="5373842" cy="1719510"/>
          </a:xfrm>
          <a:prstGeom prst="rect">
            <a:avLst/>
          </a:prstGeom>
        </p:spPr>
        <p:txBody>
          <a:bodyPr wrap="square">
            <a:spAutoFit/>
          </a:bodyPr>
          <a:lstStyle/>
          <a:p>
            <a:pPr indent="457200" algn="ctr">
              <a:lnSpc>
                <a:spcPct val="107000"/>
              </a:lnSpc>
              <a:spcAft>
                <a:spcPts val="800"/>
              </a:spcAft>
            </a:pPr>
            <a:r>
              <a:rPr lang="en-GB" sz="2400" b="1" dirty="0">
                <a:solidFill>
                  <a:schemeClr val="bg1"/>
                </a:solidFill>
                <a:latin typeface="Roboto"/>
                <a:ea typeface="Roboto"/>
                <a:cs typeface="Roboto"/>
              </a:rPr>
              <a:t>#The Geoscience paradigm </a:t>
            </a:r>
            <a:endParaRPr lang="it-IT" sz="2000" dirty="0">
              <a:solidFill>
                <a:schemeClr val="bg1"/>
              </a:solidFill>
              <a:latin typeface="Times New Roman" panose="02020603050405020304" pitchFamily="18" charset="0"/>
              <a:ea typeface="Times New Roman" panose="02020603050405020304" pitchFamily="18" charset="0"/>
            </a:endParaRPr>
          </a:p>
          <a:p>
            <a:pPr indent="457200" algn="ctr">
              <a:lnSpc>
                <a:spcPct val="107000"/>
              </a:lnSpc>
              <a:spcAft>
                <a:spcPts val="800"/>
              </a:spcAft>
            </a:pPr>
            <a:r>
              <a:rPr lang="en-GB" sz="2000" b="1" i="1" dirty="0">
                <a:solidFill>
                  <a:schemeClr val="bg1"/>
                </a:solidFill>
                <a:latin typeface="Roboto"/>
                <a:ea typeface="Roboto"/>
                <a:cs typeface="Roboto"/>
              </a:rPr>
              <a:t>Resources, Risk and future perspectives</a:t>
            </a:r>
            <a:r>
              <a:rPr lang="en-GB" sz="2000" b="1" dirty="0">
                <a:solidFill>
                  <a:schemeClr val="bg1"/>
                </a:solidFill>
                <a:latin typeface="Roboto"/>
                <a:ea typeface="Roboto"/>
                <a:cs typeface="Roboto"/>
              </a:rPr>
              <a:t> </a:t>
            </a:r>
            <a:endParaRPr lang="it-IT" sz="2000" dirty="0">
              <a:solidFill>
                <a:schemeClr val="bg1"/>
              </a:solidFill>
              <a:latin typeface="Times New Roman" panose="02020603050405020304" pitchFamily="18" charset="0"/>
              <a:ea typeface="Times New Roman" panose="02020603050405020304" pitchFamily="18" charset="0"/>
            </a:endParaRPr>
          </a:p>
          <a:p>
            <a:pPr indent="457200" algn="ctr">
              <a:lnSpc>
                <a:spcPct val="107000"/>
              </a:lnSpc>
              <a:spcAft>
                <a:spcPts val="800"/>
              </a:spcAft>
            </a:pPr>
            <a:r>
              <a:rPr lang="en-GB" sz="2400" b="1" dirty="0">
                <a:solidFill>
                  <a:schemeClr val="bg1"/>
                </a:solidFill>
                <a:latin typeface="Roboto"/>
                <a:ea typeface="Roboto"/>
                <a:cs typeface="Roboto"/>
              </a:rPr>
              <a:t>2023 SIMP-SGI-SOGEI-AIV</a:t>
            </a:r>
            <a:endParaRPr lang="it-IT" sz="2000" dirty="0">
              <a:solidFill>
                <a:schemeClr val="bg1"/>
              </a:solidFill>
              <a:effectLst/>
              <a:latin typeface="Times New Roman" panose="02020603050405020304" pitchFamily="18" charset="0"/>
              <a:ea typeface="Times New Roman" panose="02020603050405020304" pitchFamily="18" charset="0"/>
            </a:endParaRPr>
          </a:p>
        </p:txBody>
      </p:sp>
      <p:sp>
        <p:nvSpPr>
          <p:cNvPr id="12" name="Rettangolo 11">
            <a:extLst>
              <a:ext uri="{FF2B5EF4-FFF2-40B4-BE49-F238E27FC236}">
                <a16:creationId xmlns:a16="http://schemas.microsoft.com/office/drawing/2014/main" id="{A51BA3AB-6489-4D8A-8E70-03D2B8C81048}"/>
              </a:ext>
            </a:extLst>
          </p:cNvPr>
          <p:cNvSpPr/>
          <p:nvPr/>
        </p:nvSpPr>
        <p:spPr>
          <a:xfrm>
            <a:off x="413535" y="4665800"/>
            <a:ext cx="4572000" cy="1250855"/>
          </a:xfrm>
          <a:prstGeom prst="rect">
            <a:avLst/>
          </a:prstGeom>
        </p:spPr>
        <p:txBody>
          <a:bodyPr>
            <a:spAutoFit/>
          </a:bodyPr>
          <a:lstStyle/>
          <a:p>
            <a:pPr marR="18415" algn="ctr">
              <a:lnSpc>
                <a:spcPct val="107000"/>
              </a:lnSpc>
              <a:spcAft>
                <a:spcPts val="0"/>
              </a:spcAft>
            </a:pPr>
            <a:r>
              <a:rPr lang="en-GB" sz="2400" b="1" dirty="0">
                <a:solidFill>
                  <a:schemeClr val="bg1"/>
                </a:solidFill>
                <a:latin typeface="Roboto"/>
                <a:ea typeface="Roboto"/>
                <a:cs typeface="Roboto"/>
              </a:rPr>
              <a:t>“</a:t>
            </a:r>
            <a:r>
              <a:rPr lang="en-GB" sz="2400" b="1" dirty="0" err="1">
                <a:solidFill>
                  <a:schemeClr val="bg1"/>
                </a:solidFill>
                <a:latin typeface="Roboto"/>
                <a:ea typeface="Roboto"/>
                <a:cs typeface="Roboto"/>
              </a:rPr>
              <a:t>Extraterrestrial</a:t>
            </a:r>
            <a:r>
              <a:rPr lang="en-GB" sz="2400" b="1" dirty="0">
                <a:solidFill>
                  <a:schemeClr val="bg1"/>
                </a:solidFill>
                <a:latin typeface="Roboto"/>
                <a:ea typeface="Roboto"/>
                <a:cs typeface="Roboto"/>
              </a:rPr>
              <a:t> materials: from meteorites to planetary bodies” </a:t>
            </a:r>
            <a:endParaRPr lang="it-IT" sz="24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259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554694B4-7769-46F7-A7CD-57DE1644F373}"/>
              </a:ext>
            </a:extLst>
          </p:cNvPr>
          <p:cNvSpPr/>
          <p:nvPr/>
        </p:nvSpPr>
        <p:spPr>
          <a:xfrm>
            <a:off x="0" y="-567640"/>
            <a:ext cx="9144000" cy="7435968"/>
          </a:xfrm>
          <a:prstGeom prst="rect">
            <a:avLst/>
          </a:prstGeom>
          <a:solidFill>
            <a:schemeClr val="tx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7D344659-7C8B-46BA-9579-B7DCC1CBCE05}"/>
              </a:ext>
            </a:extLst>
          </p:cNvPr>
          <p:cNvSpPr/>
          <p:nvPr/>
        </p:nvSpPr>
        <p:spPr>
          <a:xfrm rot="615773">
            <a:off x="434571" y="-2126815"/>
            <a:ext cx="12732589" cy="3683725"/>
          </a:xfrm>
          <a:prstGeom prst="ellipse">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B70E446-A457-44C2-A8E4-82B27FC9ABF0}"/>
              </a:ext>
            </a:extLst>
          </p:cNvPr>
          <p:cNvSpPr/>
          <p:nvPr/>
        </p:nvSpPr>
        <p:spPr>
          <a:xfrm>
            <a:off x="-1" y="6098875"/>
            <a:ext cx="9144000" cy="759125"/>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BB4ADE94-EEF6-41FA-A671-48B5BF1E558B}"/>
              </a:ext>
            </a:extLst>
          </p:cNvPr>
          <p:cNvSpPr/>
          <p:nvPr/>
        </p:nvSpPr>
        <p:spPr>
          <a:xfrm>
            <a:off x="394859" y="5683045"/>
            <a:ext cx="8126083" cy="1077218"/>
          </a:xfrm>
          <a:prstGeom prst="rect">
            <a:avLst/>
          </a:prstGeom>
        </p:spPr>
        <p:txBody>
          <a:bodyPr wrap="square">
            <a:spAutoFit/>
          </a:bodyPr>
          <a:lstStyle/>
          <a:p>
            <a:pPr algn="ctr"/>
            <a:endParaRPr lang="it-IT" sz="3200" b="1" dirty="0">
              <a:solidFill>
                <a:schemeClr val="bg1"/>
              </a:solidFill>
              <a:latin typeface="Times New Roman" panose="02020603050405020304" pitchFamily="18" charset="0"/>
            </a:endParaRPr>
          </a:p>
          <a:p>
            <a:pPr algn="ctr"/>
            <a:r>
              <a:rPr lang="it-IT" sz="3200" b="1" dirty="0">
                <a:solidFill>
                  <a:schemeClr val="bg1"/>
                </a:solidFill>
                <a:latin typeface="Times New Roman" panose="02020603050405020304" pitchFamily="18" charset="0"/>
              </a:rPr>
              <a:t> Grazie della vostra attenzione!</a:t>
            </a:r>
            <a:endParaRPr lang="it-IT" sz="2000" b="1" dirty="0">
              <a:solidFill>
                <a:schemeClr val="bg1"/>
              </a:solidFill>
            </a:endParaRPr>
          </a:p>
        </p:txBody>
      </p:sp>
      <p:pic>
        <p:nvPicPr>
          <p:cNvPr id="12" name="Immagine 11">
            <a:extLst>
              <a:ext uri="{FF2B5EF4-FFF2-40B4-BE49-F238E27FC236}">
                <a16:creationId xmlns:a16="http://schemas.microsoft.com/office/drawing/2014/main" id="{98156F82-C350-4DD7-ABF2-9882C7382E4E}"/>
              </a:ext>
            </a:extLst>
          </p:cNvPr>
          <p:cNvPicPr>
            <a:picLocks noChangeAspect="1"/>
          </p:cNvPicPr>
          <p:nvPr/>
        </p:nvPicPr>
        <p:blipFill>
          <a:blip r:embed="rId2" cstate="hqprint">
            <a:extLst>
              <a:ext uri="{BEBA8EAE-BF5A-486C-A8C5-ECC9F3942E4B}">
                <a14:imgProps xmlns:a14="http://schemas.microsoft.com/office/drawing/2010/main">
                  <a14:imgLayer r:embed="rId3">
                    <a14:imgEffect>
                      <a14:artisticPhotocopy trans="0"/>
                    </a14:imgEffect>
                  </a14:imgLayer>
                </a14:imgProps>
              </a:ext>
              <a:ext uri="{28A0092B-C50C-407E-A947-70E740481C1C}">
                <a14:useLocalDpi xmlns:a14="http://schemas.microsoft.com/office/drawing/2010/main" val="0"/>
              </a:ext>
            </a:extLst>
          </a:blip>
          <a:stretch>
            <a:fillRect/>
          </a:stretch>
        </p:blipFill>
        <p:spPr>
          <a:xfrm>
            <a:off x="118451" y="59704"/>
            <a:ext cx="1817877" cy="1829481"/>
          </a:xfrm>
          <a:prstGeom prst="rect">
            <a:avLst/>
          </a:prstGeom>
        </p:spPr>
      </p:pic>
      <p:pic>
        <p:nvPicPr>
          <p:cNvPr id="13" name="Immagine 12">
            <a:extLst>
              <a:ext uri="{FF2B5EF4-FFF2-40B4-BE49-F238E27FC236}">
                <a16:creationId xmlns:a16="http://schemas.microsoft.com/office/drawing/2014/main" id="{28B3F12D-AB82-4F90-9318-C6441C29FF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68787" y="75628"/>
            <a:ext cx="1606424" cy="2066404"/>
          </a:xfrm>
          <a:prstGeom prst="rect">
            <a:avLst/>
          </a:prstGeom>
        </p:spPr>
      </p:pic>
      <p:pic>
        <p:nvPicPr>
          <p:cNvPr id="14" name="Picture 4" descr="Istituto di geoscienze e georisorse (IGG) | Consiglio Nazionale delle  Ricerche">
            <a:extLst>
              <a:ext uri="{FF2B5EF4-FFF2-40B4-BE49-F238E27FC236}">
                <a16:creationId xmlns:a16="http://schemas.microsoft.com/office/drawing/2014/main" id="{AD7AFEC1-3B0A-43D0-A00F-918AA7C397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8318" y="227840"/>
            <a:ext cx="2017849" cy="1493208"/>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1DA70871-DB3F-4F40-A877-1F715A72D7A4}"/>
              </a:ext>
            </a:extLst>
          </p:cNvPr>
          <p:cNvPicPr>
            <a:picLocks noChangeAspect="1"/>
          </p:cNvPicPr>
          <p:nvPr/>
        </p:nvPicPr>
        <p:blipFill rotWithShape="1">
          <a:blip r:embed="rId6">
            <a:alphaModFix amt="89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l="21465" t="12554" r="20410" b="10094"/>
          <a:stretch/>
        </p:blipFill>
        <p:spPr>
          <a:xfrm>
            <a:off x="2101710" y="2254203"/>
            <a:ext cx="4940578" cy="3698329"/>
          </a:xfrm>
          <a:prstGeom prst="rect">
            <a:avLst/>
          </a:prstGeom>
        </p:spPr>
      </p:pic>
      <p:sp>
        <p:nvSpPr>
          <p:cNvPr id="2" name="Rettangolo 1">
            <a:extLst>
              <a:ext uri="{FF2B5EF4-FFF2-40B4-BE49-F238E27FC236}">
                <a16:creationId xmlns:a16="http://schemas.microsoft.com/office/drawing/2014/main" id="{36942551-E25B-407D-A73B-97C98CBECDC4}"/>
              </a:ext>
            </a:extLst>
          </p:cNvPr>
          <p:cNvSpPr/>
          <p:nvPr/>
        </p:nvSpPr>
        <p:spPr>
          <a:xfrm>
            <a:off x="2681096" y="5521628"/>
            <a:ext cx="3781805" cy="369332"/>
          </a:xfrm>
          <a:prstGeom prst="rect">
            <a:avLst/>
          </a:prstGeom>
        </p:spPr>
        <p:txBody>
          <a:bodyPr wrap="none">
            <a:spAutoFit/>
          </a:bodyPr>
          <a:lstStyle/>
          <a:p>
            <a:r>
              <a:rPr lang="it-IT" b="1" dirty="0">
                <a:latin typeface="Baskerville Old Face" panose="02020602080505020303" pitchFamily="18" charset="0"/>
              </a:rPr>
              <a:t>Anna Barbaro (anna.barbaro@unipd.it)</a:t>
            </a:r>
          </a:p>
        </p:txBody>
      </p:sp>
    </p:spTree>
    <p:extLst>
      <p:ext uri="{BB962C8B-B14F-4D97-AF65-F5344CB8AC3E}">
        <p14:creationId xmlns:p14="http://schemas.microsoft.com/office/powerpoint/2010/main" val="520675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0B8824-58AE-4549-9967-33B271E93E7C}"/>
              </a:ext>
            </a:extLst>
          </p:cNvPr>
          <p:cNvSpPr>
            <a:spLocks noGrp="1"/>
          </p:cNvSpPr>
          <p:nvPr>
            <p:ph type="title"/>
          </p:nvPr>
        </p:nvSpPr>
        <p:spPr>
          <a:xfrm>
            <a:off x="628650" y="2215697"/>
            <a:ext cx="7886700" cy="1942645"/>
          </a:xfrm>
          <a:ln>
            <a:solidFill>
              <a:schemeClr val="accent1"/>
            </a:solidFill>
          </a:ln>
        </p:spPr>
        <p:txBody>
          <a:bodyPr>
            <a:normAutofit/>
          </a:bodyPr>
          <a:lstStyle/>
          <a:p>
            <a:pPr algn="ctr"/>
            <a:r>
              <a:rPr lang="it-IT" dirty="0" err="1">
                <a:solidFill>
                  <a:srgbClr val="002060"/>
                </a:solidFill>
              </a:rPr>
              <a:t>Could</a:t>
            </a:r>
            <a:r>
              <a:rPr lang="it-IT" dirty="0">
                <a:solidFill>
                  <a:srgbClr val="002060"/>
                </a:solidFill>
              </a:rPr>
              <a:t> be nano-</a:t>
            </a:r>
            <a:r>
              <a:rPr lang="it-IT" dirty="0" err="1">
                <a:solidFill>
                  <a:srgbClr val="002060"/>
                </a:solidFill>
              </a:rPr>
              <a:t>graphite</a:t>
            </a:r>
            <a:r>
              <a:rPr lang="it-IT" dirty="0">
                <a:solidFill>
                  <a:srgbClr val="002060"/>
                </a:solidFill>
              </a:rPr>
              <a:t> </a:t>
            </a:r>
            <a:r>
              <a:rPr lang="it-IT" dirty="0" err="1">
                <a:solidFill>
                  <a:srgbClr val="002060"/>
                </a:solidFill>
              </a:rPr>
              <a:t>ascribed</a:t>
            </a:r>
            <a:r>
              <a:rPr lang="it-IT" dirty="0">
                <a:solidFill>
                  <a:srgbClr val="002060"/>
                </a:solidFill>
              </a:rPr>
              <a:t> to the </a:t>
            </a:r>
            <a:r>
              <a:rPr lang="it-IT" dirty="0" err="1">
                <a:solidFill>
                  <a:srgbClr val="002060"/>
                </a:solidFill>
              </a:rPr>
              <a:t>graphitization</a:t>
            </a:r>
            <a:r>
              <a:rPr lang="it-IT" dirty="0">
                <a:solidFill>
                  <a:srgbClr val="002060"/>
                </a:solidFill>
              </a:rPr>
              <a:t> </a:t>
            </a:r>
            <a:r>
              <a:rPr lang="it-IT" dirty="0" err="1">
                <a:solidFill>
                  <a:srgbClr val="002060"/>
                </a:solidFill>
              </a:rPr>
              <a:t>process</a:t>
            </a:r>
            <a:r>
              <a:rPr lang="it-IT" dirty="0">
                <a:solidFill>
                  <a:srgbClr val="002060"/>
                </a:solidFill>
              </a:rPr>
              <a:t> of diamond?</a:t>
            </a:r>
          </a:p>
        </p:txBody>
      </p:sp>
    </p:spTree>
    <p:extLst>
      <p:ext uri="{BB962C8B-B14F-4D97-AF65-F5344CB8AC3E}">
        <p14:creationId xmlns:p14="http://schemas.microsoft.com/office/powerpoint/2010/main" val="1769358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2CA4AFB-3D29-4E9C-80B1-3AD2EEB791CE}"/>
              </a:ext>
            </a:extLst>
          </p:cNvPr>
          <p:cNvPicPr/>
          <p:nvPr/>
        </p:nvPicPr>
        <p:blipFill rotWithShape="1">
          <a:blip r:embed="rId3"/>
          <a:srcRect t="767" r="1139" b="920"/>
          <a:stretch/>
        </p:blipFill>
        <p:spPr>
          <a:xfrm>
            <a:off x="0" y="467139"/>
            <a:ext cx="5178285" cy="6370983"/>
          </a:xfrm>
          <a:prstGeom prst="rect">
            <a:avLst/>
          </a:prstGeom>
        </p:spPr>
      </p:pic>
      <p:sp>
        <p:nvSpPr>
          <p:cNvPr id="4" name="CasellaDiTesto 3">
            <a:extLst>
              <a:ext uri="{FF2B5EF4-FFF2-40B4-BE49-F238E27FC236}">
                <a16:creationId xmlns:a16="http://schemas.microsoft.com/office/drawing/2014/main" id="{A29F74EF-AF85-4E94-AEC5-14F364D541AD}"/>
              </a:ext>
            </a:extLst>
          </p:cNvPr>
          <p:cNvSpPr txBox="1"/>
          <p:nvPr/>
        </p:nvSpPr>
        <p:spPr>
          <a:xfrm>
            <a:off x="5178285" y="1122549"/>
            <a:ext cx="3670126" cy="1446550"/>
          </a:xfrm>
          <a:prstGeom prst="rect">
            <a:avLst/>
          </a:prstGeom>
          <a:noFill/>
          <a:ln>
            <a:solidFill>
              <a:srgbClr val="00B0F0"/>
            </a:solidFill>
          </a:ln>
        </p:spPr>
        <p:txBody>
          <a:bodyPr wrap="square" rtlCol="0">
            <a:spAutoFit/>
          </a:bodyPr>
          <a:lstStyle/>
          <a:p>
            <a:pPr algn="ctr"/>
            <a:r>
              <a:rPr lang="en-GB" sz="4400" b="1" dirty="0">
                <a:solidFill>
                  <a:schemeClr val="bg1"/>
                </a:solidFill>
                <a:latin typeface="Bahnschrift SemiBold Condensed" panose="020B0502040204020203" pitchFamily="34" charset="0"/>
              </a:rPr>
              <a:t>CHE COS’E’ UNA METEORITE?</a:t>
            </a:r>
          </a:p>
        </p:txBody>
      </p:sp>
      <p:sp>
        <p:nvSpPr>
          <p:cNvPr id="5" name="Freccia in giù 4">
            <a:extLst>
              <a:ext uri="{FF2B5EF4-FFF2-40B4-BE49-F238E27FC236}">
                <a16:creationId xmlns:a16="http://schemas.microsoft.com/office/drawing/2014/main" id="{4DF9741D-E865-48C7-813A-473282547920}"/>
              </a:ext>
            </a:extLst>
          </p:cNvPr>
          <p:cNvSpPr/>
          <p:nvPr/>
        </p:nvSpPr>
        <p:spPr>
          <a:xfrm>
            <a:off x="6601120" y="2750232"/>
            <a:ext cx="939615" cy="555617"/>
          </a:xfrm>
          <a:prstGeom prst="downArrow">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CasellaDiTesto 6">
            <a:extLst>
              <a:ext uri="{FF2B5EF4-FFF2-40B4-BE49-F238E27FC236}">
                <a16:creationId xmlns:a16="http://schemas.microsoft.com/office/drawing/2014/main" id="{4323006A-6F0A-4D6E-9F59-FAC2237B8281}"/>
              </a:ext>
            </a:extLst>
          </p:cNvPr>
          <p:cNvSpPr txBox="1"/>
          <p:nvPr/>
        </p:nvSpPr>
        <p:spPr>
          <a:xfrm>
            <a:off x="5541644" y="3552152"/>
            <a:ext cx="3058565" cy="2677656"/>
          </a:xfrm>
          <a:prstGeom prst="rect">
            <a:avLst/>
          </a:prstGeom>
          <a:noFill/>
          <a:ln>
            <a:solidFill>
              <a:srgbClr val="00B0F0"/>
            </a:solidFill>
          </a:ln>
        </p:spPr>
        <p:txBody>
          <a:bodyPr wrap="square" rtlCol="0">
            <a:spAutoFit/>
          </a:bodyPr>
          <a:lstStyle/>
          <a:p>
            <a:pPr algn="ctr"/>
            <a:r>
              <a:rPr lang="it-IT" sz="2800" i="1" dirty="0">
                <a:solidFill>
                  <a:schemeClr val="bg1"/>
                </a:solidFill>
                <a:latin typeface="Bahnschrift SemiLight SemiConde" panose="020B0502040204020203" pitchFamily="34" charset="0"/>
              </a:rPr>
              <a:t>Una meteorite è un oggetto extraterrestre che è sopravvissuto alla sua caduta sulla Terra. </a:t>
            </a:r>
            <a:endParaRPr lang="en-GB" sz="2800" dirty="0">
              <a:solidFill>
                <a:schemeClr val="bg1"/>
              </a:solidFill>
              <a:latin typeface="Bahnschrift SemiLight SemiConde" panose="020B0502040204020203" pitchFamily="34" charset="0"/>
            </a:endParaRPr>
          </a:p>
        </p:txBody>
      </p:sp>
    </p:spTree>
    <p:extLst>
      <p:ext uri="{BB962C8B-B14F-4D97-AF65-F5344CB8AC3E}">
        <p14:creationId xmlns:p14="http://schemas.microsoft.com/office/powerpoint/2010/main" val="39175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27ED6EEF-4925-4EE4-A848-5015FF2606E6}"/>
              </a:ext>
            </a:extLst>
          </p:cNvPr>
          <p:cNvSpPr txBox="1"/>
          <p:nvPr/>
        </p:nvSpPr>
        <p:spPr>
          <a:xfrm>
            <a:off x="769143" y="1225689"/>
            <a:ext cx="7991475" cy="5632311"/>
          </a:xfrm>
          <a:prstGeom prst="rect">
            <a:avLst/>
          </a:prstGeom>
          <a:noFill/>
        </p:spPr>
        <p:txBody>
          <a:bodyPr wrap="square" rtlCol="0">
            <a:spAutoFit/>
          </a:bodyPr>
          <a:lstStyle/>
          <a:p>
            <a:pPr marL="342900" indent="-342900" algn="just">
              <a:buFont typeface="+mj-lt"/>
              <a:buAutoNum type="arabicPeriod"/>
            </a:pPr>
            <a:r>
              <a:rPr lang="en-GB" dirty="0">
                <a:solidFill>
                  <a:srgbClr val="002060"/>
                </a:solidFill>
                <a:latin typeface="Baskerville Old Face" panose="02020602080505020303" pitchFamily="18" charset="0"/>
              </a:rPr>
              <a:t>Formation of nano-graphite from graphitization of nano-diamond:</a:t>
            </a:r>
          </a:p>
          <a:p>
            <a:pPr marL="800100" lvl="1" indent="-342900" algn="just">
              <a:buFont typeface="Arial" panose="020B0604020202020204" pitchFamily="34" charset="0"/>
              <a:buChar char="•"/>
            </a:pPr>
            <a:r>
              <a:rPr lang="en-GB" dirty="0">
                <a:solidFill>
                  <a:srgbClr val="002060"/>
                </a:solidFill>
                <a:latin typeface="Baskerville Old Face" panose="02020602080505020303" pitchFamily="18" charset="0"/>
              </a:rPr>
              <a:t>Graphitization process for </a:t>
            </a:r>
            <a:r>
              <a:rPr lang="en-GB" dirty="0" err="1">
                <a:solidFill>
                  <a:srgbClr val="002060"/>
                </a:solidFill>
                <a:latin typeface="Baskerville Old Face" panose="02020602080505020303" pitchFamily="18" charset="0"/>
              </a:rPr>
              <a:t>nanodiamond</a:t>
            </a:r>
            <a:r>
              <a:rPr lang="en-GB" dirty="0">
                <a:solidFill>
                  <a:srgbClr val="002060"/>
                </a:solidFill>
                <a:latin typeface="Baskerville Old Face" panose="02020602080505020303" pitchFamily="18" charset="0"/>
              </a:rPr>
              <a:t> start above 800°C (</a:t>
            </a:r>
            <a:r>
              <a:rPr lang="en-GB" dirty="0" err="1">
                <a:solidFill>
                  <a:srgbClr val="002060"/>
                </a:solidFill>
                <a:latin typeface="Baskerville Old Face" panose="02020602080505020303" pitchFamily="18" charset="0"/>
              </a:rPr>
              <a:t>Efremov</a:t>
            </a:r>
            <a:r>
              <a:rPr lang="en-GB" dirty="0">
                <a:solidFill>
                  <a:srgbClr val="002060"/>
                </a:solidFill>
                <a:latin typeface="Baskerville Old Face" panose="02020602080505020303" pitchFamily="18" charset="0"/>
              </a:rPr>
              <a:t> et al. 2018);</a:t>
            </a:r>
          </a:p>
          <a:p>
            <a:pPr marL="800100" lvl="1" indent="-342900" algn="just">
              <a:buFont typeface="Arial" panose="020B0604020202020204" pitchFamily="34" charset="0"/>
              <a:buChar char="•"/>
            </a:pPr>
            <a:r>
              <a:rPr lang="en-GB" dirty="0">
                <a:solidFill>
                  <a:srgbClr val="002060"/>
                </a:solidFill>
                <a:latin typeface="Baskerville Old Face" panose="02020602080505020303" pitchFamily="18" charset="0"/>
              </a:rPr>
              <a:t>Presence of “onion structure of graphite”;</a:t>
            </a:r>
          </a:p>
          <a:p>
            <a:pPr marL="342900" indent="-342900" algn="just">
              <a:buFont typeface="+mj-lt"/>
              <a:buAutoNum type="arabicPeriod"/>
            </a:pPr>
            <a:endParaRPr lang="en-GB" dirty="0">
              <a:solidFill>
                <a:srgbClr val="002060"/>
              </a:solidFill>
              <a:latin typeface="Baskerville Old Face" panose="02020602080505020303" pitchFamily="18" charset="0"/>
            </a:endParaRPr>
          </a:p>
          <a:p>
            <a:pPr marL="342900" indent="-342900" algn="just">
              <a:buFont typeface="+mj-lt"/>
              <a:buAutoNum type="arabicPeriod"/>
            </a:pPr>
            <a:endParaRPr lang="en-GB" dirty="0">
              <a:solidFill>
                <a:srgbClr val="002060"/>
              </a:solidFill>
              <a:latin typeface="Baskerville Old Face" panose="02020602080505020303" pitchFamily="18" charset="0"/>
            </a:endParaRPr>
          </a:p>
          <a:p>
            <a:pPr marL="342900" indent="-342900" algn="just">
              <a:buFont typeface="+mj-lt"/>
              <a:buAutoNum type="arabicPeriod"/>
            </a:pPr>
            <a:endParaRPr lang="en-GB" dirty="0">
              <a:solidFill>
                <a:srgbClr val="002060"/>
              </a:solidFill>
              <a:latin typeface="Baskerville Old Face" panose="02020602080505020303" pitchFamily="18" charset="0"/>
            </a:endParaRPr>
          </a:p>
          <a:p>
            <a:pPr marL="342900" indent="-342900" algn="just">
              <a:buFont typeface="+mj-lt"/>
              <a:buAutoNum type="arabicPeriod"/>
            </a:pPr>
            <a:endParaRPr lang="en-GB" dirty="0">
              <a:solidFill>
                <a:srgbClr val="002060"/>
              </a:solidFill>
              <a:latin typeface="Baskerville Old Face" panose="02020602080505020303" pitchFamily="18" charset="0"/>
            </a:endParaRPr>
          </a:p>
          <a:p>
            <a:pPr marL="342900" indent="-342900" algn="just">
              <a:buFont typeface="+mj-lt"/>
              <a:buAutoNum type="arabicPeriod"/>
            </a:pPr>
            <a:endParaRPr lang="en-GB" dirty="0">
              <a:solidFill>
                <a:srgbClr val="002060"/>
              </a:solidFill>
              <a:latin typeface="Baskerville Old Face" panose="02020602080505020303" pitchFamily="18" charset="0"/>
            </a:endParaRPr>
          </a:p>
          <a:p>
            <a:pPr marL="342900" indent="-342900" algn="just">
              <a:buFont typeface="+mj-lt"/>
              <a:buAutoNum type="arabicPeriod"/>
            </a:pPr>
            <a:endParaRPr lang="en-GB" dirty="0">
              <a:solidFill>
                <a:srgbClr val="002060"/>
              </a:solidFill>
              <a:latin typeface="Baskerville Old Face" panose="02020602080505020303" pitchFamily="18" charset="0"/>
            </a:endParaRPr>
          </a:p>
          <a:p>
            <a:pPr marL="342900" indent="-342900" algn="just">
              <a:buFont typeface="+mj-lt"/>
              <a:buAutoNum type="arabicPeriod"/>
            </a:pPr>
            <a:endParaRPr lang="en-GB" dirty="0">
              <a:solidFill>
                <a:srgbClr val="002060"/>
              </a:solidFill>
              <a:latin typeface="Baskerville Old Face" panose="02020602080505020303" pitchFamily="18" charset="0"/>
            </a:endParaRPr>
          </a:p>
          <a:p>
            <a:pPr marL="342900" indent="-342900" algn="just">
              <a:buFont typeface="+mj-lt"/>
              <a:buAutoNum type="arabicPeriod"/>
            </a:pPr>
            <a:endParaRPr lang="en-GB" dirty="0">
              <a:solidFill>
                <a:srgbClr val="002060"/>
              </a:solidFill>
              <a:latin typeface="Baskerville Old Face" panose="02020602080505020303" pitchFamily="18" charset="0"/>
            </a:endParaRPr>
          </a:p>
          <a:p>
            <a:pPr marL="342900" indent="-342900" algn="just">
              <a:buFont typeface="+mj-lt"/>
              <a:buAutoNum type="arabicPeriod"/>
            </a:pPr>
            <a:endParaRPr lang="en-GB" dirty="0">
              <a:solidFill>
                <a:srgbClr val="002060"/>
              </a:solidFill>
              <a:latin typeface="Baskerville Old Face" panose="02020602080505020303" pitchFamily="18" charset="0"/>
            </a:endParaRPr>
          </a:p>
          <a:p>
            <a:pPr marL="342900" indent="-342900" algn="just">
              <a:buFont typeface="+mj-lt"/>
              <a:buAutoNum type="arabicPeriod"/>
            </a:pPr>
            <a:endParaRPr lang="en-GB" dirty="0">
              <a:solidFill>
                <a:srgbClr val="002060"/>
              </a:solidFill>
              <a:latin typeface="Baskerville Old Face" panose="02020602080505020303" pitchFamily="18" charset="0"/>
            </a:endParaRPr>
          </a:p>
          <a:p>
            <a:pPr marL="342900" indent="-342900" algn="just">
              <a:buFont typeface="+mj-lt"/>
              <a:buAutoNum type="arabicPeriod"/>
            </a:pPr>
            <a:endParaRPr lang="en-GB" dirty="0">
              <a:solidFill>
                <a:srgbClr val="002060"/>
              </a:solidFill>
              <a:latin typeface="Baskerville Old Face" panose="02020602080505020303" pitchFamily="18" charset="0"/>
            </a:endParaRPr>
          </a:p>
          <a:p>
            <a:pPr marL="342900" indent="-342900" algn="just">
              <a:buFont typeface="+mj-lt"/>
              <a:buAutoNum type="arabicPeriod"/>
            </a:pPr>
            <a:r>
              <a:rPr lang="en-GB" dirty="0">
                <a:solidFill>
                  <a:srgbClr val="002060"/>
                </a:solidFill>
                <a:latin typeface="Baskerville Old Face" panose="02020602080505020303" pitchFamily="18" charset="0"/>
              </a:rPr>
              <a:t>Formation of nano-graphite from graphitization of micro-diamond:</a:t>
            </a:r>
          </a:p>
          <a:p>
            <a:pPr marL="800100" lvl="1" indent="-342900" algn="just">
              <a:buFont typeface="Arial" panose="020B0604020202020204" pitchFamily="34" charset="0"/>
              <a:buChar char="•"/>
            </a:pPr>
            <a:r>
              <a:rPr lang="en-GB" dirty="0">
                <a:solidFill>
                  <a:srgbClr val="002060"/>
                </a:solidFill>
                <a:latin typeface="Baskerville Old Face" panose="02020602080505020303" pitchFamily="18" charset="0"/>
              </a:rPr>
              <a:t>Graphitization process for micro-diamond start above to 1500°C;</a:t>
            </a:r>
          </a:p>
          <a:p>
            <a:pPr lvl="1" algn="just"/>
            <a:endParaRPr lang="en-GB" dirty="0">
              <a:solidFill>
                <a:srgbClr val="002060"/>
              </a:solidFill>
              <a:latin typeface="Baskerville Old Face" panose="02020602080505020303" pitchFamily="18" charset="0"/>
            </a:endParaRPr>
          </a:p>
          <a:p>
            <a:pPr marL="800100" lvl="1" indent="-342900" algn="just">
              <a:buFont typeface="Arial" panose="020B0604020202020204" pitchFamily="34" charset="0"/>
              <a:buChar char="•"/>
            </a:pPr>
            <a:endParaRPr lang="en-GB" dirty="0">
              <a:solidFill>
                <a:srgbClr val="002060"/>
              </a:solidFill>
              <a:latin typeface="Baskerville Old Face" panose="02020602080505020303" pitchFamily="18" charset="0"/>
            </a:endParaRPr>
          </a:p>
          <a:p>
            <a:pPr marL="285750" indent="-285750" algn="just">
              <a:buFont typeface="Arial" panose="020B0604020202020204" pitchFamily="34" charset="0"/>
              <a:buChar char="•"/>
            </a:pPr>
            <a:endParaRPr lang="en-GB" dirty="0">
              <a:solidFill>
                <a:srgbClr val="002060"/>
              </a:solidFill>
              <a:latin typeface="Baskerville Old Face" panose="02020602080505020303" pitchFamily="18" charset="0"/>
            </a:endParaRPr>
          </a:p>
        </p:txBody>
      </p:sp>
      <p:pic>
        <p:nvPicPr>
          <p:cNvPr id="3" name="Immagine 2">
            <a:extLst>
              <a:ext uri="{FF2B5EF4-FFF2-40B4-BE49-F238E27FC236}">
                <a16:creationId xmlns:a16="http://schemas.microsoft.com/office/drawing/2014/main" id="{8593F558-A006-4498-8CA7-EE30C8994D11}"/>
              </a:ext>
            </a:extLst>
          </p:cNvPr>
          <p:cNvPicPr>
            <a:picLocks noChangeAspect="1"/>
          </p:cNvPicPr>
          <p:nvPr/>
        </p:nvPicPr>
        <p:blipFill rotWithShape="1">
          <a:blip r:embed="rId2"/>
          <a:srcRect r="3785"/>
          <a:stretch/>
        </p:blipFill>
        <p:spPr>
          <a:xfrm>
            <a:off x="1280968" y="2507399"/>
            <a:ext cx="6310457" cy="2369762"/>
          </a:xfrm>
          <a:prstGeom prst="rect">
            <a:avLst/>
          </a:prstGeom>
        </p:spPr>
      </p:pic>
      <p:sp>
        <p:nvSpPr>
          <p:cNvPr id="5" name="CasellaDiTesto 4">
            <a:extLst>
              <a:ext uri="{FF2B5EF4-FFF2-40B4-BE49-F238E27FC236}">
                <a16:creationId xmlns:a16="http://schemas.microsoft.com/office/drawing/2014/main" id="{9F215B0A-7035-444B-92DB-FAE658A03975}"/>
              </a:ext>
            </a:extLst>
          </p:cNvPr>
          <p:cNvSpPr txBox="1"/>
          <p:nvPr/>
        </p:nvSpPr>
        <p:spPr>
          <a:xfrm>
            <a:off x="383381" y="160370"/>
            <a:ext cx="8377237" cy="954107"/>
          </a:xfrm>
          <a:prstGeom prst="rect">
            <a:avLst/>
          </a:prstGeom>
          <a:solidFill>
            <a:srgbClr val="8EB4E3">
              <a:alpha val="58000"/>
            </a:srgbClr>
          </a:solidFill>
        </p:spPr>
        <p:txBody>
          <a:bodyPr wrap="square" rtlCol="0">
            <a:spAutoFit/>
          </a:bodyPr>
          <a:lstStyle/>
          <a:p>
            <a:pPr lvl="0" algn="ctr"/>
            <a:r>
              <a:rPr lang="en-GB" sz="2800" b="1" dirty="0">
                <a:solidFill>
                  <a:srgbClr val="002060"/>
                </a:solidFill>
                <a:latin typeface="Imprint MT Shadow" panose="04020605060303030202" pitchFamily="82" charset="0"/>
              </a:rPr>
              <a:t>Why we excluded the back transformation </a:t>
            </a:r>
          </a:p>
          <a:p>
            <a:pPr lvl="0" algn="ctr"/>
            <a:r>
              <a:rPr lang="en-GB" sz="2800" b="1" dirty="0">
                <a:solidFill>
                  <a:srgbClr val="002060"/>
                </a:solidFill>
                <a:latin typeface="Imprint MT Shadow" panose="04020605060303030202" pitchFamily="82" charset="0"/>
              </a:rPr>
              <a:t>of nano-graphite from diamond ?</a:t>
            </a:r>
          </a:p>
        </p:txBody>
      </p:sp>
      <p:sp>
        <p:nvSpPr>
          <p:cNvPr id="8" name="CasellaDiTesto 7">
            <a:extLst>
              <a:ext uri="{FF2B5EF4-FFF2-40B4-BE49-F238E27FC236}">
                <a16:creationId xmlns:a16="http://schemas.microsoft.com/office/drawing/2014/main" id="{29562D9C-0D9E-4E81-86ED-EC96FA60013F}"/>
              </a:ext>
            </a:extLst>
          </p:cNvPr>
          <p:cNvSpPr txBox="1"/>
          <p:nvPr/>
        </p:nvSpPr>
        <p:spPr>
          <a:xfrm>
            <a:off x="2733675" y="4988373"/>
            <a:ext cx="4343400" cy="276999"/>
          </a:xfrm>
          <a:prstGeom prst="rect">
            <a:avLst/>
          </a:prstGeom>
          <a:solidFill>
            <a:schemeClr val="accent5">
              <a:lumMod val="20000"/>
              <a:lumOff val="80000"/>
            </a:schemeClr>
          </a:solidFill>
        </p:spPr>
        <p:txBody>
          <a:bodyPr wrap="square" rtlCol="0">
            <a:spAutoFit/>
          </a:bodyPr>
          <a:lstStyle/>
          <a:p>
            <a:pPr algn="ctr"/>
            <a:r>
              <a:rPr lang="en-GB" sz="1200" dirty="0">
                <a:solidFill>
                  <a:srgbClr val="002060"/>
                </a:solidFill>
              </a:rPr>
              <a:t>“Onion structure graphite” observed by TEM (Popov et al. 2013)</a:t>
            </a:r>
          </a:p>
        </p:txBody>
      </p:sp>
      <p:sp>
        <p:nvSpPr>
          <p:cNvPr id="9" name="CasellaDiTesto 8">
            <a:extLst>
              <a:ext uri="{FF2B5EF4-FFF2-40B4-BE49-F238E27FC236}">
                <a16:creationId xmlns:a16="http://schemas.microsoft.com/office/drawing/2014/main" id="{03B5A00B-131D-42FA-9D29-F8778017CCFE}"/>
              </a:ext>
            </a:extLst>
          </p:cNvPr>
          <p:cNvSpPr txBox="1"/>
          <p:nvPr/>
        </p:nvSpPr>
        <p:spPr>
          <a:xfrm>
            <a:off x="1466850" y="6248229"/>
            <a:ext cx="5800725" cy="369332"/>
          </a:xfrm>
          <a:prstGeom prst="rect">
            <a:avLst/>
          </a:prstGeom>
          <a:noFill/>
        </p:spPr>
        <p:txBody>
          <a:bodyPr wrap="square" rtlCol="0">
            <a:spAutoFit/>
          </a:bodyPr>
          <a:lstStyle/>
          <a:p>
            <a:pPr algn="ctr"/>
            <a:r>
              <a:rPr lang="en-GB" b="1" dirty="0">
                <a:solidFill>
                  <a:srgbClr val="FF0000"/>
                </a:solidFill>
              </a:rPr>
              <a:t>Our estimated temperature are close to 1200-1400°C</a:t>
            </a:r>
          </a:p>
        </p:txBody>
      </p:sp>
    </p:spTree>
    <p:extLst>
      <p:ext uri="{BB962C8B-B14F-4D97-AF65-F5344CB8AC3E}">
        <p14:creationId xmlns:p14="http://schemas.microsoft.com/office/powerpoint/2010/main" val="160830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0B8824-58AE-4549-9967-33B271E93E7C}"/>
              </a:ext>
            </a:extLst>
          </p:cNvPr>
          <p:cNvSpPr>
            <a:spLocks noGrp="1"/>
          </p:cNvSpPr>
          <p:nvPr>
            <p:ph type="title"/>
          </p:nvPr>
        </p:nvSpPr>
        <p:spPr>
          <a:xfrm>
            <a:off x="628650" y="2215697"/>
            <a:ext cx="7886700" cy="1942645"/>
          </a:xfrm>
          <a:ln>
            <a:solidFill>
              <a:schemeClr val="accent1"/>
            </a:solidFill>
          </a:ln>
        </p:spPr>
        <p:txBody>
          <a:bodyPr>
            <a:normAutofit/>
          </a:bodyPr>
          <a:lstStyle/>
          <a:p>
            <a:pPr algn="ctr"/>
            <a:r>
              <a:rPr lang="it-IT" dirty="0" err="1">
                <a:solidFill>
                  <a:srgbClr val="002060"/>
                </a:solidFill>
              </a:rPr>
              <a:t>Graphite</a:t>
            </a:r>
            <a:r>
              <a:rPr lang="it-IT" dirty="0">
                <a:solidFill>
                  <a:srgbClr val="002060"/>
                </a:solidFill>
              </a:rPr>
              <a:t> </a:t>
            </a:r>
            <a:r>
              <a:rPr lang="it-IT" dirty="0" err="1">
                <a:solidFill>
                  <a:srgbClr val="002060"/>
                </a:solidFill>
              </a:rPr>
              <a:t>based</a:t>
            </a:r>
            <a:r>
              <a:rPr lang="it-IT" dirty="0">
                <a:solidFill>
                  <a:srgbClr val="002060"/>
                </a:solidFill>
              </a:rPr>
              <a:t> geo-</a:t>
            </a:r>
            <a:r>
              <a:rPr lang="it-IT" dirty="0" err="1">
                <a:solidFill>
                  <a:srgbClr val="002060"/>
                </a:solidFill>
              </a:rPr>
              <a:t>thermometer</a:t>
            </a:r>
            <a:endParaRPr lang="it-IT" dirty="0">
              <a:solidFill>
                <a:srgbClr val="002060"/>
              </a:solidFill>
            </a:endParaRPr>
          </a:p>
        </p:txBody>
      </p:sp>
    </p:spTree>
    <p:extLst>
      <p:ext uri="{BB962C8B-B14F-4D97-AF65-F5344CB8AC3E}">
        <p14:creationId xmlns:p14="http://schemas.microsoft.com/office/powerpoint/2010/main" val="3002092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C76449B-800A-44AF-B558-B33E6755961E}"/>
              </a:ext>
            </a:extLst>
          </p:cNvPr>
          <p:cNvPicPr>
            <a:picLocks noChangeAspect="1"/>
          </p:cNvPicPr>
          <p:nvPr/>
        </p:nvPicPr>
        <p:blipFill>
          <a:blip r:embed="rId2"/>
          <a:stretch>
            <a:fillRect/>
          </a:stretch>
        </p:blipFill>
        <p:spPr>
          <a:xfrm>
            <a:off x="0" y="703511"/>
            <a:ext cx="4863512" cy="1504564"/>
          </a:xfrm>
          <a:prstGeom prst="rect">
            <a:avLst/>
          </a:prstGeom>
        </p:spPr>
      </p:pic>
      <p:sp>
        <p:nvSpPr>
          <p:cNvPr id="5" name="Rettangolo 4">
            <a:extLst>
              <a:ext uri="{FF2B5EF4-FFF2-40B4-BE49-F238E27FC236}">
                <a16:creationId xmlns:a16="http://schemas.microsoft.com/office/drawing/2014/main" id="{A03561A5-D040-4292-BE44-7368BD00ED23}"/>
              </a:ext>
            </a:extLst>
          </p:cNvPr>
          <p:cNvSpPr/>
          <p:nvPr/>
        </p:nvSpPr>
        <p:spPr>
          <a:xfrm>
            <a:off x="4739780" y="473625"/>
            <a:ext cx="3967993" cy="1200329"/>
          </a:xfrm>
          <a:prstGeom prst="rect">
            <a:avLst/>
          </a:prstGeom>
        </p:spPr>
        <p:txBody>
          <a:bodyPr wrap="square">
            <a:spAutoFit/>
          </a:bodyPr>
          <a:lstStyle/>
          <a:p>
            <a:pPr algn="ctr"/>
            <a:r>
              <a:rPr lang="en-US" dirty="0">
                <a:latin typeface="Times New Roman" panose="02020603050405020304" pitchFamily="18" charset="0"/>
              </a:rPr>
              <a:t>Temperature can be estimated to ± 50°C in the range 330–650°C. A few technical indications are given for optimal application.</a:t>
            </a:r>
            <a:endParaRPr lang="it-IT" dirty="0"/>
          </a:p>
        </p:txBody>
      </p:sp>
      <p:sp>
        <p:nvSpPr>
          <p:cNvPr id="6" name="Freccia in giù 5">
            <a:extLst>
              <a:ext uri="{FF2B5EF4-FFF2-40B4-BE49-F238E27FC236}">
                <a16:creationId xmlns:a16="http://schemas.microsoft.com/office/drawing/2014/main" id="{59A50973-F9AB-4E9F-BDA8-1FE7385179A7}"/>
              </a:ext>
            </a:extLst>
          </p:cNvPr>
          <p:cNvSpPr/>
          <p:nvPr/>
        </p:nvSpPr>
        <p:spPr>
          <a:xfrm>
            <a:off x="6518246" y="1826072"/>
            <a:ext cx="427838" cy="338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EBB73852-0591-471B-A8EA-C536A584781E}"/>
              </a:ext>
            </a:extLst>
          </p:cNvPr>
          <p:cNvSpPr/>
          <p:nvPr/>
        </p:nvSpPr>
        <p:spPr>
          <a:xfrm>
            <a:off x="4572000" y="2193361"/>
            <a:ext cx="3967993" cy="369332"/>
          </a:xfrm>
          <a:prstGeom prst="rect">
            <a:avLst/>
          </a:prstGeom>
        </p:spPr>
        <p:txBody>
          <a:bodyPr wrap="square">
            <a:spAutoFit/>
          </a:bodyPr>
          <a:lstStyle/>
          <a:p>
            <a:pPr algn="ctr"/>
            <a:r>
              <a:rPr lang="en-US" dirty="0">
                <a:latin typeface="Times New Roman" panose="02020603050405020304" pitchFamily="18" charset="0"/>
              </a:rPr>
              <a:t>Metamorphism cycle on Earth</a:t>
            </a:r>
            <a:endParaRPr lang="it-IT" dirty="0"/>
          </a:p>
        </p:txBody>
      </p:sp>
      <p:sp>
        <p:nvSpPr>
          <p:cNvPr id="8" name="Segno di moltiplicazione 7">
            <a:extLst>
              <a:ext uri="{FF2B5EF4-FFF2-40B4-BE49-F238E27FC236}">
                <a16:creationId xmlns:a16="http://schemas.microsoft.com/office/drawing/2014/main" id="{3816D427-64D5-4DCC-8622-D8E89D269080}"/>
              </a:ext>
            </a:extLst>
          </p:cNvPr>
          <p:cNvSpPr/>
          <p:nvPr/>
        </p:nvSpPr>
        <p:spPr>
          <a:xfrm>
            <a:off x="-796954" y="287754"/>
            <a:ext cx="10922465" cy="216436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34A18D94-0132-49D2-9236-07A6969C3816}"/>
              </a:ext>
            </a:extLst>
          </p:cNvPr>
          <p:cNvPicPr>
            <a:picLocks noChangeAspect="1"/>
          </p:cNvPicPr>
          <p:nvPr/>
        </p:nvPicPr>
        <p:blipFill>
          <a:blip r:embed="rId3"/>
          <a:stretch>
            <a:fillRect/>
          </a:stretch>
        </p:blipFill>
        <p:spPr>
          <a:xfrm>
            <a:off x="112223" y="3284541"/>
            <a:ext cx="4627557" cy="2024067"/>
          </a:xfrm>
          <a:prstGeom prst="rect">
            <a:avLst/>
          </a:prstGeom>
        </p:spPr>
      </p:pic>
      <p:sp>
        <p:nvSpPr>
          <p:cNvPr id="10" name="Rettangolo 9">
            <a:extLst>
              <a:ext uri="{FF2B5EF4-FFF2-40B4-BE49-F238E27FC236}">
                <a16:creationId xmlns:a16="http://schemas.microsoft.com/office/drawing/2014/main" id="{09CD1987-7A29-4A22-84AB-86AEF15584D2}"/>
              </a:ext>
            </a:extLst>
          </p:cNvPr>
          <p:cNvSpPr/>
          <p:nvPr/>
        </p:nvSpPr>
        <p:spPr>
          <a:xfrm>
            <a:off x="4838345" y="3123271"/>
            <a:ext cx="3967992" cy="1477328"/>
          </a:xfrm>
          <a:prstGeom prst="rect">
            <a:avLst/>
          </a:prstGeom>
        </p:spPr>
        <p:txBody>
          <a:bodyPr wrap="square">
            <a:spAutoFit/>
          </a:bodyPr>
          <a:lstStyle/>
          <a:p>
            <a:pPr algn="ctr"/>
            <a:r>
              <a:rPr lang="it-IT" dirty="0">
                <a:latin typeface="Times New Roman" panose="02020603050405020304" pitchFamily="18" charset="0"/>
              </a:rPr>
              <a:t>X-</a:t>
            </a:r>
            <a:r>
              <a:rPr lang="it-IT" dirty="0" err="1">
                <a:latin typeface="Times New Roman" panose="02020603050405020304" pitchFamily="18" charset="0"/>
              </a:rPr>
              <a:t>ray</a:t>
            </a:r>
            <a:r>
              <a:rPr lang="it-IT" dirty="0">
                <a:latin typeface="Times New Roman" panose="02020603050405020304" pitchFamily="18" charset="0"/>
              </a:rPr>
              <a:t> </a:t>
            </a:r>
            <a:r>
              <a:rPr lang="it-IT" dirty="0" err="1">
                <a:latin typeface="Times New Roman" panose="02020603050405020304" pitchFamily="18" charset="0"/>
              </a:rPr>
              <a:t>Absorption</a:t>
            </a:r>
            <a:r>
              <a:rPr lang="it-IT" dirty="0">
                <a:latin typeface="Times New Roman" panose="02020603050405020304" pitchFamily="18" charset="0"/>
              </a:rPr>
              <a:t> </a:t>
            </a:r>
            <a:r>
              <a:rPr lang="it-IT" dirty="0" err="1">
                <a:latin typeface="Times New Roman" panose="02020603050405020304" pitchFamily="18" charset="0"/>
              </a:rPr>
              <a:t>Near</a:t>
            </a:r>
            <a:r>
              <a:rPr lang="it-IT" dirty="0">
                <a:latin typeface="Times New Roman" panose="02020603050405020304" pitchFamily="18" charset="0"/>
              </a:rPr>
              <a:t>-Edge </a:t>
            </a:r>
            <a:r>
              <a:rPr lang="it-IT" dirty="0" err="1">
                <a:latin typeface="Times New Roman" panose="02020603050405020304" pitchFamily="18" charset="0"/>
              </a:rPr>
              <a:t>Structure</a:t>
            </a:r>
            <a:r>
              <a:rPr lang="it-IT" dirty="0">
                <a:latin typeface="Times New Roman" panose="02020603050405020304" pitchFamily="18" charset="0"/>
              </a:rPr>
              <a:t> (XANES) </a:t>
            </a:r>
            <a:r>
              <a:rPr lang="it-IT" dirty="0" err="1">
                <a:latin typeface="Times New Roman" panose="02020603050405020304" pitchFamily="18" charset="0"/>
              </a:rPr>
              <a:t>spectroscopy</a:t>
            </a:r>
            <a:r>
              <a:rPr lang="it-IT" dirty="0">
                <a:latin typeface="Times New Roman" panose="02020603050405020304" pitchFamily="18" charset="0"/>
              </a:rPr>
              <a:t>. </a:t>
            </a:r>
          </a:p>
          <a:p>
            <a:pPr algn="ctr"/>
            <a:r>
              <a:rPr lang="it-IT" dirty="0">
                <a:latin typeface="Times New Roman" panose="02020603050405020304" pitchFamily="18" charset="0"/>
              </a:rPr>
              <a:t>The </a:t>
            </a:r>
            <a:r>
              <a:rPr lang="it-IT" dirty="0" err="1">
                <a:latin typeface="Times New Roman" panose="02020603050405020304" pitchFamily="18" charset="0"/>
              </a:rPr>
              <a:t>intensity</a:t>
            </a:r>
            <a:r>
              <a:rPr lang="it-IT" dirty="0">
                <a:latin typeface="Times New Roman" panose="02020603050405020304" pitchFamily="18" charset="0"/>
              </a:rPr>
              <a:t> of </a:t>
            </a:r>
            <a:r>
              <a:rPr lang="it-IT" dirty="0" err="1">
                <a:latin typeface="Times New Roman" panose="02020603050405020304" pitchFamily="18" charset="0"/>
              </a:rPr>
              <a:t>this</a:t>
            </a:r>
            <a:r>
              <a:rPr lang="it-IT" dirty="0">
                <a:latin typeface="Times New Roman" panose="02020603050405020304" pitchFamily="18" charset="0"/>
              </a:rPr>
              <a:t> feature, a 1s − σ⁎ </a:t>
            </a:r>
            <a:r>
              <a:rPr lang="it-IT" dirty="0" err="1">
                <a:latin typeface="Times New Roman" panose="02020603050405020304" pitchFamily="18" charset="0"/>
              </a:rPr>
              <a:t>exciton</a:t>
            </a:r>
            <a:r>
              <a:rPr lang="it-IT" dirty="0">
                <a:latin typeface="Times New Roman" panose="02020603050405020304" pitchFamily="18" charset="0"/>
              </a:rPr>
              <a:t>, </a:t>
            </a:r>
            <a:r>
              <a:rPr lang="it-IT" dirty="0" err="1">
                <a:latin typeface="Times New Roman" panose="02020603050405020304" pitchFamily="18" charset="0"/>
              </a:rPr>
              <a:t>appears</a:t>
            </a:r>
            <a:r>
              <a:rPr lang="it-IT" dirty="0">
                <a:latin typeface="Times New Roman" panose="02020603050405020304" pitchFamily="18" charset="0"/>
              </a:rPr>
              <a:t> to </a:t>
            </a:r>
            <a:r>
              <a:rPr lang="it-IT" dirty="0" err="1">
                <a:latin typeface="Times New Roman" panose="02020603050405020304" pitchFamily="18" charset="0"/>
              </a:rPr>
              <a:t>provide</a:t>
            </a:r>
            <a:r>
              <a:rPr lang="it-IT" dirty="0">
                <a:latin typeface="Times New Roman" panose="02020603050405020304" pitchFamily="18" charset="0"/>
              </a:rPr>
              <a:t> a precise measure of </a:t>
            </a:r>
            <a:r>
              <a:rPr lang="it-IT" dirty="0" err="1">
                <a:latin typeface="Times New Roman" panose="02020603050405020304" pitchFamily="18" charset="0"/>
              </a:rPr>
              <a:t>parent</a:t>
            </a:r>
            <a:r>
              <a:rPr lang="it-IT" dirty="0">
                <a:latin typeface="Times New Roman" panose="02020603050405020304" pitchFamily="18" charset="0"/>
              </a:rPr>
              <a:t> body </a:t>
            </a:r>
            <a:r>
              <a:rPr lang="it-IT" dirty="0" err="1">
                <a:latin typeface="Times New Roman" panose="02020603050405020304" pitchFamily="18" charset="0"/>
              </a:rPr>
              <a:t>metamorphism</a:t>
            </a:r>
            <a:r>
              <a:rPr lang="it-IT" dirty="0">
                <a:latin typeface="Times New Roman" panose="02020603050405020304" pitchFamily="18" charset="0"/>
              </a:rPr>
              <a:t>. </a:t>
            </a:r>
          </a:p>
        </p:txBody>
      </p:sp>
      <p:sp>
        <p:nvSpPr>
          <p:cNvPr id="11" name="Freccia in giù 10">
            <a:extLst>
              <a:ext uri="{FF2B5EF4-FFF2-40B4-BE49-F238E27FC236}">
                <a16:creationId xmlns:a16="http://schemas.microsoft.com/office/drawing/2014/main" id="{4B312DA8-16C9-4BAC-AF9F-659954A71AC6}"/>
              </a:ext>
            </a:extLst>
          </p:cNvPr>
          <p:cNvSpPr/>
          <p:nvPr/>
        </p:nvSpPr>
        <p:spPr>
          <a:xfrm>
            <a:off x="6608422" y="4663497"/>
            <a:ext cx="427838" cy="338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50090545-DB2E-4476-B76E-2B17F1936C32}"/>
              </a:ext>
            </a:extLst>
          </p:cNvPr>
          <p:cNvSpPr/>
          <p:nvPr/>
        </p:nvSpPr>
        <p:spPr>
          <a:xfrm>
            <a:off x="4748168" y="5107387"/>
            <a:ext cx="3967993" cy="646331"/>
          </a:xfrm>
          <a:prstGeom prst="rect">
            <a:avLst/>
          </a:prstGeom>
        </p:spPr>
        <p:txBody>
          <a:bodyPr wrap="square">
            <a:spAutoFit/>
          </a:bodyPr>
          <a:lstStyle/>
          <a:p>
            <a:pPr algn="ctr"/>
            <a:r>
              <a:rPr lang="en-US" dirty="0">
                <a:latin typeface="Times New Roman" panose="02020603050405020304" pitchFamily="18" charset="0"/>
              </a:rPr>
              <a:t>Geo-thermometer based on carbonaceous chondrite</a:t>
            </a:r>
            <a:endParaRPr lang="it-IT" dirty="0"/>
          </a:p>
        </p:txBody>
      </p:sp>
      <p:sp>
        <p:nvSpPr>
          <p:cNvPr id="13" name="Rettangolo 12">
            <a:extLst>
              <a:ext uri="{FF2B5EF4-FFF2-40B4-BE49-F238E27FC236}">
                <a16:creationId xmlns:a16="http://schemas.microsoft.com/office/drawing/2014/main" id="{84D835DE-D7A2-4E36-9F2B-A14C936D60EC}"/>
              </a:ext>
            </a:extLst>
          </p:cNvPr>
          <p:cNvSpPr/>
          <p:nvPr/>
        </p:nvSpPr>
        <p:spPr>
          <a:xfrm>
            <a:off x="112223" y="5843602"/>
            <a:ext cx="8863997" cy="830997"/>
          </a:xfrm>
          <a:prstGeom prst="rect">
            <a:avLst/>
          </a:prstGeom>
        </p:spPr>
        <p:txBody>
          <a:bodyPr wrap="square">
            <a:spAutoFit/>
          </a:bodyPr>
          <a:lstStyle/>
          <a:p>
            <a:pPr algn="ctr"/>
            <a:r>
              <a:rPr lang="it-IT" sz="1600" i="1" dirty="0">
                <a:latin typeface="Times New Roman" panose="02020603050405020304" pitchFamily="18" charset="0"/>
              </a:rPr>
              <a:t>«A </a:t>
            </a:r>
            <a:r>
              <a:rPr lang="it-IT" sz="1600" i="1" dirty="0" err="1">
                <a:latin typeface="Times New Roman" panose="02020603050405020304" pitchFamily="18" charset="0"/>
              </a:rPr>
              <a:t>good</a:t>
            </a:r>
            <a:r>
              <a:rPr lang="it-IT" sz="1600" i="1" dirty="0">
                <a:latin typeface="Times New Roman" panose="02020603050405020304" pitchFamily="18" charset="0"/>
              </a:rPr>
              <a:t> </a:t>
            </a:r>
            <a:r>
              <a:rPr lang="it-IT" sz="1600" i="1" dirty="0" err="1">
                <a:latin typeface="Times New Roman" panose="02020603050405020304" pitchFamily="18" charset="0"/>
              </a:rPr>
              <a:t>correlation</a:t>
            </a:r>
            <a:r>
              <a:rPr lang="it-IT" sz="1600" i="1" dirty="0">
                <a:latin typeface="Times New Roman" panose="02020603050405020304" pitchFamily="18" charset="0"/>
              </a:rPr>
              <a:t> </a:t>
            </a:r>
            <a:r>
              <a:rPr lang="it-IT" sz="1600" i="1" dirty="0" err="1">
                <a:latin typeface="Times New Roman" panose="02020603050405020304" pitchFamily="18" charset="0"/>
              </a:rPr>
              <a:t>is</a:t>
            </a:r>
            <a:r>
              <a:rPr lang="it-IT" sz="1600" i="1" dirty="0">
                <a:latin typeface="Times New Roman" panose="02020603050405020304" pitchFamily="18" charset="0"/>
              </a:rPr>
              <a:t> </a:t>
            </a:r>
            <a:r>
              <a:rPr lang="it-IT" sz="1600" i="1" dirty="0" err="1">
                <a:latin typeface="Times New Roman" panose="02020603050405020304" pitchFamily="18" charset="0"/>
              </a:rPr>
              <a:t>observed</a:t>
            </a:r>
            <a:r>
              <a:rPr lang="it-IT" sz="1600" i="1" dirty="0">
                <a:latin typeface="Times New Roman" panose="02020603050405020304" pitchFamily="18" charset="0"/>
              </a:rPr>
              <a:t> </a:t>
            </a:r>
            <a:r>
              <a:rPr lang="it-IT" sz="1600" i="1" dirty="0" err="1">
                <a:latin typeface="Times New Roman" panose="02020603050405020304" pitchFamily="18" charset="0"/>
              </a:rPr>
              <a:t>between</a:t>
            </a:r>
            <a:r>
              <a:rPr lang="it-IT" sz="1600" i="1" dirty="0">
                <a:latin typeface="Times New Roman" panose="02020603050405020304" pitchFamily="18" charset="0"/>
              </a:rPr>
              <a:t> the </a:t>
            </a:r>
            <a:r>
              <a:rPr lang="it-IT" sz="1600" i="1" dirty="0" err="1">
                <a:latin typeface="Times New Roman" panose="02020603050405020304" pitchFamily="18" charset="0"/>
              </a:rPr>
              <a:t>intensity</a:t>
            </a:r>
            <a:r>
              <a:rPr lang="it-IT" sz="1600" i="1" dirty="0">
                <a:latin typeface="Times New Roman" panose="02020603050405020304" pitchFamily="18" charset="0"/>
              </a:rPr>
              <a:t> of the 1s − σ⁎ </a:t>
            </a:r>
            <a:r>
              <a:rPr lang="it-IT" sz="1600" i="1" dirty="0" err="1">
                <a:latin typeface="Times New Roman" panose="02020603050405020304" pitchFamily="18" charset="0"/>
              </a:rPr>
              <a:t>exciton</a:t>
            </a:r>
            <a:r>
              <a:rPr lang="it-IT" sz="1600" i="1" dirty="0">
                <a:latin typeface="Times New Roman" panose="02020603050405020304" pitchFamily="18" charset="0"/>
              </a:rPr>
              <a:t> and </a:t>
            </a:r>
            <a:r>
              <a:rPr lang="it-IT" sz="1600" i="1" dirty="0" err="1">
                <a:latin typeface="Times New Roman" panose="02020603050405020304" pitchFamily="18" charset="0"/>
              </a:rPr>
              <a:t>previously</a:t>
            </a:r>
            <a:r>
              <a:rPr lang="it-IT" sz="1600" i="1" dirty="0">
                <a:latin typeface="Times New Roman" panose="02020603050405020304" pitchFamily="18" charset="0"/>
              </a:rPr>
              <a:t> published micro-</a:t>
            </a:r>
            <a:r>
              <a:rPr lang="it-IT" sz="1600" i="1" dirty="0" err="1">
                <a:latin typeface="Times New Roman" panose="02020603050405020304" pitchFamily="18" charset="0"/>
              </a:rPr>
              <a:t>Raman</a:t>
            </a:r>
            <a:r>
              <a:rPr lang="it-IT" sz="1600" i="1" dirty="0">
                <a:latin typeface="Times New Roman" panose="02020603050405020304" pitchFamily="18" charset="0"/>
              </a:rPr>
              <a:t> </a:t>
            </a:r>
            <a:r>
              <a:rPr lang="it-IT" sz="1600" i="1" dirty="0" err="1">
                <a:latin typeface="Times New Roman" panose="02020603050405020304" pitchFamily="18" charset="0"/>
              </a:rPr>
              <a:t>spectral</a:t>
            </a:r>
            <a:r>
              <a:rPr lang="it-IT" sz="1600" i="1" dirty="0">
                <a:latin typeface="Times New Roman" panose="02020603050405020304" pitchFamily="18" charset="0"/>
              </a:rPr>
              <a:t> data. </a:t>
            </a:r>
            <a:r>
              <a:rPr lang="it-IT" sz="1600" i="1" dirty="0" err="1">
                <a:latin typeface="Times New Roman" panose="02020603050405020304" pitchFamily="18" charset="0"/>
              </a:rPr>
              <a:t>These</a:t>
            </a:r>
            <a:r>
              <a:rPr lang="it-IT" sz="1600" i="1" dirty="0">
                <a:latin typeface="Times New Roman" panose="02020603050405020304" pitchFamily="18" charset="0"/>
              </a:rPr>
              <a:t> data </a:t>
            </a:r>
            <a:r>
              <a:rPr lang="it-IT" sz="1600" i="1" dirty="0" err="1">
                <a:latin typeface="Times New Roman" panose="02020603050405020304" pitchFamily="18" charset="0"/>
              </a:rPr>
              <a:t>provide</a:t>
            </a:r>
            <a:r>
              <a:rPr lang="it-IT" sz="1600" i="1" dirty="0">
                <a:latin typeface="Times New Roman" panose="02020603050405020304" pitchFamily="18" charset="0"/>
              </a:rPr>
              <a:t> a self-</a:t>
            </a:r>
            <a:r>
              <a:rPr lang="it-IT" sz="1600" i="1" dirty="0" err="1">
                <a:latin typeface="Times New Roman" panose="02020603050405020304" pitchFamily="18" charset="0"/>
              </a:rPr>
              <a:t>consistent</a:t>
            </a:r>
            <a:r>
              <a:rPr lang="it-IT" sz="1600" i="1" dirty="0">
                <a:latin typeface="Times New Roman" panose="02020603050405020304" pitchFamily="18" charset="0"/>
              </a:rPr>
              <a:t> </a:t>
            </a:r>
            <a:r>
              <a:rPr lang="it-IT" sz="1600" i="1" dirty="0" err="1">
                <a:latin typeface="Times New Roman" panose="02020603050405020304" pitchFamily="18" charset="0"/>
              </a:rPr>
              <a:t>organic</a:t>
            </a:r>
            <a:r>
              <a:rPr lang="it-IT" sz="1600" i="1" dirty="0">
                <a:latin typeface="Times New Roman" panose="02020603050405020304" pitchFamily="18" charset="0"/>
              </a:rPr>
              <a:t> </a:t>
            </a:r>
            <a:r>
              <a:rPr lang="it-IT" sz="1600" i="1" dirty="0" err="1">
                <a:latin typeface="Times New Roman" panose="02020603050405020304" pitchFamily="18" charset="0"/>
              </a:rPr>
              <a:t>derived</a:t>
            </a:r>
            <a:r>
              <a:rPr lang="it-IT" sz="1600" i="1" dirty="0">
                <a:latin typeface="Times New Roman" panose="02020603050405020304" pitchFamily="18" charset="0"/>
              </a:rPr>
              <a:t> temperature scale for the purpose of </a:t>
            </a:r>
            <a:r>
              <a:rPr lang="it-IT" sz="1600" i="1" dirty="0" err="1">
                <a:latin typeface="Times New Roman" panose="02020603050405020304" pitchFamily="18" charset="0"/>
              </a:rPr>
              <a:t>calibrating</a:t>
            </a:r>
            <a:r>
              <a:rPr lang="it-IT" sz="1600" i="1" dirty="0">
                <a:latin typeface="Times New Roman" panose="02020603050405020304" pitchFamily="18" charset="0"/>
              </a:rPr>
              <a:t> </a:t>
            </a:r>
            <a:r>
              <a:rPr lang="it-IT" sz="1600" i="1" dirty="0" err="1">
                <a:latin typeface="Times New Roman" panose="02020603050405020304" pitchFamily="18" charset="0"/>
              </a:rPr>
              <a:t>Raman</a:t>
            </a:r>
            <a:r>
              <a:rPr lang="it-IT" sz="1600" i="1" dirty="0">
                <a:latin typeface="Times New Roman" panose="02020603050405020304" pitchFamily="18" charset="0"/>
              </a:rPr>
              <a:t> </a:t>
            </a:r>
            <a:r>
              <a:rPr lang="it-IT" sz="1600" i="1" dirty="0" err="1">
                <a:latin typeface="Times New Roman" panose="02020603050405020304" pitchFamily="18" charset="0"/>
              </a:rPr>
              <a:t>based</a:t>
            </a:r>
            <a:r>
              <a:rPr lang="it-IT" sz="1600" i="1" dirty="0">
                <a:latin typeface="Times New Roman" panose="02020603050405020304" pitchFamily="18" charset="0"/>
              </a:rPr>
              <a:t> </a:t>
            </a:r>
            <a:r>
              <a:rPr lang="it-IT" sz="1600" i="1" dirty="0" err="1">
                <a:latin typeface="Times New Roman" panose="02020603050405020304" pitchFamily="18" charset="0"/>
              </a:rPr>
              <a:t>thermometric</a:t>
            </a:r>
            <a:r>
              <a:rPr lang="it-IT" sz="1600" i="1" dirty="0">
                <a:latin typeface="Times New Roman" panose="02020603050405020304" pitchFamily="18" charset="0"/>
              </a:rPr>
              <a:t> </a:t>
            </a:r>
            <a:r>
              <a:rPr lang="it-IT" sz="1600" i="1" dirty="0" err="1">
                <a:latin typeface="Times New Roman" panose="02020603050405020304" pitchFamily="18" charset="0"/>
              </a:rPr>
              <a:t>expressions</a:t>
            </a:r>
            <a:r>
              <a:rPr lang="it-IT" sz="1600" i="1" dirty="0">
                <a:latin typeface="Times New Roman" panose="02020603050405020304" pitchFamily="18" charset="0"/>
              </a:rPr>
              <a:t>.» Cody et al. (2008)</a:t>
            </a:r>
          </a:p>
        </p:txBody>
      </p:sp>
    </p:spTree>
    <p:extLst>
      <p:ext uri="{BB962C8B-B14F-4D97-AF65-F5344CB8AC3E}">
        <p14:creationId xmlns:p14="http://schemas.microsoft.com/office/powerpoint/2010/main" val="132927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F617D9C-E733-4E39-BD70-AF8F8D5D5041}"/>
              </a:ext>
            </a:extLst>
          </p:cNvPr>
          <p:cNvPicPr>
            <a:picLocks noChangeAspect="1"/>
          </p:cNvPicPr>
          <p:nvPr/>
        </p:nvPicPr>
        <p:blipFill>
          <a:blip r:embed="rId2"/>
          <a:stretch>
            <a:fillRect/>
          </a:stretch>
        </p:blipFill>
        <p:spPr>
          <a:xfrm>
            <a:off x="3217177" y="3099381"/>
            <a:ext cx="3120705" cy="3516136"/>
          </a:xfrm>
          <a:prstGeom prst="rect">
            <a:avLst/>
          </a:prstGeom>
        </p:spPr>
      </p:pic>
      <p:sp>
        <p:nvSpPr>
          <p:cNvPr id="3" name="Rettangolo 2">
            <a:extLst>
              <a:ext uri="{FF2B5EF4-FFF2-40B4-BE49-F238E27FC236}">
                <a16:creationId xmlns:a16="http://schemas.microsoft.com/office/drawing/2014/main" id="{0F809E0C-D361-4D73-BC77-515DD39ACAB4}"/>
              </a:ext>
            </a:extLst>
          </p:cNvPr>
          <p:cNvSpPr/>
          <p:nvPr/>
        </p:nvSpPr>
        <p:spPr>
          <a:xfrm>
            <a:off x="3431097" y="536896"/>
            <a:ext cx="5712903" cy="1323439"/>
          </a:xfrm>
          <a:prstGeom prst="rect">
            <a:avLst/>
          </a:prstGeom>
        </p:spPr>
        <p:txBody>
          <a:bodyPr wrap="square">
            <a:spAutoFit/>
          </a:bodyPr>
          <a:lstStyle/>
          <a:p>
            <a:pPr algn="ctr"/>
            <a:r>
              <a:rPr lang="it-IT" sz="1600" i="1" dirty="0">
                <a:latin typeface="Times New Roman" panose="02020603050405020304" pitchFamily="18" charset="0"/>
              </a:rPr>
              <a:t>«A </a:t>
            </a:r>
            <a:r>
              <a:rPr lang="it-IT" sz="1600" i="1" dirty="0" err="1">
                <a:latin typeface="Times New Roman" panose="02020603050405020304" pitchFamily="18" charset="0"/>
              </a:rPr>
              <a:t>good</a:t>
            </a:r>
            <a:r>
              <a:rPr lang="it-IT" sz="1600" i="1" dirty="0">
                <a:latin typeface="Times New Roman" panose="02020603050405020304" pitchFamily="18" charset="0"/>
              </a:rPr>
              <a:t> </a:t>
            </a:r>
            <a:r>
              <a:rPr lang="it-IT" sz="1600" i="1" dirty="0" err="1">
                <a:latin typeface="Times New Roman" panose="02020603050405020304" pitchFamily="18" charset="0"/>
              </a:rPr>
              <a:t>correlation</a:t>
            </a:r>
            <a:r>
              <a:rPr lang="it-IT" sz="1600" i="1" dirty="0">
                <a:latin typeface="Times New Roman" panose="02020603050405020304" pitchFamily="18" charset="0"/>
              </a:rPr>
              <a:t> </a:t>
            </a:r>
            <a:r>
              <a:rPr lang="it-IT" sz="1600" i="1" dirty="0" err="1">
                <a:latin typeface="Times New Roman" panose="02020603050405020304" pitchFamily="18" charset="0"/>
              </a:rPr>
              <a:t>is</a:t>
            </a:r>
            <a:r>
              <a:rPr lang="it-IT" sz="1600" i="1" dirty="0">
                <a:latin typeface="Times New Roman" panose="02020603050405020304" pitchFamily="18" charset="0"/>
              </a:rPr>
              <a:t> </a:t>
            </a:r>
            <a:r>
              <a:rPr lang="it-IT" sz="1600" i="1" dirty="0" err="1">
                <a:latin typeface="Times New Roman" panose="02020603050405020304" pitchFamily="18" charset="0"/>
              </a:rPr>
              <a:t>observed</a:t>
            </a:r>
            <a:r>
              <a:rPr lang="it-IT" sz="1600" i="1" dirty="0">
                <a:latin typeface="Times New Roman" panose="02020603050405020304" pitchFamily="18" charset="0"/>
              </a:rPr>
              <a:t> </a:t>
            </a:r>
            <a:r>
              <a:rPr lang="it-IT" sz="1600" i="1" dirty="0" err="1">
                <a:latin typeface="Times New Roman" panose="02020603050405020304" pitchFamily="18" charset="0"/>
              </a:rPr>
              <a:t>between</a:t>
            </a:r>
            <a:r>
              <a:rPr lang="it-IT" sz="1600" i="1" dirty="0">
                <a:latin typeface="Times New Roman" panose="02020603050405020304" pitchFamily="18" charset="0"/>
              </a:rPr>
              <a:t> </a:t>
            </a:r>
            <a:r>
              <a:rPr lang="it-IT" sz="1600" i="1" dirty="0" err="1">
                <a:latin typeface="Times New Roman" panose="02020603050405020304" pitchFamily="18" charset="0"/>
              </a:rPr>
              <a:t>theintensity</a:t>
            </a:r>
            <a:r>
              <a:rPr lang="it-IT" sz="1600" i="1" dirty="0">
                <a:latin typeface="Times New Roman" panose="02020603050405020304" pitchFamily="18" charset="0"/>
              </a:rPr>
              <a:t> of the 1s − σ⁎ </a:t>
            </a:r>
            <a:r>
              <a:rPr lang="it-IT" sz="1600" i="1" dirty="0" err="1">
                <a:latin typeface="Times New Roman" panose="02020603050405020304" pitchFamily="18" charset="0"/>
              </a:rPr>
              <a:t>exciton</a:t>
            </a:r>
            <a:r>
              <a:rPr lang="it-IT" sz="1600" i="1" dirty="0">
                <a:latin typeface="Times New Roman" panose="02020603050405020304" pitchFamily="18" charset="0"/>
              </a:rPr>
              <a:t> and </a:t>
            </a:r>
            <a:r>
              <a:rPr lang="it-IT" sz="1600" i="1" dirty="0" err="1">
                <a:latin typeface="Times New Roman" panose="02020603050405020304" pitchFamily="18" charset="0"/>
              </a:rPr>
              <a:t>previously</a:t>
            </a:r>
            <a:r>
              <a:rPr lang="it-IT" sz="1600" i="1" dirty="0">
                <a:latin typeface="Times New Roman" panose="02020603050405020304" pitchFamily="18" charset="0"/>
              </a:rPr>
              <a:t> published </a:t>
            </a:r>
            <a:r>
              <a:rPr lang="it-IT" sz="1600" i="1" dirty="0" err="1">
                <a:latin typeface="Times New Roman" panose="02020603050405020304" pitchFamily="18" charset="0"/>
              </a:rPr>
              <a:t>microRaman</a:t>
            </a:r>
            <a:r>
              <a:rPr lang="it-IT" sz="1600" i="1" dirty="0">
                <a:latin typeface="Times New Roman" panose="02020603050405020304" pitchFamily="18" charset="0"/>
              </a:rPr>
              <a:t> </a:t>
            </a:r>
            <a:r>
              <a:rPr lang="it-IT" sz="1600" i="1" dirty="0" err="1">
                <a:latin typeface="Times New Roman" panose="02020603050405020304" pitchFamily="18" charset="0"/>
              </a:rPr>
              <a:t>spectral</a:t>
            </a:r>
            <a:r>
              <a:rPr lang="it-IT" sz="1600" i="1" dirty="0">
                <a:latin typeface="Times New Roman" panose="02020603050405020304" pitchFamily="18" charset="0"/>
              </a:rPr>
              <a:t> data. </a:t>
            </a:r>
            <a:r>
              <a:rPr lang="it-IT" sz="1600" i="1" dirty="0" err="1">
                <a:latin typeface="Times New Roman" panose="02020603050405020304" pitchFamily="18" charset="0"/>
              </a:rPr>
              <a:t>These</a:t>
            </a:r>
            <a:r>
              <a:rPr lang="it-IT" sz="1600" i="1" dirty="0">
                <a:latin typeface="Times New Roman" panose="02020603050405020304" pitchFamily="18" charset="0"/>
              </a:rPr>
              <a:t> data </a:t>
            </a:r>
            <a:r>
              <a:rPr lang="it-IT" sz="1600" i="1" dirty="0" err="1">
                <a:latin typeface="Times New Roman" panose="02020603050405020304" pitchFamily="18" charset="0"/>
              </a:rPr>
              <a:t>provide</a:t>
            </a:r>
            <a:r>
              <a:rPr lang="it-IT" sz="1600" i="1" dirty="0">
                <a:latin typeface="Times New Roman" panose="02020603050405020304" pitchFamily="18" charset="0"/>
              </a:rPr>
              <a:t> a self-</a:t>
            </a:r>
            <a:r>
              <a:rPr lang="it-IT" sz="1600" i="1" dirty="0" err="1">
                <a:latin typeface="Times New Roman" panose="02020603050405020304" pitchFamily="18" charset="0"/>
              </a:rPr>
              <a:t>consistent</a:t>
            </a:r>
            <a:r>
              <a:rPr lang="it-IT" sz="1600" i="1" dirty="0">
                <a:latin typeface="Times New Roman" panose="02020603050405020304" pitchFamily="18" charset="0"/>
              </a:rPr>
              <a:t> </a:t>
            </a:r>
            <a:r>
              <a:rPr lang="it-IT" sz="1600" i="1" dirty="0" err="1">
                <a:latin typeface="Times New Roman" panose="02020603050405020304" pitchFamily="18" charset="0"/>
              </a:rPr>
              <a:t>organic</a:t>
            </a:r>
            <a:r>
              <a:rPr lang="it-IT" sz="1600" i="1" dirty="0">
                <a:latin typeface="Times New Roman" panose="02020603050405020304" pitchFamily="18" charset="0"/>
              </a:rPr>
              <a:t> </a:t>
            </a:r>
            <a:r>
              <a:rPr lang="it-IT" sz="1600" i="1" dirty="0" err="1">
                <a:latin typeface="Times New Roman" panose="02020603050405020304" pitchFamily="18" charset="0"/>
              </a:rPr>
              <a:t>derived</a:t>
            </a:r>
            <a:r>
              <a:rPr lang="it-IT" sz="1600" i="1" dirty="0">
                <a:latin typeface="Times New Roman" panose="02020603050405020304" pitchFamily="18" charset="0"/>
              </a:rPr>
              <a:t> temperature scale for the purpose of </a:t>
            </a:r>
            <a:r>
              <a:rPr lang="it-IT" sz="1600" i="1" dirty="0" err="1">
                <a:latin typeface="Times New Roman" panose="02020603050405020304" pitchFamily="18" charset="0"/>
              </a:rPr>
              <a:t>calibrating</a:t>
            </a:r>
            <a:r>
              <a:rPr lang="it-IT" sz="1600" i="1" dirty="0">
                <a:latin typeface="Times New Roman" panose="02020603050405020304" pitchFamily="18" charset="0"/>
              </a:rPr>
              <a:t> </a:t>
            </a:r>
            <a:r>
              <a:rPr lang="it-IT" sz="1600" i="1" dirty="0" err="1">
                <a:latin typeface="Times New Roman" panose="02020603050405020304" pitchFamily="18" charset="0"/>
              </a:rPr>
              <a:t>Raman</a:t>
            </a:r>
            <a:r>
              <a:rPr lang="it-IT" sz="1600" i="1" dirty="0">
                <a:latin typeface="Times New Roman" panose="02020603050405020304" pitchFamily="18" charset="0"/>
              </a:rPr>
              <a:t> </a:t>
            </a:r>
            <a:r>
              <a:rPr lang="it-IT" sz="1600" i="1" dirty="0" err="1">
                <a:latin typeface="Times New Roman" panose="02020603050405020304" pitchFamily="18" charset="0"/>
              </a:rPr>
              <a:t>based</a:t>
            </a:r>
            <a:r>
              <a:rPr lang="it-IT" sz="1600" i="1" dirty="0">
                <a:latin typeface="Times New Roman" panose="02020603050405020304" pitchFamily="18" charset="0"/>
              </a:rPr>
              <a:t> </a:t>
            </a:r>
            <a:r>
              <a:rPr lang="it-IT" sz="1600" i="1" dirty="0" err="1">
                <a:latin typeface="Times New Roman" panose="02020603050405020304" pitchFamily="18" charset="0"/>
              </a:rPr>
              <a:t>thermometric</a:t>
            </a:r>
            <a:r>
              <a:rPr lang="it-IT" sz="1600" i="1" dirty="0">
                <a:latin typeface="Times New Roman" panose="02020603050405020304" pitchFamily="18" charset="0"/>
              </a:rPr>
              <a:t> </a:t>
            </a:r>
            <a:r>
              <a:rPr lang="it-IT" sz="1600" i="1" dirty="0" err="1">
                <a:latin typeface="Times New Roman" panose="02020603050405020304" pitchFamily="18" charset="0"/>
              </a:rPr>
              <a:t>expressions</a:t>
            </a:r>
            <a:r>
              <a:rPr lang="it-IT" sz="1600" i="1" dirty="0">
                <a:latin typeface="Times New Roman" panose="02020603050405020304" pitchFamily="18" charset="0"/>
              </a:rPr>
              <a:t>.» Cody et al. (2008)</a:t>
            </a:r>
          </a:p>
        </p:txBody>
      </p:sp>
      <p:sp>
        <p:nvSpPr>
          <p:cNvPr id="4" name="Freccia in giù 3">
            <a:extLst>
              <a:ext uri="{FF2B5EF4-FFF2-40B4-BE49-F238E27FC236}">
                <a16:creationId xmlns:a16="http://schemas.microsoft.com/office/drawing/2014/main" id="{6189DE9B-39BF-43CF-8A0B-7B640FDA5AC5}"/>
              </a:ext>
            </a:extLst>
          </p:cNvPr>
          <p:cNvSpPr/>
          <p:nvPr/>
        </p:nvSpPr>
        <p:spPr>
          <a:xfrm>
            <a:off x="5859710" y="2104855"/>
            <a:ext cx="427838" cy="338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ADC7561A-05A9-4A0A-86E2-E705FB41F56E}"/>
              </a:ext>
            </a:extLst>
          </p:cNvPr>
          <p:cNvSpPr/>
          <p:nvPr/>
        </p:nvSpPr>
        <p:spPr>
          <a:xfrm>
            <a:off x="3217177" y="2601985"/>
            <a:ext cx="5712903" cy="338554"/>
          </a:xfrm>
          <a:prstGeom prst="rect">
            <a:avLst/>
          </a:prstGeom>
        </p:spPr>
        <p:txBody>
          <a:bodyPr wrap="square">
            <a:spAutoFit/>
          </a:bodyPr>
          <a:lstStyle/>
          <a:p>
            <a:pPr algn="ctr"/>
            <a:r>
              <a:rPr lang="it-IT" sz="1600" dirty="0" err="1">
                <a:latin typeface="Times New Roman" panose="02020603050405020304" pitchFamily="18" charset="0"/>
              </a:rPr>
              <a:t>Busemann</a:t>
            </a:r>
            <a:r>
              <a:rPr lang="it-IT" sz="1600" dirty="0">
                <a:latin typeface="Times New Roman" panose="02020603050405020304" pitchFamily="18" charset="0"/>
              </a:rPr>
              <a:t> et al. (2007)</a:t>
            </a:r>
          </a:p>
        </p:txBody>
      </p:sp>
      <p:pic>
        <p:nvPicPr>
          <p:cNvPr id="6" name="Immagine 5">
            <a:extLst>
              <a:ext uri="{FF2B5EF4-FFF2-40B4-BE49-F238E27FC236}">
                <a16:creationId xmlns:a16="http://schemas.microsoft.com/office/drawing/2014/main" id="{65DFED95-0EDA-4C44-9337-8FDB3D8F3E5F}"/>
              </a:ext>
            </a:extLst>
          </p:cNvPr>
          <p:cNvPicPr>
            <a:picLocks noChangeAspect="1"/>
          </p:cNvPicPr>
          <p:nvPr/>
        </p:nvPicPr>
        <p:blipFill>
          <a:blip r:embed="rId3"/>
          <a:stretch>
            <a:fillRect/>
          </a:stretch>
        </p:blipFill>
        <p:spPr>
          <a:xfrm>
            <a:off x="66413" y="46327"/>
            <a:ext cx="2694336" cy="3117602"/>
          </a:xfrm>
          <a:prstGeom prst="rect">
            <a:avLst/>
          </a:prstGeom>
        </p:spPr>
      </p:pic>
      <p:pic>
        <p:nvPicPr>
          <p:cNvPr id="7" name="Immagine 6">
            <a:extLst>
              <a:ext uri="{FF2B5EF4-FFF2-40B4-BE49-F238E27FC236}">
                <a16:creationId xmlns:a16="http://schemas.microsoft.com/office/drawing/2014/main" id="{3ADFDC22-B3C0-4C09-81B0-611212DF70CB}"/>
              </a:ext>
            </a:extLst>
          </p:cNvPr>
          <p:cNvPicPr>
            <a:picLocks noChangeAspect="1"/>
          </p:cNvPicPr>
          <p:nvPr/>
        </p:nvPicPr>
        <p:blipFill>
          <a:blip r:embed="rId4"/>
          <a:stretch>
            <a:fillRect/>
          </a:stretch>
        </p:blipFill>
        <p:spPr>
          <a:xfrm>
            <a:off x="-260059" y="3038094"/>
            <a:ext cx="3384681" cy="3577443"/>
          </a:xfrm>
          <a:prstGeom prst="rect">
            <a:avLst/>
          </a:prstGeom>
        </p:spPr>
      </p:pic>
      <p:pic>
        <p:nvPicPr>
          <p:cNvPr id="8" name="Immagine 7">
            <a:extLst>
              <a:ext uri="{FF2B5EF4-FFF2-40B4-BE49-F238E27FC236}">
                <a16:creationId xmlns:a16="http://schemas.microsoft.com/office/drawing/2014/main" id="{211EACF2-D8EE-4AD4-A04B-B330B2010C25}"/>
              </a:ext>
            </a:extLst>
          </p:cNvPr>
          <p:cNvPicPr>
            <a:picLocks noChangeAspect="1"/>
          </p:cNvPicPr>
          <p:nvPr/>
        </p:nvPicPr>
        <p:blipFill>
          <a:blip r:embed="rId5"/>
          <a:stretch>
            <a:fillRect/>
          </a:stretch>
        </p:blipFill>
        <p:spPr>
          <a:xfrm>
            <a:off x="6092803" y="3099381"/>
            <a:ext cx="2837277" cy="2894596"/>
          </a:xfrm>
          <a:prstGeom prst="rect">
            <a:avLst/>
          </a:prstGeom>
        </p:spPr>
      </p:pic>
    </p:spTree>
    <p:extLst>
      <p:ext uri="{BB962C8B-B14F-4D97-AF65-F5344CB8AC3E}">
        <p14:creationId xmlns:p14="http://schemas.microsoft.com/office/powerpoint/2010/main" val="2521719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6268007-D529-42DD-8140-D2BE3EB01242}"/>
              </a:ext>
            </a:extLst>
          </p:cNvPr>
          <p:cNvSpPr txBox="1"/>
          <p:nvPr/>
        </p:nvSpPr>
        <p:spPr>
          <a:xfrm>
            <a:off x="1166070" y="2063692"/>
            <a:ext cx="7080308" cy="1754326"/>
          </a:xfrm>
          <a:prstGeom prst="rect">
            <a:avLst/>
          </a:prstGeom>
          <a:noFill/>
          <a:ln>
            <a:solidFill>
              <a:schemeClr val="accent1"/>
            </a:solidFill>
          </a:ln>
        </p:spPr>
        <p:txBody>
          <a:bodyPr wrap="square" rtlCol="0">
            <a:spAutoFit/>
          </a:bodyPr>
          <a:lstStyle/>
          <a:p>
            <a:pPr algn="ctr"/>
            <a:r>
              <a:rPr lang="it-IT" sz="3600" dirty="0" err="1">
                <a:solidFill>
                  <a:srgbClr val="002060"/>
                </a:solidFill>
              </a:rPr>
              <a:t>Why</a:t>
            </a:r>
            <a:r>
              <a:rPr lang="it-IT" sz="3600" dirty="0">
                <a:solidFill>
                  <a:srgbClr val="002060"/>
                </a:solidFill>
              </a:rPr>
              <a:t> do </a:t>
            </a:r>
            <a:r>
              <a:rPr lang="it-IT" sz="3600" dirty="0" err="1">
                <a:solidFill>
                  <a:srgbClr val="002060"/>
                </a:solidFill>
              </a:rPr>
              <a:t>you</a:t>
            </a:r>
            <a:r>
              <a:rPr lang="it-IT" sz="3600" dirty="0">
                <a:solidFill>
                  <a:srgbClr val="002060"/>
                </a:solidFill>
              </a:rPr>
              <a:t> </a:t>
            </a:r>
            <a:r>
              <a:rPr lang="it-IT" sz="3600" dirty="0" err="1">
                <a:solidFill>
                  <a:srgbClr val="002060"/>
                </a:solidFill>
              </a:rPr>
              <a:t>think</a:t>
            </a:r>
            <a:r>
              <a:rPr lang="it-IT" sz="3600" dirty="0">
                <a:solidFill>
                  <a:srgbClr val="002060"/>
                </a:solidFill>
              </a:rPr>
              <a:t> </a:t>
            </a:r>
            <a:r>
              <a:rPr lang="it-IT" sz="3600" dirty="0" err="1">
                <a:solidFill>
                  <a:srgbClr val="002060"/>
                </a:solidFill>
              </a:rPr>
              <a:t>that</a:t>
            </a:r>
            <a:r>
              <a:rPr lang="it-IT" sz="3600" dirty="0">
                <a:solidFill>
                  <a:srgbClr val="002060"/>
                </a:solidFill>
              </a:rPr>
              <a:t> </a:t>
            </a:r>
            <a:r>
              <a:rPr lang="it-IT" sz="3600" dirty="0" err="1">
                <a:solidFill>
                  <a:srgbClr val="002060"/>
                </a:solidFill>
              </a:rPr>
              <a:t>Tempretaure</a:t>
            </a:r>
            <a:r>
              <a:rPr lang="it-IT" sz="3600" dirty="0">
                <a:solidFill>
                  <a:srgbClr val="002060"/>
                </a:solidFill>
              </a:rPr>
              <a:t> </a:t>
            </a:r>
            <a:r>
              <a:rPr lang="it-IT" sz="3600" dirty="0" err="1">
                <a:solidFill>
                  <a:srgbClr val="002060"/>
                </a:solidFill>
              </a:rPr>
              <a:t>is</a:t>
            </a:r>
            <a:r>
              <a:rPr lang="it-IT" sz="3600" dirty="0">
                <a:solidFill>
                  <a:srgbClr val="002060"/>
                </a:solidFill>
              </a:rPr>
              <a:t> </a:t>
            </a:r>
            <a:r>
              <a:rPr lang="it-IT" sz="3600" dirty="0" err="1">
                <a:solidFill>
                  <a:srgbClr val="002060"/>
                </a:solidFill>
              </a:rPr>
              <a:t>not</a:t>
            </a:r>
            <a:r>
              <a:rPr lang="it-IT" sz="3600" dirty="0">
                <a:solidFill>
                  <a:srgbClr val="002060"/>
                </a:solidFill>
              </a:rPr>
              <a:t> </a:t>
            </a:r>
            <a:r>
              <a:rPr lang="it-IT" sz="3600" dirty="0" err="1">
                <a:solidFill>
                  <a:srgbClr val="002060"/>
                </a:solidFill>
              </a:rPr>
              <a:t>ascribe</a:t>
            </a:r>
            <a:r>
              <a:rPr lang="it-IT" sz="3600" dirty="0">
                <a:solidFill>
                  <a:srgbClr val="002060"/>
                </a:solidFill>
              </a:rPr>
              <a:t> to pristine Temperature in the UPB?</a:t>
            </a:r>
          </a:p>
        </p:txBody>
      </p:sp>
    </p:spTree>
    <p:extLst>
      <p:ext uri="{BB962C8B-B14F-4D97-AF65-F5344CB8AC3E}">
        <p14:creationId xmlns:p14="http://schemas.microsoft.com/office/powerpoint/2010/main" val="2873078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vale 1">
            <a:extLst>
              <a:ext uri="{FF2B5EF4-FFF2-40B4-BE49-F238E27FC236}">
                <a16:creationId xmlns:a16="http://schemas.microsoft.com/office/drawing/2014/main" id="{46243EC1-2C14-47D7-8F15-D72F9F3E963D}"/>
              </a:ext>
            </a:extLst>
          </p:cNvPr>
          <p:cNvSpPr/>
          <p:nvPr/>
        </p:nvSpPr>
        <p:spPr>
          <a:xfrm>
            <a:off x="790127" y="615781"/>
            <a:ext cx="2273170" cy="2288897"/>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asellaDiTesto 2">
            <a:extLst>
              <a:ext uri="{FF2B5EF4-FFF2-40B4-BE49-F238E27FC236}">
                <a16:creationId xmlns:a16="http://schemas.microsoft.com/office/drawing/2014/main" id="{E0AA153A-EBEF-4912-BE1E-2E46EC0EA3F3}"/>
              </a:ext>
            </a:extLst>
          </p:cNvPr>
          <p:cNvSpPr txBox="1"/>
          <p:nvPr/>
        </p:nvSpPr>
        <p:spPr>
          <a:xfrm>
            <a:off x="950072" y="1293660"/>
            <a:ext cx="1979693" cy="830997"/>
          </a:xfrm>
          <a:prstGeom prst="rect">
            <a:avLst/>
          </a:prstGeom>
          <a:noFill/>
        </p:spPr>
        <p:txBody>
          <a:bodyPr wrap="square" rtlCol="0">
            <a:spAutoFit/>
          </a:bodyPr>
          <a:lstStyle/>
          <a:p>
            <a:pPr algn="ctr"/>
            <a:r>
              <a:rPr lang="en-GB" sz="2400" b="1" dirty="0"/>
              <a:t>Ureilitic</a:t>
            </a:r>
          </a:p>
          <a:p>
            <a:pPr algn="ctr"/>
            <a:r>
              <a:rPr lang="en-GB" sz="2400" b="1" dirty="0"/>
              <a:t>Parent Body</a:t>
            </a:r>
          </a:p>
        </p:txBody>
      </p:sp>
      <p:sp>
        <p:nvSpPr>
          <p:cNvPr id="4" name="CasellaDiTesto 3">
            <a:extLst>
              <a:ext uri="{FF2B5EF4-FFF2-40B4-BE49-F238E27FC236}">
                <a16:creationId xmlns:a16="http://schemas.microsoft.com/office/drawing/2014/main" id="{3DBFF651-6B7D-46D5-A86B-ADBE1900A500}"/>
              </a:ext>
            </a:extLst>
          </p:cNvPr>
          <p:cNvSpPr txBox="1"/>
          <p:nvPr/>
        </p:nvSpPr>
        <p:spPr>
          <a:xfrm flipH="1">
            <a:off x="3702371" y="416907"/>
            <a:ext cx="4491557" cy="2862322"/>
          </a:xfrm>
          <a:prstGeom prst="rect">
            <a:avLst/>
          </a:prstGeom>
          <a:noFill/>
        </p:spPr>
        <p:txBody>
          <a:bodyPr wrap="square" rtlCol="0">
            <a:spAutoFit/>
          </a:bodyPr>
          <a:lstStyle/>
          <a:p>
            <a:pPr marL="285750" indent="-285750">
              <a:buFont typeface="Arial" panose="020B0604020202020204" pitchFamily="34" charset="0"/>
              <a:buChar char="•"/>
            </a:pPr>
            <a:r>
              <a:rPr lang="it-IT" dirty="0"/>
              <a:t>In literature the precursor </a:t>
            </a:r>
            <a:r>
              <a:rPr lang="it-IT" dirty="0" err="1"/>
              <a:t>material</a:t>
            </a:r>
            <a:r>
              <a:rPr lang="it-IT" dirty="0"/>
              <a:t> </a:t>
            </a:r>
            <a:r>
              <a:rPr lang="it-IT" dirty="0" err="1"/>
              <a:t>ascribed</a:t>
            </a:r>
            <a:r>
              <a:rPr lang="it-IT" dirty="0"/>
              <a:t> to the formation of the UPB are </a:t>
            </a:r>
            <a:r>
              <a:rPr lang="it-IT" dirty="0" err="1"/>
              <a:t>carbonaceous</a:t>
            </a:r>
            <a:r>
              <a:rPr lang="it-IT" dirty="0"/>
              <a:t> </a:t>
            </a:r>
            <a:r>
              <a:rPr lang="it-IT" dirty="0" err="1"/>
              <a:t>chondrites</a:t>
            </a:r>
            <a:r>
              <a:rPr lang="it-IT" dirty="0"/>
              <a:t>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err="1"/>
              <a:t>Partial</a:t>
            </a:r>
            <a:r>
              <a:rPr lang="it-IT" dirty="0"/>
              <a:t> </a:t>
            </a:r>
            <a:r>
              <a:rPr lang="it-IT" dirty="0" err="1"/>
              <a:t>melting</a:t>
            </a:r>
            <a:r>
              <a:rPr lang="it-IT" dirty="0"/>
              <a:t> </a:t>
            </a:r>
            <a:r>
              <a:rPr lang="it-IT" dirty="0" err="1"/>
              <a:t>differentiation</a:t>
            </a:r>
            <a:endParaRPr lang="it-IT" dirty="0"/>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Re-</a:t>
            </a:r>
            <a:r>
              <a:rPr lang="it-IT" dirty="0" err="1"/>
              <a:t>crystallization</a:t>
            </a:r>
            <a:r>
              <a:rPr lang="it-IT" dirty="0"/>
              <a:t> of carbon </a:t>
            </a:r>
            <a:r>
              <a:rPr lang="it-IT" dirty="0" err="1"/>
              <a:t>phases</a:t>
            </a:r>
            <a:r>
              <a:rPr lang="it-IT" dirty="0"/>
              <a:t> (</a:t>
            </a:r>
            <a:r>
              <a:rPr lang="it-IT" dirty="0" err="1"/>
              <a:t>graphite</a:t>
            </a:r>
            <a:r>
              <a:rPr lang="it-IT" dirty="0"/>
              <a:t> of mm or </a:t>
            </a:r>
            <a:r>
              <a:rPr lang="it-IT" dirty="0" err="1"/>
              <a:t>at</a:t>
            </a:r>
            <a:r>
              <a:rPr lang="it-IT" dirty="0"/>
              <a:t> </a:t>
            </a:r>
            <a:r>
              <a:rPr lang="it-IT" dirty="0" err="1"/>
              <a:t>least</a:t>
            </a:r>
            <a:r>
              <a:rPr lang="it-IT" dirty="0"/>
              <a:t> </a:t>
            </a:r>
            <a:r>
              <a:rPr lang="it-IT" dirty="0" err="1"/>
              <a:t>um</a:t>
            </a:r>
            <a:r>
              <a:rPr lang="it-IT" dirty="0"/>
              <a:t> size)</a:t>
            </a:r>
          </a:p>
        </p:txBody>
      </p:sp>
      <p:sp>
        <p:nvSpPr>
          <p:cNvPr id="5" name="Freccia in giù 4">
            <a:extLst>
              <a:ext uri="{FF2B5EF4-FFF2-40B4-BE49-F238E27FC236}">
                <a16:creationId xmlns:a16="http://schemas.microsoft.com/office/drawing/2014/main" id="{4DEC98EE-2B70-4940-A048-2C7C01AB717E}"/>
              </a:ext>
            </a:extLst>
          </p:cNvPr>
          <p:cNvSpPr/>
          <p:nvPr/>
        </p:nvSpPr>
        <p:spPr>
          <a:xfrm>
            <a:off x="5220182" y="1381499"/>
            <a:ext cx="555585" cy="4154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in giù 5">
            <a:extLst>
              <a:ext uri="{FF2B5EF4-FFF2-40B4-BE49-F238E27FC236}">
                <a16:creationId xmlns:a16="http://schemas.microsoft.com/office/drawing/2014/main" id="{0BF67C4D-ACF7-4B37-A009-DFBA0B970668}"/>
              </a:ext>
            </a:extLst>
          </p:cNvPr>
          <p:cNvSpPr/>
          <p:nvPr/>
        </p:nvSpPr>
        <p:spPr>
          <a:xfrm>
            <a:off x="5220182" y="2207820"/>
            <a:ext cx="555585" cy="4154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379F1404-1EC1-4107-AA74-AF84F5F2ED45}"/>
              </a:ext>
            </a:extLst>
          </p:cNvPr>
          <p:cNvSpPr txBox="1"/>
          <p:nvPr/>
        </p:nvSpPr>
        <p:spPr>
          <a:xfrm flipH="1">
            <a:off x="814646" y="3582557"/>
            <a:ext cx="7823538" cy="4031873"/>
          </a:xfrm>
          <a:prstGeom prst="rect">
            <a:avLst/>
          </a:prstGeom>
          <a:noFill/>
        </p:spPr>
        <p:txBody>
          <a:bodyPr wrap="square" rtlCol="0">
            <a:spAutoFit/>
          </a:bodyPr>
          <a:lstStyle/>
          <a:p>
            <a:pPr marL="342900" indent="-342900">
              <a:buFont typeface="+mj-lt"/>
              <a:buAutoNum type="arabicPeriod"/>
            </a:pPr>
            <a:r>
              <a:rPr lang="it-IT" sz="3200" dirty="0" err="1"/>
              <a:t>Graphite</a:t>
            </a:r>
            <a:r>
              <a:rPr lang="it-IT" sz="3200" dirty="0"/>
              <a:t> </a:t>
            </a:r>
            <a:r>
              <a:rPr lang="it-IT" sz="3200" dirty="0" err="1"/>
              <a:t>recorded</a:t>
            </a:r>
            <a:r>
              <a:rPr lang="it-IT" sz="3200" dirty="0"/>
              <a:t> the </a:t>
            </a:r>
            <a:r>
              <a:rPr lang="it-IT" sz="3200" dirty="0" err="1"/>
              <a:t>equilibrium</a:t>
            </a:r>
            <a:r>
              <a:rPr lang="it-IT" sz="3200" dirty="0"/>
              <a:t> temperature of the UPB</a:t>
            </a:r>
          </a:p>
          <a:p>
            <a:pPr marL="342900" indent="-342900">
              <a:buFont typeface="+mj-lt"/>
              <a:buAutoNum type="arabicPeriod"/>
            </a:pPr>
            <a:endParaRPr lang="it-IT" sz="3200" dirty="0"/>
          </a:p>
          <a:p>
            <a:pPr marL="342900" indent="-342900">
              <a:buFont typeface="+mj-lt"/>
              <a:buAutoNum type="arabicPeriod"/>
            </a:pPr>
            <a:endParaRPr lang="it-IT" sz="3200" dirty="0"/>
          </a:p>
          <a:p>
            <a:pPr marL="342900" indent="-342900">
              <a:buFont typeface="+mj-lt"/>
              <a:buAutoNum type="arabicPeriod"/>
            </a:pPr>
            <a:r>
              <a:rPr lang="it-IT" sz="3200" dirty="0" err="1"/>
              <a:t>Graphite</a:t>
            </a:r>
            <a:r>
              <a:rPr lang="it-IT" sz="3200" dirty="0"/>
              <a:t> </a:t>
            </a:r>
            <a:r>
              <a:rPr lang="it-IT" sz="3200" dirty="0" err="1"/>
              <a:t>recorded</a:t>
            </a:r>
            <a:r>
              <a:rPr lang="it-IT" sz="3200" dirty="0"/>
              <a:t> the temperature of last </a:t>
            </a:r>
            <a:r>
              <a:rPr lang="it-IT" sz="3200" dirty="0" err="1"/>
              <a:t>event</a:t>
            </a:r>
            <a:r>
              <a:rPr lang="it-IT" sz="3200" dirty="0"/>
              <a:t> </a:t>
            </a:r>
            <a:r>
              <a:rPr lang="it-IT" sz="3200" dirty="0" err="1"/>
              <a:t>experienced</a:t>
            </a:r>
            <a:endParaRPr lang="it-IT" sz="3200" dirty="0"/>
          </a:p>
          <a:p>
            <a:pPr marL="342900" indent="-342900">
              <a:buFont typeface="+mj-lt"/>
              <a:buAutoNum type="arabicPeriod"/>
            </a:pPr>
            <a:endParaRPr lang="it-IT" sz="3200" dirty="0"/>
          </a:p>
          <a:p>
            <a:pPr marL="342900" indent="-342900">
              <a:buFont typeface="+mj-lt"/>
              <a:buAutoNum type="arabicPeriod"/>
            </a:pPr>
            <a:endParaRPr lang="it-IT" sz="3200" dirty="0"/>
          </a:p>
        </p:txBody>
      </p:sp>
      <p:sp>
        <p:nvSpPr>
          <p:cNvPr id="8" name="Rettangolo 7">
            <a:extLst>
              <a:ext uri="{FF2B5EF4-FFF2-40B4-BE49-F238E27FC236}">
                <a16:creationId xmlns:a16="http://schemas.microsoft.com/office/drawing/2014/main" id="{579EF056-095A-40F0-B6A3-A97FDFC51B26}"/>
              </a:ext>
            </a:extLst>
          </p:cNvPr>
          <p:cNvSpPr/>
          <p:nvPr/>
        </p:nvSpPr>
        <p:spPr>
          <a:xfrm>
            <a:off x="555585" y="5335929"/>
            <a:ext cx="8082599" cy="12847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7071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2" descr="Giant-impact hypothesis - Wikipedia">
            <a:extLst>
              <a:ext uri="{FF2B5EF4-FFF2-40B4-BE49-F238E27FC236}">
                <a16:creationId xmlns:a16="http://schemas.microsoft.com/office/drawing/2014/main" id="{52B780B2-2751-47A5-A37F-191242E72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3021" y="4423204"/>
            <a:ext cx="2954398" cy="2363518"/>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2FE40AA8-906B-4052-A3F6-EA6883F7DBA0}"/>
              </a:ext>
            </a:extLst>
          </p:cNvPr>
          <p:cNvSpPr/>
          <p:nvPr/>
        </p:nvSpPr>
        <p:spPr>
          <a:xfrm>
            <a:off x="293615" y="749929"/>
            <a:ext cx="8556769" cy="3088025"/>
          </a:xfrm>
          <a:prstGeom prst="rect">
            <a:avLst/>
          </a:prstGeom>
        </p:spPr>
        <p:txBody>
          <a:bodyPr wrap="square">
            <a:spAutoFit/>
          </a:bodyPr>
          <a:lstStyle/>
          <a:p>
            <a:pPr>
              <a:spcAft>
                <a:spcPts val="800"/>
              </a:spcAft>
            </a:pPr>
            <a:r>
              <a:rPr lang="en-GB" sz="2800" dirty="0">
                <a:ea typeface="Calibri" panose="020F0502020204030204" pitchFamily="34" charset="0"/>
                <a:cs typeface="Times New Roman" panose="02020603050405020304" pitchFamily="18" charset="0"/>
              </a:rPr>
              <a:t>We do not think that these T are the pristine temperature because we observed in our samples:</a:t>
            </a:r>
          </a:p>
          <a:p>
            <a:pPr>
              <a:spcAft>
                <a:spcPts val="800"/>
              </a:spcAft>
            </a:pPr>
            <a:endParaRPr lang="en-GB" sz="2800" dirty="0">
              <a:ea typeface="Calibri" panose="020F0502020204030204" pitchFamily="34" charset="0"/>
              <a:cs typeface="Times New Roman" panose="02020603050405020304" pitchFamily="18" charset="0"/>
            </a:endParaRPr>
          </a:p>
          <a:p>
            <a:pPr>
              <a:spcAft>
                <a:spcPts val="800"/>
              </a:spcAft>
            </a:pPr>
            <a:r>
              <a:rPr lang="en-GB" sz="2800" b="1" i="1" dirty="0">
                <a:ea typeface="Calibri" panose="020F0502020204030204" pitchFamily="34" charset="0"/>
                <a:cs typeface="Times New Roman" panose="02020603050405020304" pitchFamily="18" charset="0"/>
              </a:rPr>
              <a:t>-silicates with shock textures, </a:t>
            </a:r>
          </a:p>
          <a:p>
            <a:pPr>
              <a:spcAft>
                <a:spcPts val="800"/>
              </a:spcAft>
            </a:pPr>
            <a:r>
              <a:rPr lang="en-GB" sz="2800" b="1" i="1" dirty="0">
                <a:ea typeface="Calibri" panose="020F0502020204030204" pitchFamily="34" charset="0"/>
                <a:cs typeface="Times New Roman" panose="02020603050405020304" pitchFamily="18" charset="0"/>
              </a:rPr>
              <a:t>-</a:t>
            </a:r>
            <a:r>
              <a:rPr lang="en-GB" sz="2800" b="1" i="1" dirty="0" err="1">
                <a:ea typeface="Calibri" panose="020F0502020204030204" pitchFamily="34" charset="0"/>
                <a:cs typeface="Times New Roman" panose="02020603050405020304" pitchFamily="18" charset="0"/>
              </a:rPr>
              <a:t>nano</a:t>
            </a:r>
            <a:r>
              <a:rPr lang="en-GB" sz="2800" b="1" i="1" dirty="0">
                <a:ea typeface="Calibri" panose="020F0502020204030204" pitchFamily="34" charset="0"/>
                <a:cs typeface="Times New Roman" panose="02020603050405020304" pitchFamily="18" charset="0"/>
              </a:rPr>
              <a:t>-diamond </a:t>
            </a:r>
          </a:p>
          <a:p>
            <a:pPr>
              <a:spcAft>
                <a:spcPts val="800"/>
              </a:spcAft>
            </a:pPr>
            <a:r>
              <a:rPr lang="en-GB" sz="2800" b="1" i="1" dirty="0">
                <a:ea typeface="Calibri" panose="020F0502020204030204" pitchFamily="34" charset="0"/>
                <a:cs typeface="Times New Roman" panose="02020603050405020304" pitchFamily="18" charset="0"/>
              </a:rPr>
              <a:t>-</a:t>
            </a:r>
            <a:r>
              <a:rPr lang="en-GB" sz="2800" b="1" i="1" dirty="0" err="1">
                <a:ea typeface="Calibri" panose="020F0502020204030204" pitchFamily="34" charset="0"/>
                <a:cs typeface="Times New Roman" panose="02020603050405020304" pitchFamily="18" charset="0"/>
              </a:rPr>
              <a:t>nano</a:t>
            </a:r>
            <a:r>
              <a:rPr lang="en-GB" sz="2800" b="1" i="1" dirty="0">
                <a:ea typeface="Calibri" panose="020F0502020204030204" pitchFamily="34" charset="0"/>
                <a:cs typeface="Times New Roman" panose="02020603050405020304" pitchFamily="18" charset="0"/>
              </a:rPr>
              <a:t>-graphite</a:t>
            </a:r>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17646603-4BD4-4991-8078-F189BFB11C4B}"/>
                  </a:ext>
                </a:extLst>
              </p:cNvPr>
              <p:cNvSpPr txBox="1"/>
              <p:nvPr/>
            </p:nvSpPr>
            <p:spPr>
              <a:xfrm>
                <a:off x="5157969" y="1868659"/>
                <a:ext cx="3314700" cy="2308324"/>
              </a:xfrm>
              <a:prstGeom prst="rect">
                <a:avLst/>
              </a:prstGeom>
              <a:noFill/>
              <a:ln>
                <a:solidFill>
                  <a:srgbClr val="002060"/>
                </a:solidFill>
              </a:ln>
            </p:spPr>
            <p:txBody>
              <a:bodyPr wrap="square">
                <a:spAutoFit/>
              </a:bodyPr>
              <a:lstStyle/>
              <a:p>
                <a:pPr algn="ctr"/>
                <a:r>
                  <a:rPr lang="en-GB" dirty="0">
                    <a:solidFill>
                      <a:srgbClr val="002060"/>
                    </a:solidFill>
                    <a:latin typeface="Baskerville Old Face" panose="02020602080505020303" pitchFamily="18" charset="0"/>
                  </a:rPr>
                  <a:t>The last event experienced by graphite</a:t>
                </a:r>
              </a:p>
              <a:p>
                <a:pPr algn="ctr"/>
                <a:endParaRPr lang="en-GB" dirty="0">
                  <a:solidFill>
                    <a:srgbClr val="002060"/>
                  </a:solidFill>
                  <a:latin typeface="Baskerville Old Face" panose="02020602080505020303" pitchFamily="18" charset="0"/>
                </a:endParaRPr>
              </a:p>
              <a:p>
                <a:pPr algn="ctr"/>
                <a:r>
                  <a:rPr lang="en-GB" dirty="0">
                    <a:solidFill>
                      <a:srgbClr val="002060"/>
                    </a:solidFill>
                    <a:latin typeface="Baskerville Old Face" panose="02020602080505020303" pitchFamily="18" charset="0"/>
                  </a:rPr>
                  <a:t>Since graphite is nanometric</a:t>
                </a:r>
              </a:p>
              <a:p>
                <a:pPr algn="ctr"/>
                <a:endParaRPr lang="en-GB" dirty="0">
                  <a:solidFill>
                    <a:srgbClr val="002060"/>
                  </a:solidFill>
                  <a:latin typeface="Baskerville Old Face" panose="02020602080505020303" pitchFamily="18" charset="0"/>
                </a:endParaRPr>
              </a:p>
              <a:p>
                <a:pPr algn="ctr"/>
                <a14:m>
                  <m:oMath xmlns:m="http://schemas.openxmlformats.org/officeDocument/2006/math">
                    <m:sSub>
                      <m:sSubPr>
                        <m:ctrlPr>
                          <a:rPr lang="en-GB" i="1">
                            <a:solidFill>
                              <a:srgbClr val="002060"/>
                            </a:solidFill>
                            <a:latin typeface="Cambria Math" panose="02040503050406030204" pitchFamily="18" charset="0"/>
                          </a:rPr>
                        </m:ctrlPr>
                      </m:sSubPr>
                      <m:e>
                        <m:r>
                          <a:rPr lang="en-GB">
                            <a:solidFill>
                              <a:srgbClr val="002060"/>
                            </a:solidFill>
                            <a:latin typeface="Cambria Math" panose="02040503050406030204" pitchFamily="18" charset="0"/>
                          </a:rPr>
                          <m:t>𝑇</m:t>
                        </m:r>
                      </m:e>
                      <m:sub>
                        <m:r>
                          <a:rPr lang="en-GB">
                            <a:solidFill>
                              <a:srgbClr val="002060"/>
                            </a:solidFill>
                            <a:latin typeface="Cambria Math" panose="02040503050406030204" pitchFamily="18" charset="0"/>
                          </a:rPr>
                          <m:t>𝑚𝑎𝑥</m:t>
                        </m:r>
                      </m:sub>
                    </m:sSub>
                  </m:oMath>
                </a14:m>
                <a:r>
                  <a:rPr lang="en-GB" dirty="0">
                    <a:solidFill>
                      <a:srgbClr val="002060"/>
                    </a:solidFill>
                    <a:latin typeface="Baskerville Old Face" panose="02020602080505020303" pitchFamily="18" charset="0"/>
                  </a:rPr>
                  <a:t> should be that of the impact event on the UPB which made it nanometric in size</a:t>
                </a:r>
              </a:p>
            </p:txBody>
          </p:sp>
        </mc:Choice>
        <mc:Fallback xmlns="">
          <p:sp>
            <p:nvSpPr>
              <p:cNvPr id="4" name="CasellaDiTesto 3">
                <a:extLst>
                  <a:ext uri="{FF2B5EF4-FFF2-40B4-BE49-F238E27FC236}">
                    <a16:creationId xmlns:a16="http://schemas.microsoft.com/office/drawing/2014/main" id="{17646603-4BD4-4991-8078-F189BFB11C4B}"/>
                  </a:ext>
                </a:extLst>
              </p:cNvPr>
              <p:cNvSpPr txBox="1">
                <a:spLocks noRot="1" noChangeAspect="1" noMove="1" noResize="1" noEditPoints="1" noAdjustHandles="1" noChangeArrowheads="1" noChangeShapeType="1" noTextEdit="1"/>
              </p:cNvSpPr>
              <p:nvPr/>
            </p:nvSpPr>
            <p:spPr>
              <a:xfrm>
                <a:off x="5157969" y="1868659"/>
                <a:ext cx="3314700" cy="2308324"/>
              </a:xfrm>
              <a:prstGeom prst="rect">
                <a:avLst/>
              </a:prstGeom>
              <a:blipFill>
                <a:blip r:embed="rId3"/>
                <a:stretch>
                  <a:fillRect t="-1053" r="-2015" b="-3421"/>
                </a:stretch>
              </a:blipFill>
              <a:ln>
                <a:solidFill>
                  <a:srgbClr val="002060"/>
                </a:solidFill>
              </a:ln>
            </p:spPr>
            <p:txBody>
              <a:bodyPr/>
              <a:lstStyle/>
              <a:p>
                <a:r>
                  <a:rPr lang="it-IT">
                    <a:noFill/>
                  </a:rPr>
                  <a:t> </a:t>
                </a:r>
              </a:p>
            </p:txBody>
          </p:sp>
        </mc:Fallback>
      </mc:AlternateContent>
      <p:sp>
        <p:nvSpPr>
          <p:cNvPr id="5" name="Freccia a destra 12">
            <a:extLst>
              <a:ext uri="{FF2B5EF4-FFF2-40B4-BE49-F238E27FC236}">
                <a16:creationId xmlns:a16="http://schemas.microsoft.com/office/drawing/2014/main" id="{62750E9A-3B6B-4A2B-9EF6-13E49402282E}"/>
              </a:ext>
            </a:extLst>
          </p:cNvPr>
          <p:cNvSpPr/>
          <p:nvPr/>
        </p:nvSpPr>
        <p:spPr>
          <a:xfrm rot="5400000">
            <a:off x="6666537" y="2419095"/>
            <a:ext cx="243453" cy="410242"/>
          </a:xfrm>
          <a:prstGeom prst="rightArrow">
            <a:avLst/>
          </a:prstGeom>
          <a:solidFill>
            <a:schemeClr val="accent1">
              <a:lumMod val="20000"/>
              <a:lumOff val="80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rgbClr val="002060"/>
              </a:solidFill>
            </a:endParaRPr>
          </a:p>
        </p:txBody>
      </p:sp>
      <p:sp>
        <p:nvSpPr>
          <p:cNvPr id="6" name="Freccia a destra 5">
            <a:extLst>
              <a:ext uri="{FF2B5EF4-FFF2-40B4-BE49-F238E27FC236}">
                <a16:creationId xmlns:a16="http://schemas.microsoft.com/office/drawing/2014/main" id="{AA02AACF-6F03-484E-8E61-9A4E8A322111}"/>
              </a:ext>
            </a:extLst>
          </p:cNvPr>
          <p:cNvSpPr/>
          <p:nvPr/>
        </p:nvSpPr>
        <p:spPr>
          <a:xfrm rot="5400000">
            <a:off x="6680064" y="2991154"/>
            <a:ext cx="243452" cy="383187"/>
          </a:xfrm>
          <a:prstGeom prst="rightArrow">
            <a:avLst/>
          </a:prstGeom>
          <a:solidFill>
            <a:schemeClr val="accent1">
              <a:lumMod val="20000"/>
              <a:lumOff val="80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rgbClr val="002060"/>
              </a:solidFill>
            </a:endParaRPr>
          </a:p>
        </p:txBody>
      </p:sp>
      <p:sp>
        <p:nvSpPr>
          <p:cNvPr id="7" name="Ovale 6">
            <a:extLst>
              <a:ext uri="{FF2B5EF4-FFF2-40B4-BE49-F238E27FC236}">
                <a16:creationId xmlns:a16="http://schemas.microsoft.com/office/drawing/2014/main" id="{557A3003-38F4-4595-B0CC-48A2F0FEA2BA}"/>
              </a:ext>
            </a:extLst>
          </p:cNvPr>
          <p:cNvSpPr/>
          <p:nvPr/>
        </p:nvSpPr>
        <p:spPr>
          <a:xfrm>
            <a:off x="7120809" y="5119260"/>
            <a:ext cx="672543" cy="64633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rgbClr val="002060"/>
              </a:solidFill>
            </a:endParaRPr>
          </a:p>
        </p:txBody>
      </p:sp>
      <p:sp>
        <p:nvSpPr>
          <p:cNvPr id="8" name="CasellaDiTesto 7">
            <a:extLst>
              <a:ext uri="{FF2B5EF4-FFF2-40B4-BE49-F238E27FC236}">
                <a16:creationId xmlns:a16="http://schemas.microsoft.com/office/drawing/2014/main" id="{4D797BFF-3511-42D0-AB66-871A0DF6DEB6}"/>
              </a:ext>
            </a:extLst>
          </p:cNvPr>
          <p:cNvSpPr txBox="1"/>
          <p:nvPr/>
        </p:nvSpPr>
        <p:spPr>
          <a:xfrm>
            <a:off x="7107097" y="5226096"/>
            <a:ext cx="739246" cy="461665"/>
          </a:xfrm>
          <a:prstGeom prst="rect">
            <a:avLst/>
          </a:prstGeom>
          <a:noFill/>
        </p:spPr>
        <p:txBody>
          <a:bodyPr wrap="square" rtlCol="0">
            <a:spAutoFit/>
          </a:bodyPr>
          <a:lstStyle/>
          <a:p>
            <a:pPr algn="ctr"/>
            <a:r>
              <a:rPr lang="en-GB" sz="1200" b="1" dirty="0">
                <a:solidFill>
                  <a:srgbClr val="002060"/>
                </a:solidFill>
              </a:rPr>
              <a:t>External body</a:t>
            </a:r>
          </a:p>
        </p:txBody>
      </p:sp>
      <p:sp>
        <p:nvSpPr>
          <p:cNvPr id="9" name="CasellaDiTesto 8">
            <a:extLst>
              <a:ext uri="{FF2B5EF4-FFF2-40B4-BE49-F238E27FC236}">
                <a16:creationId xmlns:a16="http://schemas.microsoft.com/office/drawing/2014/main" id="{C91B797F-FD1A-429B-BC3E-81D4F6960CE0}"/>
              </a:ext>
            </a:extLst>
          </p:cNvPr>
          <p:cNvSpPr txBox="1"/>
          <p:nvPr/>
        </p:nvSpPr>
        <p:spPr>
          <a:xfrm>
            <a:off x="5300740" y="5926057"/>
            <a:ext cx="1979693" cy="646331"/>
          </a:xfrm>
          <a:prstGeom prst="rect">
            <a:avLst/>
          </a:prstGeom>
          <a:noFill/>
        </p:spPr>
        <p:txBody>
          <a:bodyPr wrap="square" rtlCol="0">
            <a:spAutoFit/>
          </a:bodyPr>
          <a:lstStyle/>
          <a:p>
            <a:pPr algn="ctr"/>
            <a:r>
              <a:rPr lang="en-GB" sz="3600" b="1" dirty="0">
                <a:solidFill>
                  <a:schemeClr val="bg1"/>
                </a:solidFill>
              </a:rPr>
              <a:t>UPB</a:t>
            </a:r>
          </a:p>
        </p:txBody>
      </p:sp>
    </p:spTree>
    <p:extLst>
      <p:ext uri="{BB962C8B-B14F-4D97-AF65-F5344CB8AC3E}">
        <p14:creationId xmlns:p14="http://schemas.microsoft.com/office/powerpoint/2010/main" val="40552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F85E966-F51A-40A8-8572-DE5F0D3FF443}"/>
              </a:ext>
            </a:extLst>
          </p:cNvPr>
          <p:cNvPicPr>
            <a:picLocks noChangeAspect="1"/>
          </p:cNvPicPr>
          <p:nvPr/>
        </p:nvPicPr>
        <p:blipFill>
          <a:blip r:embed="rId2"/>
          <a:stretch>
            <a:fillRect/>
          </a:stretch>
        </p:blipFill>
        <p:spPr>
          <a:xfrm>
            <a:off x="302004" y="0"/>
            <a:ext cx="4773335" cy="2464061"/>
          </a:xfrm>
          <a:prstGeom prst="rect">
            <a:avLst/>
          </a:prstGeom>
        </p:spPr>
      </p:pic>
      <p:sp>
        <p:nvSpPr>
          <p:cNvPr id="3" name="Rettangolo 2">
            <a:extLst>
              <a:ext uri="{FF2B5EF4-FFF2-40B4-BE49-F238E27FC236}">
                <a16:creationId xmlns:a16="http://schemas.microsoft.com/office/drawing/2014/main" id="{07185D50-6E87-404B-AD77-856A6AC09DB7}"/>
              </a:ext>
            </a:extLst>
          </p:cNvPr>
          <p:cNvSpPr/>
          <p:nvPr/>
        </p:nvSpPr>
        <p:spPr>
          <a:xfrm>
            <a:off x="302004" y="2575593"/>
            <a:ext cx="4706224" cy="1077218"/>
          </a:xfrm>
          <a:prstGeom prst="rect">
            <a:avLst/>
          </a:prstGeom>
          <a:ln>
            <a:noFill/>
          </a:ln>
        </p:spPr>
        <p:txBody>
          <a:bodyPr wrap="square">
            <a:spAutoFit/>
          </a:bodyPr>
          <a:lstStyle/>
          <a:p>
            <a:pPr algn="ctr"/>
            <a:r>
              <a:rPr lang="en-US" sz="1600" i="1" dirty="0">
                <a:latin typeface="Times New Roman" panose="02020603050405020304" pitchFamily="18" charset="0"/>
                <a:cs typeface="Times New Roman" panose="02020603050405020304" pitchFamily="18" charset="0"/>
              </a:rPr>
              <a:t>“Temperatures of final mantle equilibrium were </a:t>
            </a:r>
          </a:p>
          <a:p>
            <a:pPr algn="ctr"/>
            <a:r>
              <a:rPr lang="en-US" sz="1600" i="1" dirty="0">
                <a:latin typeface="Times New Roman" panose="02020603050405020304" pitchFamily="18" charset="0"/>
                <a:cs typeface="Times New Roman" panose="02020603050405020304" pitchFamily="18" charset="0"/>
              </a:rPr>
              <a:t>1200–1300 °C, but this high-temperature history was abruptly terminated by rapid cooling and reduction associated with pressure loss.“ Herrin et al. (2010)</a:t>
            </a:r>
            <a:endParaRPr lang="it-IT" sz="1600" i="1" dirty="0">
              <a:latin typeface="Times New Roman" panose="02020603050405020304" pitchFamily="18" charset="0"/>
              <a:cs typeface="Times New Roman" panose="02020603050405020304" pitchFamily="18" charset="0"/>
            </a:endParaRPr>
          </a:p>
        </p:txBody>
      </p:sp>
      <p:sp>
        <p:nvSpPr>
          <p:cNvPr id="4" name="Rettangolo 3">
            <a:extLst>
              <a:ext uri="{FF2B5EF4-FFF2-40B4-BE49-F238E27FC236}">
                <a16:creationId xmlns:a16="http://schemas.microsoft.com/office/drawing/2014/main" id="{504AE052-0A1B-4472-B72C-B8726CA33027}"/>
              </a:ext>
            </a:extLst>
          </p:cNvPr>
          <p:cNvSpPr/>
          <p:nvPr/>
        </p:nvSpPr>
        <p:spPr>
          <a:xfrm>
            <a:off x="3041010" y="4070407"/>
            <a:ext cx="6010712" cy="1200329"/>
          </a:xfrm>
          <a:prstGeom prst="rect">
            <a:avLst/>
          </a:prstGeom>
        </p:spPr>
        <p:txBody>
          <a:bodyPr wrap="square">
            <a:spAutoFit/>
          </a:bodyPr>
          <a:lstStyle/>
          <a:p>
            <a:pPr algn="ctr"/>
            <a:r>
              <a:rPr lang="it-IT" i="1" dirty="0" err="1">
                <a:latin typeface="Times New Roman" panose="02020603050405020304" pitchFamily="18" charset="0"/>
              </a:rPr>
              <a:t>Ganguly</a:t>
            </a:r>
            <a:r>
              <a:rPr lang="it-IT" i="1" dirty="0">
                <a:latin typeface="Times New Roman" panose="02020603050405020304" pitchFamily="18" charset="0"/>
              </a:rPr>
              <a:t> J. and </a:t>
            </a:r>
            <a:r>
              <a:rPr lang="it-IT" i="1" dirty="0" err="1">
                <a:latin typeface="Times New Roman" panose="02020603050405020304" pitchFamily="18" charset="0"/>
              </a:rPr>
              <a:t>Tazzoli</a:t>
            </a:r>
            <a:r>
              <a:rPr lang="it-IT" i="1" dirty="0">
                <a:latin typeface="Times New Roman" panose="02020603050405020304" pitchFamily="18" charset="0"/>
              </a:rPr>
              <a:t> V. 1994. Fe2+-Mg </a:t>
            </a:r>
            <a:r>
              <a:rPr lang="it-IT" i="1" dirty="0" err="1">
                <a:latin typeface="Times New Roman" panose="02020603050405020304" pitchFamily="18" charset="0"/>
              </a:rPr>
              <a:t>interdiffusion</a:t>
            </a:r>
            <a:r>
              <a:rPr lang="it-IT" i="1" dirty="0">
                <a:latin typeface="Times New Roman" panose="02020603050405020304" pitchFamily="18" charset="0"/>
              </a:rPr>
              <a:t> in </a:t>
            </a:r>
            <a:r>
              <a:rPr lang="it-IT" i="1" dirty="0" err="1">
                <a:latin typeface="Times New Roman" panose="02020603050405020304" pitchFamily="18" charset="0"/>
              </a:rPr>
              <a:t>orthopyroxene</a:t>
            </a:r>
            <a:r>
              <a:rPr lang="it-IT" i="1" dirty="0">
                <a:latin typeface="Times New Roman" panose="02020603050405020304" pitchFamily="18" charset="0"/>
              </a:rPr>
              <a:t>: </a:t>
            </a:r>
            <a:r>
              <a:rPr lang="it-IT" i="1" dirty="0" err="1">
                <a:latin typeface="Times New Roman" panose="02020603050405020304" pitchFamily="18" charset="0"/>
              </a:rPr>
              <a:t>Retrieval</a:t>
            </a:r>
            <a:r>
              <a:rPr lang="it-IT" i="1" dirty="0">
                <a:latin typeface="Times New Roman" panose="02020603050405020304" pitchFamily="18" charset="0"/>
              </a:rPr>
              <a:t> from data on </a:t>
            </a:r>
            <a:r>
              <a:rPr lang="it-IT" i="1" dirty="0" err="1">
                <a:latin typeface="Times New Roman" panose="02020603050405020304" pitchFamily="18" charset="0"/>
              </a:rPr>
              <a:t>intracrystallineexchange</a:t>
            </a:r>
            <a:r>
              <a:rPr lang="it-IT" i="1" dirty="0">
                <a:latin typeface="Times New Roman" panose="02020603050405020304" pitchFamily="18" charset="0"/>
              </a:rPr>
              <a:t> </a:t>
            </a:r>
            <a:r>
              <a:rPr lang="it-IT" i="1" dirty="0" err="1">
                <a:latin typeface="Times New Roman" panose="02020603050405020304" pitchFamily="18" charset="0"/>
              </a:rPr>
              <a:t>reaction.American</a:t>
            </a:r>
            <a:r>
              <a:rPr lang="it-IT" i="1" dirty="0">
                <a:latin typeface="Times New Roman" panose="02020603050405020304" pitchFamily="18" charset="0"/>
              </a:rPr>
              <a:t> Mineralogist79:930–937.</a:t>
            </a:r>
            <a:endParaRPr lang="it-IT" i="1" dirty="0"/>
          </a:p>
        </p:txBody>
      </p:sp>
      <p:sp>
        <p:nvSpPr>
          <p:cNvPr id="5" name="Freccia circolare a sinistra 4">
            <a:extLst>
              <a:ext uri="{FF2B5EF4-FFF2-40B4-BE49-F238E27FC236}">
                <a16:creationId xmlns:a16="http://schemas.microsoft.com/office/drawing/2014/main" id="{160CB433-25AD-4767-86C1-45C88E01C143}"/>
              </a:ext>
            </a:extLst>
          </p:cNvPr>
          <p:cNvSpPr/>
          <p:nvPr/>
        </p:nvSpPr>
        <p:spPr>
          <a:xfrm rot="17689127">
            <a:off x="6062076" y="2088898"/>
            <a:ext cx="537076" cy="251764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Freccia circolare a sinistra 5">
            <a:extLst>
              <a:ext uri="{FF2B5EF4-FFF2-40B4-BE49-F238E27FC236}">
                <a16:creationId xmlns:a16="http://schemas.microsoft.com/office/drawing/2014/main" id="{6EC8BFA5-AAE0-4A3D-B765-412D7E6A2085}"/>
              </a:ext>
            </a:extLst>
          </p:cNvPr>
          <p:cNvSpPr/>
          <p:nvPr/>
        </p:nvSpPr>
        <p:spPr>
          <a:xfrm rot="2125575" flipH="1">
            <a:off x="2152029" y="4149983"/>
            <a:ext cx="608576" cy="146577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7" name="CasellaDiTesto 6">
            <a:extLst>
              <a:ext uri="{FF2B5EF4-FFF2-40B4-BE49-F238E27FC236}">
                <a16:creationId xmlns:a16="http://schemas.microsoft.com/office/drawing/2014/main" id="{9B6DA429-E743-42D2-91E7-B62E82CF6A1E}"/>
              </a:ext>
            </a:extLst>
          </p:cNvPr>
          <p:cNvSpPr txBox="1"/>
          <p:nvPr/>
        </p:nvSpPr>
        <p:spPr>
          <a:xfrm>
            <a:off x="1575178" y="5771626"/>
            <a:ext cx="6293695" cy="400110"/>
          </a:xfrm>
          <a:prstGeom prst="rect">
            <a:avLst/>
          </a:prstGeom>
          <a:noFill/>
          <a:ln>
            <a:solidFill>
              <a:schemeClr val="tx1"/>
            </a:solidFill>
          </a:ln>
        </p:spPr>
        <p:txBody>
          <a:bodyPr wrap="square" rtlCol="0">
            <a:spAutoFit/>
          </a:bodyPr>
          <a:lstStyle/>
          <a:p>
            <a:pPr algn="ctr"/>
            <a:r>
              <a:rPr lang="it-IT" sz="2000" dirty="0" err="1">
                <a:latin typeface="Times New Roman" panose="02020603050405020304" pitchFamily="18" charset="0"/>
                <a:cs typeface="Times New Roman" panose="02020603050405020304" pitchFamily="18" charset="0"/>
              </a:rPr>
              <a:t>Not</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well</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explained</a:t>
            </a:r>
            <a:r>
              <a:rPr lang="it-IT" sz="2000" dirty="0">
                <a:latin typeface="Times New Roman" panose="02020603050405020304" pitchFamily="18" charset="0"/>
                <a:cs typeface="Times New Roman" panose="02020603050405020304" pitchFamily="18" charset="0"/>
              </a:rPr>
              <a:t> in the </a:t>
            </a:r>
            <a:r>
              <a:rPr lang="it-IT" sz="2000" dirty="0" err="1">
                <a:latin typeface="Times New Roman" panose="02020603050405020304" pitchFamily="18" charset="0"/>
                <a:cs typeface="Times New Roman" panose="02020603050405020304" pitchFamily="18" charset="0"/>
              </a:rPr>
              <a:t>main</a:t>
            </a:r>
            <a:r>
              <a:rPr lang="it-IT" sz="2000" dirty="0">
                <a:latin typeface="Times New Roman" panose="02020603050405020304" pitchFamily="18" charset="0"/>
                <a:cs typeface="Times New Roman" panose="02020603050405020304" pitchFamily="18" charset="0"/>
              </a:rPr>
              <a:t> text of </a:t>
            </a:r>
            <a:r>
              <a:rPr lang="it-IT" sz="2000" dirty="0" err="1">
                <a:latin typeface="Times New Roman" panose="02020603050405020304" pitchFamily="18" charset="0"/>
                <a:cs typeface="Times New Roman" panose="02020603050405020304" pitchFamily="18" charset="0"/>
              </a:rPr>
              <a:t>Herrin</a:t>
            </a:r>
            <a:r>
              <a:rPr lang="it-IT" sz="2000" dirty="0">
                <a:latin typeface="Times New Roman" panose="02020603050405020304" pitchFamily="18" charset="0"/>
                <a:cs typeface="Times New Roman" panose="02020603050405020304" pitchFamily="18" charset="0"/>
              </a:rPr>
              <a:t> et al. (2010)</a:t>
            </a:r>
          </a:p>
        </p:txBody>
      </p:sp>
      <p:sp>
        <p:nvSpPr>
          <p:cNvPr id="8" name="Titolo 1">
            <a:extLst>
              <a:ext uri="{FF2B5EF4-FFF2-40B4-BE49-F238E27FC236}">
                <a16:creationId xmlns:a16="http://schemas.microsoft.com/office/drawing/2014/main" id="{1826BB95-AB3A-43C6-AECD-E277CC786D09}"/>
              </a:ext>
            </a:extLst>
          </p:cNvPr>
          <p:cNvSpPr txBox="1">
            <a:spLocks/>
          </p:cNvSpPr>
          <p:nvPr/>
        </p:nvSpPr>
        <p:spPr>
          <a:xfrm>
            <a:off x="5667513" y="333497"/>
            <a:ext cx="3129357" cy="2242096"/>
          </a:xfrm>
          <a:prstGeom prst="rect">
            <a:avLst/>
          </a:prstGeom>
          <a:ln>
            <a:solidFill>
              <a:schemeClr val="accent1"/>
            </a:solidFill>
          </a:ln>
        </p:spPr>
        <p:txBody>
          <a:bodyPr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800" dirty="0" err="1">
                <a:solidFill>
                  <a:srgbClr val="002060"/>
                </a:solidFill>
              </a:rPr>
              <a:t>Could</a:t>
            </a:r>
            <a:r>
              <a:rPr lang="it-IT" sz="2800" dirty="0">
                <a:solidFill>
                  <a:srgbClr val="002060"/>
                </a:solidFill>
              </a:rPr>
              <a:t> be the temperature </a:t>
            </a:r>
            <a:r>
              <a:rPr lang="it-IT" sz="2800" dirty="0" err="1">
                <a:solidFill>
                  <a:srgbClr val="002060"/>
                </a:solidFill>
              </a:rPr>
              <a:t>recorded</a:t>
            </a:r>
            <a:r>
              <a:rPr lang="it-IT" sz="2800" dirty="0">
                <a:solidFill>
                  <a:srgbClr val="002060"/>
                </a:solidFill>
              </a:rPr>
              <a:t> by </a:t>
            </a:r>
            <a:r>
              <a:rPr lang="it-IT" sz="2800" dirty="0" err="1">
                <a:solidFill>
                  <a:srgbClr val="002060"/>
                </a:solidFill>
              </a:rPr>
              <a:t>graphite</a:t>
            </a:r>
            <a:r>
              <a:rPr lang="it-IT" sz="2800" dirty="0">
                <a:solidFill>
                  <a:srgbClr val="002060"/>
                </a:solidFill>
              </a:rPr>
              <a:t> </a:t>
            </a:r>
            <a:r>
              <a:rPr lang="it-IT" sz="2800" dirty="0" err="1">
                <a:solidFill>
                  <a:srgbClr val="002060"/>
                </a:solidFill>
              </a:rPr>
              <a:t>related</a:t>
            </a:r>
            <a:r>
              <a:rPr lang="it-IT" sz="2800" dirty="0">
                <a:solidFill>
                  <a:srgbClr val="002060"/>
                </a:solidFill>
              </a:rPr>
              <a:t> to the </a:t>
            </a:r>
            <a:r>
              <a:rPr lang="it-IT" sz="2800" dirty="0" err="1">
                <a:solidFill>
                  <a:srgbClr val="002060"/>
                </a:solidFill>
              </a:rPr>
              <a:t>equilibrium</a:t>
            </a:r>
            <a:r>
              <a:rPr lang="it-IT" sz="2800" dirty="0">
                <a:solidFill>
                  <a:srgbClr val="002060"/>
                </a:solidFill>
              </a:rPr>
              <a:t> temperature on the UPB?</a:t>
            </a:r>
          </a:p>
        </p:txBody>
      </p:sp>
    </p:spTree>
    <p:extLst>
      <p:ext uri="{BB962C8B-B14F-4D97-AF65-F5344CB8AC3E}">
        <p14:creationId xmlns:p14="http://schemas.microsoft.com/office/powerpoint/2010/main" val="5868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6268007-D529-42DD-8140-D2BE3EB01242}"/>
              </a:ext>
            </a:extLst>
          </p:cNvPr>
          <p:cNvSpPr txBox="1"/>
          <p:nvPr/>
        </p:nvSpPr>
        <p:spPr>
          <a:xfrm>
            <a:off x="1166070" y="2063692"/>
            <a:ext cx="7080308" cy="1200329"/>
          </a:xfrm>
          <a:prstGeom prst="rect">
            <a:avLst/>
          </a:prstGeom>
          <a:noFill/>
          <a:ln>
            <a:solidFill>
              <a:schemeClr val="accent1"/>
            </a:solidFill>
          </a:ln>
        </p:spPr>
        <p:txBody>
          <a:bodyPr wrap="square" rtlCol="0">
            <a:spAutoFit/>
          </a:bodyPr>
          <a:lstStyle/>
          <a:p>
            <a:pPr algn="ctr"/>
            <a:r>
              <a:rPr lang="it-IT" sz="3600" dirty="0" err="1">
                <a:solidFill>
                  <a:srgbClr val="002060"/>
                </a:solidFill>
              </a:rPr>
              <a:t>Why</a:t>
            </a:r>
            <a:r>
              <a:rPr lang="it-IT" sz="3600" dirty="0">
                <a:solidFill>
                  <a:srgbClr val="002060"/>
                </a:solidFill>
              </a:rPr>
              <a:t> do </a:t>
            </a:r>
            <a:r>
              <a:rPr lang="it-IT" sz="3600" dirty="0" err="1">
                <a:solidFill>
                  <a:srgbClr val="002060"/>
                </a:solidFill>
              </a:rPr>
              <a:t>you</a:t>
            </a:r>
            <a:r>
              <a:rPr lang="it-IT" sz="3600" dirty="0">
                <a:solidFill>
                  <a:srgbClr val="002060"/>
                </a:solidFill>
              </a:rPr>
              <a:t> </a:t>
            </a:r>
            <a:r>
              <a:rPr lang="it-IT" sz="3600" dirty="0" err="1">
                <a:solidFill>
                  <a:srgbClr val="002060"/>
                </a:solidFill>
              </a:rPr>
              <a:t>exclude</a:t>
            </a:r>
            <a:r>
              <a:rPr lang="it-IT" sz="3600" dirty="0">
                <a:solidFill>
                  <a:srgbClr val="002060"/>
                </a:solidFill>
              </a:rPr>
              <a:t> the other </a:t>
            </a:r>
            <a:r>
              <a:rPr lang="it-IT" sz="3600" dirty="0" err="1">
                <a:solidFill>
                  <a:srgbClr val="002060"/>
                </a:solidFill>
              </a:rPr>
              <a:t>two</a:t>
            </a:r>
            <a:r>
              <a:rPr lang="it-IT" sz="3600" dirty="0">
                <a:solidFill>
                  <a:srgbClr val="002060"/>
                </a:solidFill>
              </a:rPr>
              <a:t> </a:t>
            </a:r>
            <a:r>
              <a:rPr lang="it-IT" sz="3600" dirty="0" err="1">
                <a:solidFill>
                  <a:srgbClr val="002060"/>
                </a:solidFill>
              </a:rPr>
              <a:t>hypotheses</a:t>
            </a:r>
            <a:r>
              <a:rPr lang="it-IT" sz="3600" dirty="0">
                <a:solidFill>
                  <a:srgbClr val="002060"/>
                </a:solidFill>
              </a:rPr>
              <a:t>?</a:t>
            </a:r>
          </a:p>
        </p:txBody>
      </p:sp>
    </p:spTree>
    <p:extLst>
      <p:ext uri="{BB962C8B-B14F-4D97-AF65-F5344CB8AC3E}">
        <p14:creationId xmlns:p14="http://schemas.microsoft.com/office/powerpoint/2010/main" val="1697476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VLT image of the Carina Nebula in infrared light | ESO Italia">
            <a:extLst>
              <a:ext uri="{FF2B5EF4-FFF2-40B4-BE49-F238E27FC236}">
                <a16:creationId xmlns:a16="http://schemas.microsoft.com/office/drawing/2014/main" id="{89169DD7-3FD9-46EA-A156-C94D28A628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52" r="24613"/>
          <a:stretch/>
        </p:blipFill>
        <p:spPr bwMode="auto">
          <a:xfrm rot="5400000">
            <a:off x="-28981" y="596608"/>
            <a:ext cx="2940614" cy="20834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eep inside Earth, scientists find weird blobs and mountains taller than  Mount Everest">
            <a:extLst>
              <a:ext uri="{FF2B5EF4-FFF2-40B4-BE49-F238E27FC236}">
                <a16:creationId xmlns:a16="http://schemas.microsoft.com/office/drawing/2014/main" id="{6DA4EF02-4EF7-4507-A780-CD75514080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77" t="-1895" r="35140" b="3691"/>
          <a:stretch/>
        </p:blipFill>
        <p:spPr bwMode="auto">
          <a:xfrm>
            <a:off x="399623" y="3253838"/>
            <a:ext cx="2083406" cy="328928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57C7C22A-F344-4E07-93DD-6E783E1A93F6}"/>
              </a:ext>
            </a:extLst>
          </p:cNvPr>
          <p:cNvSpPr txBox="1"/>
          <p:nvPr/>
        </p:nvSpPr>
        <p:spPr>
          <a:xfrm>
            <a:off x="2645172" y="697945"/>
            <a:ext cx="1926828" cy="1938992"/>
          </a:xfrm>
          <a:prstGeom prst="rect">
            <a:avLst/>
          </a:prstGeom>
          <a:solidFill>
            <a:srgbClr val="002060">
              <a:alpha val="44000"/>
            </a:srgbClr>
          </a:solidFill>
        </p:spPr>
        <p:txBody>
          <a:bodyPr wrap="square">
            <a:spAutoFit/>
          </a:bodyPr>
          <a:lstStyle/>
          <a:p>
            <a:pPr algn="ctr"/>
            <a:r>
              <a:rPr lang="en-GB" sz="2400" b="1" dirty="0">
                <a:solidFill>
                  <a:schemeClr val="bg1"/>
                </a:solidFill>
                <a:latin typeface="Baskerville Old Face" panose="02020602080505020303" pitchFamily="18" charset="0"/>
              </a:rPr>
              <a:t>Option 1.</a:t>
            </a:r>
          </a:p>
          <a:p>
            <a:pPr algn="ctr"/>
            <a:r>
              <a:rPr lang="en-GB" sz="2400" b="1" dirty="0">
                <a:solidFill>
                  <a:schemeClr val="bg1"/>
                </a:solidFill>
                <a:latin typeface="Baskerville Old Face" panose="02020602080505020303" pitchFamily="18" charset="0"/>
              </a:rPr>
              <a:t>Formation </a:t>
            </a:r>
          </a:p>
          <a:p>
            <a:pPr algn="ctr"/>
            <a:r>
              <a:rPr lang="en-GB" sz="2400" b="1" dirty="0">
                <a:solidFill>
                  <a:schemeClr val="bg1"/>
                </a:solidFill>
                <a:latin typeface="Baskerville Old Face" panose="02020602080505020303" pitchFamily="18" charset="0"/>
              </a:rPr>
              <a:t>by CVD prior to accretion of UPB </a:t>
            </a:r>
          </a:p>
        </p:txBody>
      </p:sp>
      <p:sp>
        <p:nvSpPr>
          <p:cNvPr id="6" name="CasellaDiTesto 5">
            <a:extLst>
              <a:ext uri="{FF2B5EF4-FFF2-40B4-BE49-F238E27FC236}">
                <a16:creationId xmlns:a16="http://schemas.microsoft.com/office/drawing/2014/main" id="{0A6638BA-D938-457A-9253-9C7830AD9DF5}"/>
              </a:ext>
            </a:extLst>
          </p:cNvPr>
          <p:cNvSpPr txBox="1"/>
          <p:nvPr/>
        </p:nvSpPr>
        <p:spPr>
          <a:xfrm>
            <a:off x="-296771" y="2722371"/>
            <a:ext cx="3905357" cy="307777"/>
          </a:xfrm>
          <a:prstGeom prst="rect">
            <a:avLst/>
          </a:prstGeom>
          <a:noFill/>
        </p:spPr>
        <p:txBody>
          <a:bodyPr wrap="square">
            <a:spAutoFit/>
          </a:bodyPr>
          <a:lstStyle/>
          <a:p>
            <a:pPr algn="ctr"/>
            <a:r>
              <a:rPr lang="it-IT" sz="1400" dirty="0" err="1">
                <a:solidFill>
                  <a:schemeClr val="bg1"/>
                </a:solidFill>
                <a:latin typeface="Baskerville Old Face" panose="02020602080505020303" pitchFamily="18" charset="0"/>
              </a:rPr>
              <a:t>Fukunaga</a:t>
            </a:r>
            <a:r>
              <a:rPr lang="it-IT" sz="1400" dirty="0">
                <a:solidFill>
                  <a:schemeClr val="bg1"/>
                </a:solidFill>
                <a:latin typeface="Baskerville Old Face" panose="02020602080505020303" pitchFamily="18" charset="0"/>
              </a:rPr>
              <a:t> et al. (1987)</a:t>
            </a:r>
            <a:endParaRPr lang="en-GB" sz="1400" dirty="0">
              <a:solidFill>
                <a:schemeClr val="bg1"/>
              </a:solidFill>
              <a:latin typeface="Baskerville Old Face" panose="02020602080505020303" pitchFamily="18" charset="0"/>
            </a:endParaRPr>
          </a:p>
        </p:txBody>
      </p:sp>
      <p:sp>
        <p:nvSpPr>
          <p:cNvPr id="7" name="CasellaDiTesto 6">
            <a:extLst>
              <a:ext uri="{FF2B5EF4-FFF2-40B4-BE49-F238E27FC236}">
                <a16:creationId xmlns:a16="http://schemas.microsoft.com/office/drawing/2014/main" id="{41C912B8-FACE-47C9-8C63-65B66596E8CC}"/>
              </a:ext>
            </a:extLst>
          </p:cNvPr>
          <p:cNvSpPr txBox="1"/>
          <p:nvPr/>
        </p:nvSpPr>
        <p:spPr>
          <a:xfrm>
            <a:off x="2648239" y="3592561"/>
            <a:ext cx="2015840" cy="2677656"/>
          </a:xfrm>
          <a:prstGeom prst="rect">
            <a:avLst/>
          </a:prstGeom>
          <a:solidFill>
            <a:srgbClr val="FD5800">
              <a:alpha val="34000"/>
            </a:srgbClr>
          </a:solidFill>
        </p:spPr>
        <p:txBody>
          <a:bodyPr wrap="square">
            <a:spAutoFit/>
          </a:bodyPr>
          <a:lstStyle/>
          <a:p>
            <a:pPr algn="ctr"/>
            <a:r>
              <a:rPr lang="en-GB" sz="2400" b="1" dirty="0">
                <a:latin typeface="Baskerville Old Face" panose="02020602080505020303" pitchFamily="18" charset="0"/>
              </a:rPr>
              <a:t>Option 2.</a:t>
            </a:r>
          </a:p>
          <a:p>
            <a:pPr algn="ctr"/>
            <a:r>
              <a:rPr lang="en-GB" sz="2400" b="1" dirty="0">
                <a:latin typeface="Baskerville Old Face" panose="02020602080505020303" pitchFamily="18" charset="0"/>
              </a:rPr>
              <a:t>Formation under static HP condition in the deep interior of the UPB</a:t>
            </a:r>
            <a:endParaRPr lang="en-GB" sz="2400" dirty="0"/>
          </a:p>
        </p:txBody>
      </p:sp>
      <p:sp>
        <p:nvSpPr>
          <p:cNvPr id="8" name="CasellaDiTesto 7">
            <a:extLst>
              <a:ext uri="{FF2B5EF4-FFF2-40B4-BE49-F238E27FC236}">
                <a16:creationId xmlns:a16="http://schemas.microsoft.com/office/drawing/2014/main" id="{EBBFFD80-D8EF-4072-8C30-BFDC58FCC547}"/>
              </a:ext>
            </a:extLst>
          </p:cNvPr>
          <p:cNvSpPr txBox="1"/>
          <p:nvPr/>
        </p:nvSpPr>
        <p:spPr>
          <a:xfrm>
            <a:off x="1441326" y="6208930"/>
            <a:ext cx="7562850" cy="307777"/>
          </a:xfrm>
          <a:prstGeom prst="rect">
            <a:avLst/>
          </a:prstGeom>
          <a:noFill/>
        </p:spPr>
        <p:txBody>
          <a:bodyPr wrap="square">
            <a:spAutoFit/>
          </a:bodyPr>
          <a:lstStyle/>
          <a:p>
            <a:r>
              <a:rPr lang="en-GB" sz="1400" dirty="0">
                <a:solidFill>
                  <a:schemeClr val="bg1"/>
                </a:solidFill>
                <a:latin typeface="Baskerville Old Face" panose="02020602080505020303" pitchFamily="18" charset="0"/>
              </a:rPr>
              <a:t>Urey (1956)</a:t>
            </a:r>
            <a:endParaRPr lang="en-GB" sz="1400" dirty="0"/>
          </a:p>
        </p:txBody>
      </p:sp>
      <p:sp>
        <p:nvSpPr>
          <p:cNvPr id="2" name="CasellaDiTesto 1">
            <a:extLst>
              <a:ext uri="{FF2B5EF4-FFF2-40B4-BE49-F238E27FC236}">
                <a16:creationId xmlns:a16="http://schemas.microsoft.com/office/drawing/2014/main" id="{03B832D5-7356-4A10-85C6-97DAFA216922}"/>
              </a:ext>
            </a:extLst>
          </p:cNvPr>
          <p:cNvSpPr txBox="1"/>
          <p:nvPr/>
        </p:nvSpPr>
        <p:spPr>
          <a:xfrm flipH="1">
            <a:off x="4734143" y="766765"/>
            <a:ext cx="4248489" cy="1754326"/>
          </a:xfrm>
          <a:prstGeom prst="rect">
            <a:avLst/>
          </a:prstGeom>
          <a:noFill/>
        </p:spPr>
        <p:txBody>
          <a:bodyPr wrap="square" rtlCol="0">
            <a:spAutoFit/>
          </a:bodyPr>
          <a:lstStyle/>
          <a:p>
            <a:pPr marL="285750" indent="-285750">
              <a:buFont typeface="Arial" panose="020B0604020202020204" pitchFamily="34" charset="0"/>
              <a:buChar char="•"/>
            </a:pPr>
            <a:r>
              <a:rPr lang="it-IT" dirty="0"/>
              <a:t>More diamonds </a:t>
            </a:r>
            <a:r>
              <a:rPr lang="it-IT" dirty="0" err="1"/>
              <a:t>than</a:t>
            </a:r>
            <a:r>
              <a:rPr lang="it-IT" dirty="0"/>
              <a:t> </a:t>
            </a:r>
            <a:r>
              <a:rPr lang="it-IT" dirty="0" err="1"/>
              <a:t>graphite</a:t>
            </a:r>
            <a:r>
              <a:rPr lang="it-IT" dirty="0"/>
              <a:t> </a:t>
            </a:r>
            <a:r>
              <a:rPr lang="it-IT" dirty="0" err="1"/>
              <a:t>crystals</a:t>
            </a:r>
            <a:endParaRPr lang="it-IT" dirty="0"/>
          </a:p>
          <a:p>
            <a:pPr marL="285750" indent="-285750">
              <a:buFont typeface="Arial" panose="020B0604020202020204" pitchFamily="34" charset="0"/>
              <a:buChar char="•"/>
            </a:pPr>
            <a:r>
              <a:rPr lang="it-IT" dirty="0"/>
              <a:t>No </a:t>
            </a:r>
            <a:r>
              <a:rPr lang="it-IT" dirty="0" err="1"/>
              <a:t>explanation</a:t>
            </a:r>
            <a:r>
              <a:rPr lang="it-IT" dirty="0"/>
              <a:t> for </a:t>
            </a:r>
            <a:r>
              <a:rPr lang="it-IT" dirty="0" err="1"/>
              <a:t>microcrystalline</a:t>
            </a:r>
            <a:r>
              <a:rPr lang="it-IT" dirty="0"/>
              <a:t> diamonds</a:t>
            </a:r>
          </a:p>
          <a:p>
            <a:pPr marL="285750" indent="-285750">
              <a:buFont typeface="Arial" panose="020B0604020202020204" pitchFamily="34" charset="0"/>
              <a:buChar char="•"/>
            </a:pPr>
            <a:r>
              <a:rPr lang="it-IT" dirty="0"/>
              <a:t>Bruno et al. (2016) </a:t>
            </a:r>
            <a:r>
              <a:rPr lang="it-IT" dirty="0" err="1"/>
              <a:t>demonstrate</a:t>
            </a:r>
            <a:r>
              <a:rPr lang="it-IT" dirty="0"/>
              <a:t> </a:t>
            </a:r>
            <a:r>
              <a:rPr lang="it-IT" dirty="0" err="1"/>
              <a:t>that</a:t>
            </a:r>
            <a:r>
              <a:rPr lang="it-IT" dirty="0"/>
              <a:t> </a:t>
            </a:r>
            <a:r>
              <a:rPr lang="it-IT" dirty="0" err="1"/>
              <a:t>it</a:t>
            </a:r>
            <a:r>
              <a:rPr lang="it-IT" dirty="0"/>
              <a:t> </a:t>
            </a:r>
            <a:r>
              <a:rPr lang="it-IT" dirty="0" err="1"/>
              <a:t>is</a:t>
            </a:r>
            <a:r>
              <a:rPr lang="it-IT" dirty="0"/>
              <a:t> </a:t>
            </a:r>
            <a:r>
              <a:rPr lang="it-IT" dirty="0" err="1"/>
              <a:t>not</a:t>
            </a:r>
            <a:r>
              <a:rPr lang="it-IT" dirty="0"/>
              <a:t> </a:t>
            </a:r>
            <a:r>
              <a:rPr lang="it-IT" dirty="0" err="1"/>
              <a:t>possible</a:t>
            </a:r>
            <a:r>
              <a:rPr lang="it-IT" dirty="0"/>
              <a:t> to </a:t>
            </a:r>
            <a:r>
              <a:rPr lang="it-IT" dirty="0" err="1"/>
              <a:t>have</a:t>
            </a:r>
            <a:r>
              <a:rPr lang="it-IT" dirty="0"/>
              <a:t> CVD on olivine </a:t>
            </a:r>
            <a:r>
              <a:rPr lang="it-IT" dirty="0" err="1"/>
              <a:t>substrate</a:t>
            </a:r>
            <a:r>
              <a:rPr lang="it-IT" dirty="0"/>
              <a:t> </a:t>
            </a:r>
          </a:p>
        </p:txBody>
      </p:sp>
      <p:sp>
        <p:nvSpPr>
          <p:cNvPr id="9" name="CasellaDiTesto 8">
            <a:extLst>
              <a:ext uri="{FF2B5EF4-FFF2-40B4-BE49-F238E27FC236}">
                <a16:creationId xmlns:a16="http://schemas.microsoft.com/office/drawing/2014/main" id="{9D3C46AF-73E6-4778-8A57-FEF347CF32C8}"/>
              </a:ext>
            </a:extLst>
          </p:cNvPr>
          <p:cNvSpPr txBox="1"/>
          <p:nvPr/>
        </p:nvSpPr>
        <p:spPr>
          <a:xfrm flipH="1">
            <a:off x="4801491" y="3844798"/>
            <a:ext cx="4248489" cy="2585323"/>
          </a:xfrm>
          <a:prstGeom prst="rect">
            <a:avLst/>
          </a:prstGeom>
          <a:noFill/>
        </p:spPr>
        <p:txBody>
          <a:bodyPr wrap="square" rtlCol="0">
            <a:spAutoFit/>
          </a:bodyPr>
          <a:lstStyle/>
          <a:p>
            <a:pPr marL="285750" indent="-285750">
              <a:buFont typeface="Arial" panose="020B0604020202020204" pitchFamily="34" charset="0"/>
              <a:buChar char="•"/>
            </a:pPr>
            <a:r>
              <a:rPr lang="it-IT" dirty="0"/>
              <a:t>In literature the </a:t>
            </a:r>
            <a:r>
              <a:rPr lang="it-IT" dirty="0" err="1"/>
              <a:t>dimension</a:t>
            </a:r>
            <a:r>
              <a:rPr lang="it-IT" dirty="0"/>
              <a:t> of the </a:t>
            </a:r>
            <a:r>
              <a:rPr lang="it-IT" dirty="0" err="1"/>
              <a:t>parent</a:t>
            </a:r>
            <a:r>
              <a:rPr lang="it-IT" dirty="0"/>
              <a:t> body </a:t>
            </a:r>
            <a:r>
              <a:rPr lang="it-IT" dirty="0" err="1"/>
              <a:t>was</a:t>
            </a:r>
            <a:r>
              <a:rPr lang="it-IT" dirty="0"/>
              <a:t> </a:t>
            </a:r>
            <a:r>
              <a:rPr lang="it-IT" dirty="0" err="1"/>
              <a:t>determined</a:t>
            </a:r>
            <a:r>
              <a:rPr lang="it-IT" dirty="0"/>
              <a:t> to be </a:t>
            </a:r>
            <a:r>
              <a:rPr lang="it-IT" dirty="0" err="1"/>
              <a:t>close</a:t>
            </a:r>
            <a:r>
              <a:rPr lang="it-IT" dirty="0"/>
              <a:t> to 200km in </a:t>
            </a:r>
            <a:r>
              <a:rPr lang="it-IT" dirty="0" err="1"/>
              <a:t>diameter</a:t>
            </a:r>
            <a:r>
              <a:rPr lang="it-IT" dirty="0"/>
              <a:t> (</a:t>
            </a:r>
            <a:r>
              <a:rPr lang="it-IT" dirty="0" err="1"/>
              <a:t>Goodrich</a:t>
            </a:r>
            <a:r>
              <a:rPr lang="it-IT" dirty="0"/>
              <a:t> et al. 2012).</a:t>
            </a:r>
          </a:p>
          <a:p>
            <a:pPr marL="285750" indent="-285750">
              <a:buFont typeface="Arial" panose="020B0604020202020204" pitchFamily="34" charset="0"/>
              <a:buChar char="•"/>
            </a:pPr>
            <a:r>
              <a:rPr lang="it-IT" dirty="0" err="1"/>
              <a:t>Different</a:t>
            </a:r>
            <a:r>
              <a:rPr lang="it-IT" dirty="0"/>
              <a:t> </a:t>
            </a:r>
            <a:r>
              <a:rPr lang="it-IT" dirty="0" err="1"/>
              <a:t>coexistence</a:t>
            </a:r>
            <a:r>
              <a:rPr lang="it-IT" dirty="0"/>
              <a:t> of carbon </a:t>
            </a:r>
            <a:r>
              <a:rPr lang="it-IT" dirty="0" err="1"/>
              <a:t>phases</a:t>
            </a:r>
            <a:endParaRPr lang="it-IT" dirty="0"/>
          </a:p>
          <a:p>
            <a:pPr marL="285750" indent="-285750">
              <a:buFont typeface="Arial" panose="020B0604020202020204" pitchFamily="34" charset="0"/>
              <a:buChar char="•"/>
            </a:pPr>
            <a:r>
              <a:rPr lang="it-IT" dirty="0" err="1"/>
              <a:t>Graphite</a:t>
            </a:r>
            <a:r>
              <a:rPr lang="it-IT" dirty="0"/>
              <a:t> </a:t>
            </a:r>
            <a:r>
              <a:rPr lang="it-IT" dirty="0" err="1"/>
              <a:t>may</a:t>
            </a:r>
            <a:r>
              <a:rPr lang="it-IT" dirty="0"/>
              <a:t> derive from the </a:t>
            </a:r>
            <a:r>
              <a:rPr lang="it-IT" dirty="0" err="1"/>
              <a:t>graphitization</a:t>
            </a:r>
            <a:r>
              <a:rPr lang="it-IT" dirty="0"/>
              <a:t> of diamond (no </a:t>
            </a:r>
            <a:r>
              <a:rPr lang="it-IT" dirty="0" err="1"/>
              <a:t>onion</a:t>
            </a:r>
            <a:r>
              <a:rPr lang="it-IT" dirty="0"/>
              <a:t> </a:t>
            </a:r>
            <a:r>
              <a:rPr lang="it-IT" dirty="0" err="1"/>
              <a:t>structures</a:t>
            </a:r>
            <a:r>
              <a:rPr lang="it-IT" dirty="0"/>
              <a:t> </a:t>
            </a:r>
            <a:r>
              <a:rPr lang="it-IT" dirty="0" err="1"/>
              <a:t>around</a:t>
            </a:r>
            <a:r>
              <a:rPr lang="it-IT" dirty="0"/>
              <a:t> </a:t>
            </a:r>
            <a:r>
              <a:rPr lang="it-IT" dirty="0" err="1"/>
              <a:t>diamondS</a:t>
            </a:r>
            <a:r>
              <a:rPr lang="it-IT" dirty="0"/>
              <a:t> by TEM)</a:t>
            </a:r>
          </a:p>
          <a:p>
            <a:endParaRPr lang="it-IT" dirty="0"/>
          </a:p>
        </p:txBody>
      </p:sp>
      <p:sp>
        <p:nvSpPr>
          <p:cNvPr id="10" name="Segno di moltiplicazione 9">
            <a:extLst>
              <a:ext uri="{FF2B5EF4-FFF2-40B4-BE49-F238E27FC236}">
                <a16:creationId xmlns:a16="http://schemas.microsoft.com/office/drawing/2014/main" id="{D164AD06-88E8-4590-A843-2BACD1CBC521}"/>
              </a:ext>
            </a:extLst>
          </p:cNvPr>
          <p:cNvSpPr/>
          <p:nvPr/>
        </p:nvSpPr>
        <p:spPr>
          <a:xfrm>
            <a:off x="277792" y="-34724"/>
            <a:ext cx="2367380" cy="334607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egno di moltiplicazione 10">
            <a:extLst>
              <a:ext uri="{FF2B5EF4-FFF2-40B4-BE49-F238E27FC236}">
                <a16:creationId xmlns:a16="http://schemas.microsoft.com/office/drawing/2014/main" id="{5CED1745-DAAA-4957-BFB4-A0B82B60B9ED}"/>
              </a:ext>
            </a:extLst>
          </p:cNvPr>
          <p:cNvSpPr/>
          <p:nvPr/>
        </p:nvSpPr>
        <p:spPr>
          <a:xfrm>
            <a:off x="305318" y="3104465"/>
            <a:ext cx="2367380" cy="334607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6555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2" descr="Le ferrose, le ferro-rocciose e le acondriti">
            <a:extLst>
              <a:ext uri="{FF2B5EF4-FFF2-40B4-BE49-F238E27FC236}">
                <a16:creationId xmlns:a16="http://schemas.microsoft.com/office/drawing/2014/main" id="{0BF36EEF-3713-4E83-B207-B001347EE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183" y="2904887"/>
            <a:ext cx="8711633" cy="219605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nettore 2 13">
            <a:extLst>
              <a:ext uri="{FF2B5EF4-FFF2-40B4-BE49-F238E27FC236}">
                <a16:creationId xmlns:a16="http://schemas.microsoft.com/office/drawing/2014/main" id="{FC2FD357-E0E2-484E-9C41-9EADDB2A0CF7}"/>
              </a:ext>
            </a:extLst>
          </p:cNvPr>
          <p:cNvCxnSpPr>
            <a:cxnSpLocks/>
            <a:stCxn id="31" idx="0"/>
          </p:cNvCxnSpPr>
          <p:nvPr/>
        </p:nvCxnSpPr>
        <p:spPr>
          <a:xfrm flipV="1">
            <a:off x="1331323" y="4213972"/>
            <a:ext cx="0" cy="1173077"/>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58A7ABB5-790B-45B0-A3B1-9CE66D8FA682}"/>
              </a:ext>
            </a:extLst>
          </p:cNvPr>
          <p:cNvCxnSpPr>
            <a:cxnSpLocks/>
            <a:stCxn id="30" idx="0"/>
          </p:cNvCxnSpPr>
          <p:nvPr/>
        </p:nvCxnSpPr>
        <p:spPr>
          <a:xfrm flipV="1">
            <a:off x="3477828" y="3965519"/>
            <a:ext cx="4358072" cy="1406462"/>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DAA7088C-BC10-4190-B40D-F21E3F8793C5}"/>
              </a:ext>
            </a:extLst>
          </p:cNvPr>
          <p:cNvCxnSpPr>
            <a:cxnSpLocks/>
            <a:stCxn id="32" idx="0"/>
          </p:cNvCxnSpPr>
          <p:nvPr/>
        </p:nvCxnSpPr>
        <p:spPr>
          <a:xfrm flipV="1">
            <a:off x="5649206" y="4275910"/>
            <a:ext cx="2092714" cy="109063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9CC4C8D5-8093-48AB-9788-444B2298E0D4}"/>
              </a:ext>
            </a:extLst>
          </p:cNvPr>
          <p:cNvCxnSpPr>
            <a:cxnSpLocks/>
            <a:stCxn id="33" idx="0"/>
          </p:cNvCxnSpPr>
          <p:nvPr/>
        </p:nvCxnSpPr>
        <p:spPr>
          <a:xfrm flipH="1" flipV="1">
            <a:off x="7833224" y="4896102"/>
            <a:ext cx="14288" cy="70638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3BB62598-0F25-4729-9D38-B359D51A4966}"/>
              </a:ext>
            </a:extLst>
          </p:cNvPr>
          <p:cNvSpPr txBox="1"/>
          <p:nvPr/>
        </p:nvSpPr>
        <p:spPr>
          <a:xfrm>
            <a:off x="2437660" y="5371981"/>
            <a:ext cx="2080336" cy="369332"/>
          </a:xfrm>
          <a:prstGeom prst="rect">
            <a:avLst/>
          </a:prstGeom>
          <a:noFill/>
          <a:ln w="38100">
            <a:solidFill>
              <a:srgbClr val="0070C0"/>
            </a:solidFill>
          </a:ln>
        </p:spPr>
        <p:txBody>
          <a:bodyPr wrap="square" rtlCol="0">
            <a:spAutoFit/>
          </a:bodyPr>
          <a:lstStyle>
            <a:defPPr>
              <a:defRPr lang="en-US"/>
            </a:defPPr>
            <a:lvl1pPr algn="ctr">
              <a:defRPr>
                <a:solidFill>
                  <a:srgbClr val="0070C0"/>
                </a:solidFill>
                <a:latin typeface="Bahnschrift SemiCondensed" panose="020B0502040204020203" pitchFamily="34" charset="0"/>
              </a:defRPr>
            </a:lvl1pPr>
          </a:lstStyle>
          <a:p>
            <a:r>
              <a:rPr lang="en-GB" dirty="0"/>
              <a:t>METEORITI A FERRO</a:t>
            </a:r>
          </a:p>
        </p:txBody>
      </p:sp>
      <p:sp>
        <p:nvSpPr>
          <p:cNvPr id="31" name="CasellaDiTesto 30">
            <a:extLst>
              <a:ext uri="{FF2B5EF4-FFF2-40B4-BE49-F238E27FC236}">
                <a16:creationId xmlns:a16="http://schemas.microsoft.com/office/drawing/2014/main" id="{17F80B81-C650-4EBA-87D0-A321CBF8072F}"/>
              </a:ext>
            </a:extLst>
          </p:cNvPr>
          <p:cNvSpPr txBox="1"/>
          <p:nvPr/>
        </p:nvSpPr>
        <p:spPr>
          <a:xfrm>
            <a:off x="299958" y="5387049"/>
            <a:ext cx="2062730" cy="369332"/>
          </a:xfrm>
          <a:prstGeom prst="rect">
            <a:avLst/>
          </a:prstGeom>
          <a:noFill/>
          <a:ln w="38100">
            <a:solidFill>
              <a:schemeClr val="accent6"/>
            </a:solidFill>
          </a:ln>
        </p:spPr>
        <p:txBody>
          <a:bodyPr wrap="square" rtlCol="0">
            <a:spAutoFit/>
          </a:bodyPr>
          <a:lstStyle>
            <a:defPPr>
              <a:defRPr lang="en-US"/>
            </a:defPPr>
            <a:lvl1pPr algn="ctr">
              <a:defRPr>
                <a:solidFill>
                  <a:srgbClr val="00B050"/>
                </a:solidFill>
                <a:latin typeface="Bahnschrift SemiCondensed" panose="020B0502040204020203" pitchFamily="34" charset="0"/>
              </a:defRPr>
            </a:lvl1pPr>
          </a:lstStyle>
          <a:p>
            <a:r>
              <a:rPr lang="en-GB" dirty="0"/>
              <a:t>CONDRITI</a:t>
            </a:r>
          </a:p>
        </p:txBody>
      </p:sp>
      <p:sp>
        <p:nvSpPr>
          <p:cNvPr id="32" name="CasellaDiTesto 31">
            <a:extLst>
              <a:ext uri="{FF2B5EF4-FFF2-40B4-BE49-F238E27FC236}">
                <a16:creationId xmlns:a16="http://schemas.microsoft.com/office/drawing/2014/main" id="{FBE7BBEB-9BBC-4AF4-981C-6D0264656FCF}"/>
              </a:ext>
            </a:extLst>
          </p:cNvPr>
          <p:cNvSpPr txBox="1"/>
          <p:nvPr/>
        </p:nvSpPr>
        <p:spPr>
          <a:xfrm>
            <a:off x="4590636" y="5366540"/>
            <a:ext cx="2117139" cy="646331"/>
          </a:xfrm>
          <a:prstGeom prst="rect">
            <a:avLst/>
          </a:prstGeom>
          <a:noFill/>
          <a:ln w="38100">
            <a:solidFill>
              <a:srgbClr val="0070C0"/>
            </a:solidFill>
          </a:ln>
        </p:spPr>
        <p:txBody>
          <a:bodyPr wrap="square" rtlCol="0">
            <a:spAutoFit/>
          </a:bodyPr>
          <a:lstStyle>
            <a:defPPr>
              <a:defRPr lang="en-US"/>
            </a:defPPr>
            <a:lvl1pPr algn="ctr">
              <a:defRPr>
                <a:solidFill>
                  <a:srgbClr val="0070C0"/>
                </a:solidFill>
                <a:latin typeface="Bahnschrift SemiCondensed" panose="020B0502040204020203" pitchFamily="34" charset="0"/>
              </a:defRPr>
            </a:lvl1pPr>
          </a:lstStyle>
          <a:p>
            <a:r>
              <a:rPr lang="en-GB" dirty="0"/>
              <a:t>METEORITI FERRO-ROCCIOSE</a:t>
            </a:r>
          </a:p>
        </p:txBody>
      </p:sp>
      <p:sp>
        <p:nvSpPr>
          <p:cNvPr id="33" name="CasellaDiTesto 32">
            <a:extLst>
              <a:ext uri="{FF2B5EF4-FFF2-40B4-BE49-F238E27FC236}">
                <a16:creationId xmlns:a16="http://schemas.microsoft.com/office/drawing/2014/main" id="{56E4F904-E99E-4072-960B-9585534196A4}"/>
              </a:ext>
            </a:extLst>
          </p:cNvPr>
          <p:cNvSpPr txBox="1"/>
          <p:nvPr/>
        </p:nvSpPr>
        <p:spPr>
          <a:xfrm>
            <a:off x="6803467" y="5602483"/>
            <a:ext cx="2088089" cy="369332"/>
          </a:xfrm>
          <a:prstGeom prst="rect">
            <a:avLst/>
          </a:prstGeom>
          <a:noFill/>
          <a:ln w="38100">
            <a:solidFill>
              <a:srgbClr val="0070C0"/>
            </a:solidFill>
          </a:ln>
        </p:spPr>
        <p:txBody>
          <a:bodyPr wrap="square" rtlCol="0">
            <a:spAutoFit/>
          </a:bodyPr>
          <a:lstStyle>
            <a:defPPr>
              <a:defRPr lang="en-US"/>
            </a:defPPr>
            <a:lvl1pPr algn="ctr">
              <a:defRPr>
                <a:solidFill>
                  <a:srgbClr val="0070C0"/>
                </a:solidFill>
                <a:latin typeface="Bahnschrift SemiCondensed" panose="020B0502040204020203" pitchFamily="34" charset="0"/>
              </a:defRPr>
            </a:lvl1pPr>
          </a:lstStyle>
          <a:p>
            <a:r>
              <a:rPr lang="en-GB" dirty="0"/>
              <a:t>ACONDRITI</a:t>
            </a:r>
          </a:p>
        </p:txBody>
      </p:sp>
      <p:sp>
        <p:nvSpPr>
          <p:cNvPr id="50" name="CasellaDiTesto 49">
            <a:extLst>
              <a:ext uri="{FF2B5EF4-FFF2-40B4-BE49-F238E27FC236}">
                <a16:creationId xmlns:a16="http://schemas.microsoft.com/office/drawing/2014/main" id="{60D53674-037B-446D-BF28-842728945DAB}"/>
              </a:ext>
            </a:extLst>
          </p:cNvPr>
          <p:cNvSpPr txBox="1"/>
          <p:nvPr/>
        </p:nvSpPr>
        <p:spPr>
          <a:xfrm>
            <a:off x="309945" y="1411977"/>
            <a:ext cx="4208051" cy="461665"/>
          </a:xfrm>
          <a:prstGeom prst="rect">
            <a:avLst/>
          </a:prstGeom>
          <a:noFill/>
          <a:ln w="38100">
            <a:solidFill>
              <a:srgbClr val="C00000"/>
            </a:solidFill>
          </a:ln>
        </p:spPr>
        <p:txBody>
          <a:bodyPr wrap="square" rtlCol="0">
            <a:spAutoFit/>
          </a:bodyPr>
          <a:lstStyle>
            <a:defPPr>
              <a:defRPr lang="en-US"/>
            </a:defPPr>
            <a:lvl1pPr algn="ctr">
              <a:defRPr>
                <a:solidFill>
                  <a:srgbClr val="00B050"/>
                </a:solidFill>
                <a:latin typeface="Bahnschrift SemiCondensed" panose="020B0502040204020203" pitchFamily="34" charset="0"/>
              </a:defRPr>
            </a:lvl1pPr>
          </a:lstStyle>
          <a:p>
            <a:r>
              <a:rPr lang="en-GB" sz="2400" dirty="0">
                <a:solidFill>
                  <a:srgbClr val="C00000"/>
                </a:solidFill>
              </a:rPr>
              <a:t>NON SUFFICIENTI</a:t>
            </a:r>
          </a:p>
        </p:txBody>
      </p:sp>
      <p:sp>
        <p:nvSpPr>
          <p:cNvPr id="51" name="CasellaDiTesto 50">
            <a:extLst>
              <a:ext uri="{FF2B5EF4-FFF2-40B4-BE49-F238E27FC236}">
                <a16:creationId xmlns:a16="http://schemas.microsoft.com/office/drawing/2014/main" id="{3745D83E-CEB7-4F93-99F3-FB6FECA700B4}"/>
              </a:ext>
            </a:extLst>
          </p:cNvPr>
          <p:cNvSpPr txBox="1"/>
          <p:nvPr/>
        </p:nvSpPr>
        <p:spPr>
          <a:xfrm>
            <a:off x="4632956" y="1411978"/>
            <a:ext cx="4201100" cy="461665"/>
          </a:xfrm>
          <a:prstGeom prst="rect">
            <a:avLst/>
          </a:prstGeom>
          <a:noFill/>
          <a:ln w="38100">
            <a:solidFill>
              <a:srgbClr val="C00000"/>
            </a:solidFill>
          </a:ln>
        </p:spPr>
        <p:txBody>
          <a:bodyPr wrap="square" rtlCol="0">
            <a:spAutoFit/>
          </a:bodyPr>
          <a:lstStyle>
            <a:defPPr>
              <a:defRPr lang="en-US"/>
            </a:defPPr>
            <a:lvl1pPr algn="ctr">
              <a:defRPr sz="2400">
                <a:solidFill>
                  <a:srgbClr val="C00000"/>
                </a:solidFill>
                <a:latin typeface="Bahnschrift SemiCondensed" panose="020B0502040204020203" pitchFamily="34" charset="0"/>
              </a:defRPr>
            </a:lvl1pPr>
          </a:lstStyle>
          <a:p>
            <a:r>
              <a:rPr lang="en-GB" dirty="0"/>
              <a:t>SUFFICIENTI</a:t>
            </a:r>
          </a:p>
        </p:txBody>
      </p:sp>
      <p:sp>
        <p:nvSpPr>
          <p:cNvPr id="24" name="CasellaDiTesto 23">
            <a:extLst>
              <a:ext uri="{FF2B5EF4-FFF2-40B4-BE49-F238E27FC236}">
                <a16:creationId xmlns:a16="http://schemas.microsoft.com/office/drawing/2014/main" id="{294C331D-AD5C-45CE-B440-87B8829C9095}"/>
              </a:ext>
            </a:extLst>
          </p:cNvPr>
          <p:cNvSpPr txBox="1"/>
          <p:nvPr/>
        </p:nvSpPr>
        <p:spPr>
          <a:xfrm>
            <a:off x="4835387" y="2051521"/>
            <a:ext cx="3936159" cy="369332"/>
          </a:xfrm>
          <a:prstGeom prst="rect">
            <a:avLst/>
          </a:prstGeom>
          <a:noFill/>
          <a:ln>
            <a:noFill/>
          </a:ln>
        </p:spPr>
        <p:txBody>
          <a:bodyPr wrap="square" rtlCol="0">
            <a:spAutoFit/>
          </a:bodyPr>
          <a:lstStyle/>
          <a:p>
            <a:pPr algn="ctr"/>
            <a:r>
              <a:rPr lang="en-GB" dirty="0">
                <a:solidFill>
                  <a:srgbClr val="C00000"/>
                </a:solidFill>
                <a:latin typeface="Bahnschrift SemiBold Condensed" panose="020B0502040204020203" pitchFamily="34" charset="0"/>
              </a:rPr>
              <a:t>PROCESSI DI FUSIONE E RICRISTALLIZZAZIONE</a:t>
            </a:r>
          </a:p>
        </p:txBody>
      </p:sp>
      <p:sp>
        <p:nvSpPr>
          <p:cNvPr id="37" name="CasellaDiTesto 36">
            <a:extLst>
              <a:ext uri="{FF2B5EF4-FFF2-40B4-BE49-F238E27FC236}">
                <a16:creationId xmlns:a16="http://schemas.microsoft.com/office/drawing/2014/main" id="{6240A745-72E2-4AD6-B7C1-6D9FDFE92755}"/>
              </a:ext>
            </a:extLst>
          </p:cNvPr>
          <p:cNvSpPr txBox="1"/>
          <p:nvPr/>
        </p:nvSpPr>
        <p:spPr>
          <a:xfrm>
            <a:off x="648350" y="2048127"/>
            <a:ext cx="3428675" cy="646331"/>
          </a:xfrm>
          <a:prstGeom prst="rect">
            <a:avLst/>
          </a:prstGeom>
          <a:noFill/>
          <a:ln>
            <a:noFill/>
          </a:ln>
        </p:spPr>
        <p:txBody>
          <a:bodyPr wrap="square" rtlCol="0">
            <a:spAutoFit/>
          </a:bodyPr>
          <a:lstStyle/>
          <a:p>
            <a:pPr algn="ctr"/>
            <a:r>
              <a:rPr lang="it-IT" dirty="0">
                <a:solidFill>
                  <a:srgbClr val="C00000"/>
                </a:solidFill>
                <a:latin typeface="Bahnschrift SemiBold Condensed" panose="020B0502040204020203" pitchFamily="34" charset="0"/>
              </a:rPr>
              <a:t>COMPOSIZIONE PRIMITIVA E/O METAMORFISMO TERMICO</a:t>
            </a:r>
            <a:endParaRPr lang="en-GB" dirty="0">
              <a:solidFill>
                <a:srgbClr val="C00000"/>
              </a:solidFill>
              <a:latin typeface="Bahnschrift SemiBold Condensed" panose="020B0502040204020203" pitchFamily="34" charset="0"/>
            </a:endParaRPr>
          </a:p>
        </p:txBody>
      </p:sp>
      <p:sp>
        <p:nvSpPr>
          <p:cNvPr id="36" name="CasellaDiTesto 35">
            <a:extLst>
              <a:ext uri="{FF2B5EF4-FFF2-40B4-BE49-F238E27FC236}">
                <a16:creationId xmlns:a16="http://schemas.microsoft.com/office/drawing/2014/main" id="{D923844F-6480-4F55-A682-09B0A875A5B0}"/>
              </a:ext>
            </a:extLst>
          </p:cNvPr>
          <p:cNvSpPr txBox="1"/>
          <p:nvPr/>
        </p:nvSpPr>
        <p:spPr>
          <a:xfrm>
            <a:off x="871839" y="347246"/>
            <a:ext cx="7292313" cy="769441"/>
          </a:xfrm>
          <a:prstGeom prst="rect">
            <a:avLst/>
          </a:prstGeom>
          <a:noFill/>
        </p:spPr>
        <p:txBody>
          <a:bodyPr wrap="square" rtlCol="0">
            <a:spAutoFit/>
          </a:bodyPr>
          <a:lstStyle>
            <a:defPPr>
              <a:defRPr lang="en-US"/>
            </a:defPPr>
            <a:lvl1pPr algn="ctr">
              <a:defRPr sz="4400" b="1">
                <a:solidFill>
                  <a:srgbClr val="C00000"/>
                </a:solidFill>
                <a:latin typeface="Bahnschrift SemiBold Condensed" panose="020B0502040204020203" pitchFamily="34" charset="0"/>
              </a:defRPr>
            </a:lvl1pPr>
          </a:lstStyle>
          <a:p>
            <a:r>
              <a:rPr lang="en-GB" dirty="0"/>
              <a:t>DIMENSIONE DEL CORPO GENITORE</a:t>
            </a:r>
          </a:p>
        </p:txBody>
      </p:sp>
    </p:spTree>
    <p:extLst>
      <p:ext uri="{BB962C8B-B14F-4D97-AF65-F5344CB8AC3E}">
        <p14:creationId xmlns:p14="http://schemas.microsoft.com/office/powerpoint/2010/main" val="104168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Geoscience: Cosmic diamonds formed during gigantic planetary collisions |  Aktuelles aus der Goethe-Universität Frankfurt">
            <a:extLst>
              <a:ext uri="{FF2B5EF4-FFF2-40B4-BE49-F238E27FC236}">
                <a16:creationId xmlns:a16="http://schemas.microsoft.com/office/drawing/2014/main" id="{55DB1864-13B6-4EB8-B8B6-242430FBDA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735" r="19712"/>
          <a:stretch/>
        </p:blipFill>
        <p:spPr bwMode="auto">
          <a:xfrm>
            <a:off x="212899" y="234741"/>
            <a:ext cx="2901296" cy="461184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375FDF50-D70E-45AE-9439-7ED18680EC7C}"/>
              </a:ext>
            </a:extLst>
          </p:cNvPr>
          <p:cNvSpPr txBox="1"/>
          <p:nvPr/>
        </p:nvSpPr>
        <p:spPr>
          <a:xfrm>
            <a:off x="983670" y="3255397"/>
            <a:ext cx="1962150" cy="1200329"/>
          </a:xfrm>
          <a:prstGeom prst="rect">
            <a:avLst/>
          </a:prstGeom>
          <a:solidFill>
            <a:schemeClr val="tx1">
              <a:alpha val="72000"/>
            </a:schemeClr>
          </a:solidFill>
        </p:spPr>
        <p:txBody>
          <a:bodyPr wrap="square">
            <a:spAutoFit/>
          </a:bodyPr>
          <a:lstStyle/>
          <a:p>
            <a:pPr algn="ctr"/>
            <a:r>
              <a:rPr lang="en-GB" sz="2400" b="1" dirty="0">
                <a:solidFill>
                  <a:schemeClr val="bg1"/>
                </a:solidFill>
                <a:latin typeface="Baskerville Old Face" panose="02020602080505020303" pitchFamily="18" charset="0"/>
              </a:rPr>
              <a:t>Option 3.</a:t>
            </a:r>
          </a:p>
          <a:p>
            <a:pPr algn="ctr"/>
            <a:r>
              <a:rPr lang="en-GB" sz="2400" b="1" dirty="0">
                <a:solidFill>
                  <a:schemeClr val="bg1"/>
                </a:solidFill>
                <a:latin typeface="Baskerville Old Face" panose="02020602080505020303" pitchFamily="18" charset="0"/>
              </a:rPr>
              <a:t>Formation by impact shock</a:t>
            </a:r>
            <a:endParaRPr lang="en-GB" sz="2400" b="1" dirty="0">
              <a:latin typeface="Baskerville Old Face" panose="02020602080505020303" pitchFamily="18" charset="0"/>
            </a:endParaRPr>
          </a:p>
        </p:txBody>
      </p:sp>
      <p:grpSp>
        <p:nvGrpSpPr>
          <p:cNvPr id="4" name="Gruppo 3">
            <a:extLst>
              <a:ext uri="{FF2B5EF4-FFF2-40B4-BE49-F238E27FC236}">
                <a16:creationId xmlns:a16="http://schemas.microsoft.com/office/drawing/2014/main" id="{20F4A5F9-E3D2-441E-A9F4-1E3A1DB3DF87}"/>
              </a:ext>
            </a:extLst>
          </p:cNvPr>
          <p:cNvGrpSpPr/>
          <p:nvPr/>
        </p:nvGrpSpPr>
        <p:grpSpPr>
          <a:xfrm>
            <a:off x="3716591" y="1784086"/>
            <a:ext cx="3206792" cy="2062003"/>
            <a:chOff x="455303" y="4515346"/>
            <a:chExt cx="3206792" cy="2062003"/>
          </a:xfrm>
        </p:grpSpPr>
        <p:sp>
          <p:nvSpPr>
            <p:cNvPr id="5" name="Rettangolo 4">
              <a:extLst>
                <a:ext uri="{FF2B5EF4-FFF2-40B4-BE49-F238E27FC236}">
                  <a16:creationId xmlns:a16="http://schemas.microsoft.com/office/drawing/2014/main" id="{BE36FB7B-B5B2-4F29-9F40-BC29F9267E49}"/>
                </a:ext>
              </a:extLst>
            </p:cNvPr>
            <p:cNvSpPr/>
            <p:nvPr/>
          </p:nvSpPr>
          <p:spPr>
            <a:xfrm>
              <a:off x="455303" y="4515346"/>
              <a:ext cx="1870710" cy="203854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tella a 7 punte 5">
              <a:extLst>
                <a:ext uri="{FF2B5EF4-FFF2-40B4-BE49-F238E27FC236}">
                  <a16:creationId xmlns:a16="http://schemas.microsoft.com/office/drawing/2014/main" id="{403436E8-5E0E-409D-B22A-E48078633EFE}"/>
                </a:ext>
              </a:extLst>
            </p:cNvPr>
            <p:cNvSpPr/>
            <p:nvPr/>
          </p:nvSpPr>
          <p:spPr>
            <a:xfrm>
              <a:off x="549282" y="4597979"/>
              <a:ext cx="1456952" cy="1493150"/>
            </a:xfrm>
            <a:prstGeom prst="star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tella a 7 punte 6">
              <a:extLst>
                <a:ext uri="{FF2B5EF4-FFF2-40B4-BE49-F238E27FC236}">
                  <a16:creationId xmlns:a16="http://schemas.microsoft.com/office/drawing/2014/main" id="{E2B2291B-8A20-4C1A-A7AC-ABCD3919F55D}"/>
                </a:ext>
              </a:extLst>
            </p:cNvPr>
            <p:cNvSpPr/>
            <p:nvPr/>
          </p:nvSpPr>
          <p:spPr>
            <a:xfrm>
              <a:off x="1047757" y="5142859"/>
              <a:ext cx="486376" cy="498460"/>
            </a:xfrm>
            <a:prstGeom prst="star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sellaDiTesto 7">
              <a:extLst>
                <a:ext uri="{FF2B5EF4-FFF2-40B4-BE49-F238E27FC236}">
                  <a16:creationId xmlns:a16="http://schemas.microsoft.com/office/drawing/2014/main" id="{261EC96C-AA5A-4348-A0B2-642063F63930}"/>
                </a:ext>
              </a:extLst>
            </p:cNvPr>
            <p:cNvSpPr txBox="1"/>
            <p:nvPr/>
          </p:nvSpPr>
          <p:spPr>
            <a:xfrm>
              <a:off x="757631" y="6030669"/>
              <a:ext cx="1734502" cy="523220"/>
            </a:xfrm>
            <a:prstGeom prst="rect">
              <a:avLst/>
            </a:prstGeom>
            <a:noFill/>
          </p:spPr>
          <p:txBody>
            <a:bodyPr wrap="square" rtlCol="0">
              <a:spAutoFit/>
            </a:bodyPr>
            <a:lstStyle/>
            <a:p>
              <a:pPr algn="ctr"/>
              <a:r>
                <a:rPr lang="en-GB" sz="1400" dirty="0"/>
                <a:t>Unreacted </a:t>
              </a:r>
            </a:p>
            <a:p>
              <a:pPr algn="ctr"/>
              <a:r>
                <a:rPr lang="en-GB" sz="1400" dirty="0"/>
                <a:t>graphite</a:t>
              </a:r>
            </a:p>
          </p:txBody>
        </p:sp>
        <p:sp>
          <p:nvSpPr>
            <p:cNvPr id="9" name="CasellaDiTesto 8">
              <a:extLst>
                <a:ext uri="{FF2B5EF4-FFF2-40B4-BE49-F238E27FC236}">
                  <a16:creationId xmlns:a16="http://schemas.microsoft.com/office/drawing/2014/main" id="{A8477043-77C9-47A5-88AC-E9EB369594BD}"/>
                </a:ext>
              </a:extLst>
            </p:cNvPr>
            <p:cNvSpPr txBox="1"/>
            <p:nvPr/>
          </p:nvSpPr>
          <p:spPr>
            <a:xfrm>
              <a:off x="2500490" y="6146462"/>
              <a:ext cx="1161605" cy="430887"/>
            </a:xfrm>
            <a:prstGeom prst="rect">
              <a:avLst/>
            </a:prstGeom>
            <a:solidFill>
              <a:schemeClr val="bg1"/>
            </a:solidFill>
            <a:ln>
              <a:solidFill>
                <a:schemeClr val="tx1"/>
              </a:solidFill>
            </a:ln>
          </p:spPr>
          <p:txBody>
            <a:bodyPr wrap="square" rtlCol="0">
              <a:spAutoFit/>
            </a:bodyPr>
            <a:lstStyle/>
            <a:p>
              <a:pPr algn="ctr"/>
              <a:r>
                <a:rPr lang="en-GB" sz="1100" dirty="0"/>
                <a:t>nm-diamond crystals</a:t>
              </a:r>
            </a:p>
          </p:txBody>
        </p:sp>
        <p:sp>
          <p:nvSpPr>
            <p:cNvPr id="10" name="Stella a 7 punte 9">
              <a:extLst>
                <a:ext uri="{FF2B5EF4-FFF2-40B4-BE49-F238E27FC236}">
                  <a16:creationId xmlns:a16="http://schemas.microsoft.com/office/drawing/2014/main" id="{6B82BBB4-A646-4528-BF90-6E80287EF3E0}"/>
                </a:ext>
              </a:extLst>
            </p:cNvPr>
            <p:cNvSpPr/>
            <p:nvPr/>
          </p:nvSpPr>
          <p:spPr>
            <a:xfrm>
              <a:off x="1170947" y="5274093"/>
              <a:ext cx="238602" cy="24453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ttore 2 10">
              <a:extLst>
                <a:ext uri="{FF2B5EF4-FFF2-40B4-BE49-F238E27FC236}">
                  <a16:creationId xmlns:a16="http://schemas.microsoft.com/office/drawing/2014/main" id="{C4C8DDB9-FB30-4D6E-ACCC-E7B6E6FECC29}"/>
                </a:ext>
              </a:extLst>
            </p:cNvPr>
            <p:cNvCxnSpPr>
              <a:cxnSpLocks/>
              <a:stCxn id="23" idx="1"/>
            </p:cNvCxnSpPr>
            <p:nvPr/>
          </p:nvCxnSpPr>
          <p:spPr>
            <a:xfrm flipH="1">
              <a:off x="1400275" y="4805727"/>
              <a:ext cx="1060726" cy="4876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B8FB155F-DE8B-47D3-80AF-342B03E8E9A1}"/>
                </a:ext>
              </a:extLst>
            </p:cNvPr>
            <p:cNvCxnSpPr>
              <a:cxnSpLocks/>
              <a:stCxn id="8" idx="3"/>
            </p:cNvCxnSpPr>
            <p:nvPr/>
          </p:nvCxnSpPr>
          <p:spPr>
            <a:xfrm flipH="1" flipV="1">
              <a:off x="1576387" y="5847701"/>
              <a:ext cx="915746" cy="4445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C1D04317-8038-4C59-A4D0-2BEF31C60BFD}"/>
                </a:ext>
              </a:extLst>
            </p:cNvPr>
            <p:cNvCxnSpPr>
              <a:cxnSpLocks/>
            </p:cNvCxnSpPr>
            <p:nvPr/>
          </p:nvCxnSpPr>
          <p:spPr>
            <a:xfrm flipH="1" flipV="1">
              <a:off x="1302871" y="5390713"/>
              <a:ext cx="1237398" cy="2810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259E014D-2148-4FFE-A72A-7A86CAFA89C7}"/>
                </a:ext>
              </a:extLst>
            </p:cNvPr>
            <p:cNvSpPr txBox="1"/>
            <p:nvPr/>
          </p:nvSpPr>
          <p:spPr>
            <a:xfrm>
              <a:off x="2487517" y="5554834"/>
              <a:ext cx="685003" cy="430887"/>
            </a:xfrm>
            <a:prstGeom prst="rect">
              <a:avLst/>
            </a:prstGeom>
            <a:solidFill>
              <a:schemeClr val="bg1"/>
            </a:solidFill>
            <a:ln>
              <a:solidFill>
                <a:schemeClr val="tx1"/>
              </a:solidFill>
            </a:ln>
          </p:spPr>
          <p:txBody>
            <a:bodyPr wrap="square" rtlCol="0">
              <a:spAutoFit/>
            </a:bodyPr>
            <a:lstStyle/>
            <a:p>
              <a:pPr algn="ctr"/>
              <a:r>
                <a:rPr lang="en-GB" sz="1100" dirty="0"/>
                <a:t>Metal </a:t>
              </a:r>
            </a:p>
            <a:p>
              <a:pPr algn="ctr"/>
              <a:r>
                <a:rPr lang="en-GB" sz="1100" dirty="0"/>
                <a:t>catalyst</a:t>
              </a:r>
            </a:p>
          </p:txBody>
        </p:sp>
        <p:cxnSp>
          <p:nvCxnSpPr>
            <p:cNvPr id="15" name="Connettore diritto 14">
              <a:extLst>
                <a:ext uri="{FF2B5EF4-FFF2-40B4-BE49-F238E27FC236}">
                  <a16:creationId xmlns:a16="http://schemas.microsoft.com/office/drawing/2014/main" id="{7CE11CA6-F707-49F0-AA81-1E6DE0C2DA97}"/>
                </a:ext>
              </a:extLst>
            </p:cNvPr>
            <p:cNvCxnSpPr>
              <a:cxnSpLocks/>
            </p:cNvCxnSpPr>
            <p:nvPr/>
          </p:nvCxnSpPr>
          <p:spPr>
            <a:xfrm flipH="1">
              <a:off x="595641" y="6221251"/>
              <a:ext cx="248920" cy="134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F936A29C-85C3-4605-8F35-69DF97AF4EB0}"/>
                </a:ext>
              </a:extLst>
            </p:cNvPr>
            <p:cNvCxnSpPr>
              <a:cxnSpLocks/>
            </p:cNvCxnSpPr>
            <p:nvPr/>
          </p:nvCxnSpPr>
          <p:spPr>
            <a:xfrm flipH="1">
              <a:off x="846470" y="6221251"/>
              <a:ext cx="2419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62901B6E-5DFA-4984-A20C-A7AF9311F4F4}"/>
                </a:ext>
              </a:extLst>
            </p:cNvPr>
            <p:cNvSpPr txBox="1"/>
            <p:nvPr/>
          </p:nvSpPr>
          <p:spPr>
            <a:xfrm>
              <a:off x="654766" y="5985395"/>
              <a:ext cx="220609" cy="253916"/>
            </a:xfrm>
            <a:prstGeom prst="rect">
              <a:avLst/>
            </a:prstGeom>
            <a:noFill/>
          </p:spPr>
          <p:txBody>
            <a:bodyPr wrap="square" rtlCol="0">
              <a:spAutoFit/>
            </a:bodyPr>
            <a:lstStyle/>
            <a:p>
              <a:r>
                <a:rPr lang="en-GB" sz="1050" dirty="0"/>
                <a:t>z</a:t>
              </a:r>
            </a:p>
          </p:txBody>
        </p:sp>
        <p:sp>
          <p:nvSpPr>
            <p:cNvPr id="18" name="CasellaDiTesto 17">
              <a:extLst>
                <a:ext uri="{FF2B5EF4-FFF2-40B4-BE49-F238E27FC236}">
                  <a16:creationId xmlns:a16="http://schemas.microsoft.com/office/drawing/2014/main" id="{55B8D125-B745-4858-8433-43237D366051}"/>
                </a:ext>
              </a:extLst>
            </p:cNvPr>
            <p:cNvSpPr txBox="1"/>
            <p:nvPr/>
          </p:nvSpPr>
          <p:spPr>
            <a:xfrm>
              <a:off x="1027520" y="6164955"/>
              <a:ext cx="220609" cy="253916"/>
            </a:xfrm>
            <a:prstGeom prst="rect">
              <a:avLst/>
            </a:prstGeom>
            <a:noFill/>
          </p:spPr>
          <p:txBody>
            <a:bodyPr wrap="square" rtlCol="0">
              <a:spAutoFit/>
            </a:bodyPr>
            <a:lstStyle/>
            <a:p>
              <a:r>
                <a:rPr lang="en-GB" sz="1050" dirty="0"/>
                <a:t>x</a:t>
              </a:r>
            </a:p>
          </p:txBody>
        </p:sp>
        <p:sp>
          <p:nvSpPr>
            <p:cNvPr id="19" name="CasellaDiTesto 18">
              <a:extLst>
                <a:ext uri="{FF2B5EF4-FFF2-40B4-BE49-F238E27FC236}">
                  <a16:creationId xmlns:a16="http://schemas.microsoft.com/office/drawing/2014/main" id="{6BA8C5AB-57A3-46E7-BA25-2EDC76ADDCF5}"/>
                </a:ext>
              </a:extLst>
            </p:cNvPr>
            <p:cNvSpPr txBox="1"/>
            <p:nvPr/>
          </p:nvSpPr>
          <p:spPr>
            <a:xfrm>
              <a:off x="606901" y="6265964"/>
              <a:ext cx="199596" cy="261610"/>
            </a:xfrm>
            <a:prstGeom prst="rect">
              <a:avLst/>
            </a:prstGeom>
            <a:noFill/>
          </p:spPr>
          <p:txBody>
            <a:bodyPr wrap="square" rtlCol="0">
              <a:spAutoFit/>
            </a:bodyPr>
            <a:lstStyle/>
            <a:p>
              <a:r>
                <a:rPr lang="en-GB" sz="1050" dirty="0"/>
                <a:t>y</a:t>
              </a:r>
            </a:p>
          </p:txBody>
        </p:sp>
        <p:sp>
          <p:nvSpPr>
            <p:cNvPr id="20" name="Triangolo isoscele 19">
              <a:extLst>
                <a:ext uri="{FF2B5EF4-FFF2-40B4-BE49-F238E27FC236}">
                  <a16:creationId xmlns:a16="http://schemas.microsoft.com/office/drawing/2014/main" id="{A42A058D-CDAD-47B6-8573-85585AB4292B}"/>
                </a:ext>
              </a:extLst>
            </p:cNvPr>
            <p:cNvSpPr/>
            <p:nvPr/>
          </p:nvSpPr>
          <p:spPr>
            <a:xfrm rot="4382174">
              <a:off x="815231" y="6184789"/>
              <a:ext cx="84904" cy="73193"/>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riangolo isoscele 20">
              <a:extLst>
                <a:ext uri="{FF2B5EF4-FFF2-40B4-BE49-F238E27FC236}">
                  <a16:creationId xmlns:a16="http://schemas.microsoft.com/office/drawing/2014/main" id="{988BE948-E102-4D2B-ABD6-56E2A6989889}"/>
                </a:ext>
              </a:extLst>
            </p:cNvPr>
            <p:cNvSpPr/>
            <p:nvPr/>
          </p:nvSpPr>
          <p:spPr>
            <a:xfrm rot="5400000">
              <a:off x="1030424" y="6188775"/>
              <a:ext cx="84904" cy="73193"/>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riangolo isoscele 21">
              <a:extLst>
                <a:ext uri="{FF2B5EF4-FFF2-40B4-BE49-F238E27FC236}">
                  <a16:creationId xmlns:a16="http://schemas.microsoft.com/office/drawing/2014/main" id="{607A56E0-2CF2-4C8D-9963-520602FF6497}"/>
                </a:ext>
              </a:extLst>
            </p:cNvPr>
            <p:cNvSpPr/>
            <p:nvPr/>
          </p:nvSpPr>
          <p:spPr>
            <a:xfrm rot="14126934">
              <a:off x="564015" y="6315755"/>
              <a:ext cx="84904" cy="73193"/>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asellaDiTesto 22">
              <a:extLst>
                <a:ext uri="{FF2B5EF4-FFF2-40B4-BE49-F238E27FC236}">
                  <a16:creationId xmlns:a16="http://schemas.microsoft.com/office/drawing/2014/main" id="{042BC46C-B10C-449C-8C3D-F57E7A638C5D}"/>
                </a:ext>
              </a:extLst>
            </p:cNvPr>
            <p:cNvSpPr txBox="1"/>
            <p:nvPr/>
          </p:nvSpPr>
          <p:spPr>
            <a:xfrm>
              <a:off x="2461001" y="4590283"/>
              <a:ext cx="1122044" cy="430887"/>
            </a:xfrm>
            <a:prstGeom prst="rect">
              <a:avLst/>
            </a:prstGeom>
            <a:solidFill>
              <a:schemeClr val="bg1"/>
            </a:solidFill>
            <a:ln>
              <a:solidFill>
                <a:schemeClr val="tx1"/>
              </a:solidFill>
            </a:ln>
          </p:spPr>
          <p:txBody>
            <a:bodyPr wrap="square" rtlCol="0">
              <a:spAutoFit/>
            </a:bodyPr>
            <a:lstStyle/>
            <a:p>
              <a:pPr algn="ctr"/>
              <a:r>
                <a:rPr lang="en-GB" sz="1100" dirty="0"/>
                <a:t>5-7μm diamond crystals </a:t>
              </a:r>
            </a:p>
          </p:txBody>
        </p:sp>
      </p:grpSp>
      <p:sp>
        <p:nvSpPr>
          <p:cNvPr id="24" name="CasellaDiTesto 23">
            <a:extLst>
              <a:ext uri="{FF2B5EF4-FFF2-40B4-BE49-F238E27FC236}">
                <a16:creationId xmlns:a16="http://schemas.microsoft.com/office/drawing/2014/main" id="{28076B28-B08D-4E06-897D-55C412DC7663}"/>
              </a:ext>
            </a:extLst>
          </p:cNvPr>
          <p:cNvSpPr txBox="1"/>
          <p:nvPr/>
        </p:nvSpPr>
        <p:spPr>
          <a:xfrm>
            <a:off x="5295548" y="3596934"/>
            <a:ext cx="4895851" cy="261610"/>
          </a:xfrm>
          <a:prstGeom prst="rect">
            <a:avLst/>
          </a:prstGeom>
          <a:noFill/>
        </p:spPr>
        <p:txBody>
          <a:bodyPr wrap="square" rtlCol="0">
            <a:spAutoFit/>
          </a:bodyPr>
          <a:lstStyle/>
          <a:p>
            <a:pPr algn="ctr"/>
            <a:r>
              <a:rPr lang="en-GB" sz="1100" b="1" dirty="0" err="1">
                <a:solidFill>
                  <a:srgbClr val="002060"/>
                </a:solidFill>
              </a:rPr>
              <a:t>Varfolomeva</a:t>
            </a:r>
            <a:r>
              <a:rPr lang="en-GB" sz="1100" b="1" dirty="0">
                <a:solidFill>
                  <a:srgbClr val="002060"/>
                </a:solidFill>
              </a:rPr>
              <a:t> 1967</a:t>
            </a:r>
          </a:p>
        </p:txBody>
      </p:sp>
      <p:sp>
        <p:nvSpPr>
          <p:cNvPr id="25" name="CasellaDiTesto 24">
            <a:extLst>
              <a:ext uri="{FF2B5EF4-FFF2-40B4-BE49-F238E27FC236}">
                <a16:creationId xmlns:a16="http://schemas.microsoft.com/office/drawing/2014/main" id="{46F36BA1-3E7B-428A-844D-EB1A2059CAD4}"/>
              </a:ext>
            </a:extLst>
          </p:cNvPr>
          <p:cNvSpPr txBox="1"/>
          <p:nvPr/>
        </p:nvSpPr>
        <p:spPr>
          <a:xfrm flipH="1">
            <a:off x="3404310" y="295337"/>
            <a:ext cx="4248489" cy="1200329"/>
          </a:xfrm>
          <a:prstGeom prst="rect">
            <a:avLst/>
          </a:prstGeom>
          <a:noFill/>
        </p:spPr>
        <p:txBody>
          <a:bodyPr wrap="square" rtlCol="0">
            <a:spAutoFit/>
          </a:bodyPr>
          <a:lstStyle/>
          <a:p>
            <a:pPr marL="285750" indent="-285750">
              <a:buFont typeface="Arial" panose="020B0604020202020204" pitchFamily="34" charset="0"/>
              <a:buChar char="•"/>
            </a:pPr>
            <a:r>
              <a:rPr lang="it-IT" dirty="0"/>
              <a:t>Perfect </a:t>
            </a:r>
            <a:r>
              <a:rPr lang="it-IT" dirty="0" err="1"/>
              <a:t>explanation</a:t>
            </a:r>
            <a:r>
              <a:rPr lang="it-IT" dirty="0"/>
              <a:t> of the </a:t>
            </a:r>
            <a:r>
              <a:rPr lang="it-IT" dirty="0" err="1"/>
              <a:t>coexistance</a:t>
            </a:r>
            <a:r>
              <a:rPr lang="it-IT" dirty="0"/>
              <a:t> of micro- nano- diamond and </a:t>
            </a:r>
            <a:r>
              <a:rPr lang="it-IT" dirty="0" err="1"/>
              <a:t>nanographite</a:t>
            </a:r>
            <a:r>
              <a:rPr lang="it-IT" dirty="0"/>
              <a:t> together by shock </a:t>
            </a:r>
            <a:r>
              <a:rPr lang="it-IT" dirty="0" err="1"/>
              <a:t>synthesis</a:t>
            </a:r>
            <a:r>
              <a:rPr lang="it-IT" dirty="0"/>
              <a:t> of diamond (Fe-Ni </a:t>
            </a:r>
            <a:r>
              <a:rPr lang="it-IT" dirty="0" err="1"/>
              <a:t>as</a:t>
            </a:r>
            <a:r>
              <a:rPr lang="it-IT" dirty="0"/>
              <a:t> </a:t>
            </a:r>
            <a:r>
              <a:rPr lang="it-IT" dirty="0" err="1"/>
              <a:t>catalysts</a:t>
            </a:r>
            <a:r>
              <a:rPr lang="it-IT" dirty="0"/>
              <a:t>)</a:t>
            </a:r>
          </a:p>
        </p:txBody>
      </p:sp>
      <p:sp>
        <p:nvSpPr>
          <p:cNvPr id="26" name="CasellaDiTesto 25">
            <a:extLst>
              <a:ext uri="{FF2B5EF4-FFF2-40B4-BE49-F238E27FC236}">
                <a16:creationId xmlns:a16="http://schemas.microsoft.com/office/drawing/2014/main" id="{05C770EB-2D19-46CB-ACD7-BED77C736E2E}"/>
              </a:ext>
            </a:extLst>
          </p:cNvPr>
          <p:cNvSpPr txBox="1"/>
          <p:nvPr/>
        </p:nvSpPr>
        <p:spPr>
          <a:xfrm flipH="1">
            <a:off x="3395342" y="4297475"/>
            <a:ext cx="4756021" cy="2308324"/>
          </a:xfrm>
          <a:prstGeom prst="rect">
            <a:avLst/>
          </a:prstGeom>
          <a:noFill/>
        </p:spPr>
        <p:txBody>
          <a:bodyPr wrap="square" rtlCol="0">
            <a:spAutoFit/>
          </a:bodyPr>
          <a:lstStyle/>
          <a:p>
            <a:pPr marL="285750" indent="-285750">
              <a:buFont typeface="Arial" panose="020B0604020202020204" pitchFamily="34" charset="0"/>
              <a:buChar char="•"/>
            </a:pPr>
            <a:r>
              <a:rPr lang="it-IT" dirty="0" err="1"/>
              <a:t>There</a:t>
            </a:r>
            <a:r>
              <a:rPr lang="it-IT" dirty="0"/>
              <a:t> are </a:t>
            </a:r>
            <a:r>
              <a:rPr lang="it-IT" dirty="0" err="1"/>
              <a:t>many</a:t>
            </a:r>
            <a:r>
              <a:rPr lang="it-IT" dirty="0"/>
              <a:t> </a:t>
            </a:r>
            <a:r>
              <a:rPr lang="it-IT" dirty="0" err="1"/>
              <a:t>correlations</a:t>
            </a:r>
            <a:r>
              <a:rPr lang="it-IT" dirty="0"/>
              <a:t> </a:t>
            </a:r>
            <a:r>
              <a:rPr lang="it-IT" dirty="0" err="1"/>
              <a:t>between</a:t>
            </a:r>
            <a:r>
              <a:rPr lang="it-IT" dirty="0"/>
              <a:t> the </a:t>
            </a:r>
            <a:r>
              <a:rPr lang="it-IT" dirty="0" err="1"/>
              <a:t>different</a:t>
            </a:r>
            <a:r>
              <a:rPr lang="it-IT" dirty="0"/>
              <a:t> carbon </a:t>
            </a:r>
            <a:r>
              <a:rPr lang="it-IT" dirty="0" err="1"/>
              <a:t>polymorphs</a:t>
            </a:r>
            <a:r>
              <a:rPr lang="it-IT" dirty="0"/>
              <a:t> in carbon </a:t>
            </a:r>
            <a:r>
              <a:rPr lang="it-IT" dirty="0" err="1"/>
              <a:t>bearing</a:t>
            </a:r>
            <a:r>
              <a:rPr lang="it-IT" dirty="0"/>
              <a:t> </a:t>
            </a:r>
            <a:r>
              <a:rPr lang="it-IT" dirty="0" err="1"/>
              <a:t>ureilitic</a:t>
            </a:r>
            <a:r>
              <a:rPr lang="it-IT" dirty="0"/>
              <a:t> samples and the level of the degree of shock </a:t>
            </a:r>
            <a:r>
              <a:rPr lang="it-IT" dirty="0" err="1"/>
              <a:t>recorded</a:t>
            </a:r>
            <a:r>
              <a:rPr lang="it-IT" dirty="0"/>
              <a:t> by </a:t>
            </a:r>
            <a:r>
              <a:rPr lang="it-IT" dirty="0" err="1"/>
              <a:t>silicates</a:t>
            </a:r>
            <a:endParaRPr lang="it-IT" dirty="0"/>
          </a:p>
          <a:p>
            <a:pPr marL="285750" indent="-285750">
              <a:buFont typeface="Arial" panose="020B0604020202020204" pitchFamily="34" charset="0"/>
              <a:buChar char="•"/>
            </a:pPr>
            <a:r>
              <a:rPr lang="it-IT" dirty="0"/>
              <a:t>Some shock </a:t>
            </a:r>
            <a:r>
              <a:rPr lang="it-IT" dirty="0" err="1"/>
              <a:t>indicators</a:t>
            </a:r>
            <a:r>
              <a:rPr lang="it-IT" dirty="0"/>
              <a:t> </a:t>
            </a:r>
            <a:r>
              <a:rPr lang="it-IT" dirty="0" err="1"/>
              <a:t>were</a:t>
            </a:r>
            <a:r>
              <a:rPr lang="it-IT" dirty="0"/>
              <a:t> </a:t>
            </a:r>
            <a:r>
              <a:rPr lang="it-IT" dirty="0" err="1"/>
              <a:t>observed</a:t>
            </a:r>
            <a:r>
              <a:rPr lang="it-IT" dirty="0"/>
              <a:t> (</a:t>
            </a:r>
            <a:r>
              <a:rPr lang="it-IT" dirty="0" err="1"/>
              <a:t>stacking</a:t>
            </a:r>
            <a:r>
              <a:rPr lang="it-IT" dirty="0"/>
              <a:t> </a:t>
            </a:r>
            <a:r>
              <a:rPr lang="it-IT" dirty="0" err="1"/>
              <a:t>faults</a:t>
            </a:r>
            <a:r>
              <a:rPr lang="it-IT" dirty="0"/>
              <a:t> on diamond, </a:t>
            </a:r>
            <a:r>
              <a:rPr lang="it-IT" dirty="0" err="1"/>
              <a:t>compressed</a:t>
            </a:r>
            <a:r>
              <a:rPr lang="it-IT" dirty="0"/>
              <a:t> </a:t>
            </a:r>
            <a:r>
              <a:rPr lang="it-IT" dirty="0" err="1"/>
              <a:t>graphite</a:t>
            </a:r>
            <a:r>
              <a:rPr lang="it-IT" dirty="0"/>
              <a:t> – </a:t>
            </a:r>
            <a:r>
              <a:rPr lang="it-IT" dirty="0" err="1"/>
              <a:t>Murri</a:t>
            </a:r>
            <a:r>
              <a:rPr lang="it-IT" dirty="0"/>
              <a:t> et al. 2019, </a:t>
            </a:r>
            <a:r>
              <a:rPr lang="it-IT" dirty="0" err="1"/>
              <a:t>Nakamuta</a:t>
            </a:r>
            <a:r>
              <a:rPr lang="it-IT" dirty="0"/>
              <a:t> et al. 2012)</a:t>
            </a:r>
          </a:p>
        </p:txBody>
      </p:sp>
    </p:spTree>
    <p:extLst>
      <p:ext uri="{BB962C8B-B14F-4D97-AF65-F5344CB8AC3E}">
        <p14:creationId xmlns:p14="http://schemas.microsoft.com/office/powerpoint/2010/main" val="241651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78DE8126-CD4C-42DF-967C-9C8A9D961CCC}"/>
              </a:ext>
            </a:extLst>
          </p:cNvPr>
          <p:cNvSpPr txBox="1"/>
          <p:nvPr/>
        </p:nvSpPr>
        <p:spPr>
          <a:xfrm>
            <a:off x="760595" y="171750"/>
            <a:ext cx="2199736" cy="369332"/>
          </a:xfrm>
          <a:prstGeom prst="rect">
            <a:avLst/>
          </a:prstGeom>
          <a:solidFill>
            <a:schemeClr val="bg1">
              <a:alpha val="66000"/>
            </a:schemeClr>
          </a:solidFill>
          <a:ln w="38100">
            <a:solidFill>
              <a:srgbClr val="00B0F0"/>
            </a:solidFill>
          </a:ln>
        </p:spPr>
        <p:txBody>
          <a:bodyPr wrap="square" rtlCol="0">
            <a:spAutoFit/>
          </a:bodyPr>
          <a:lstStyle/>
          <a:p>
            <a:pPr algn="ctr"/>
            <a:r>
              <a:rPr lang="it-IT" dirty="0">
                <a:solidFill>
                  <a:srgbClr val="0070C0"/>
                </a:solidFill>
                <a:latin typeface="Baskerville Old Face" panose="02020602080505020303" pitchFamily="18" charset="0"/>
              </a:rPr>
              <a:t>INTRODUZIONE</a:t>
            </a:r>
          </a:p>
        </p:txBody>
      </p:sp>
      <p:sp>
        <p:nvSpPr>
          <p:cNvPr id="8" name="CasellaDiTesto 7">
            <a:extLst>
              <a:ext uri="{FF2B5EF4-FFF2-40B4-BE49-F238E27FC236}">
                <a16:creationId xmlns:a16="http://schemas.microsoft.com/office/drawing/2014/main" id="{965C68B3-4F6A-44AA-A39C-012CEE6EE699}"/>
              </a:ext>
            </a:extLst>
          </p:cNvPr>
          <p:cNvSpPr txBox="1"/>
          <p:nvPr/>
        </p:nvSpPr>
        <p:spPr>
          <a:xfrm>
            <a:off x="3053749" y="264083"/>
            <a:ext cx="1604514"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CAMPIONI</a:t>
            </a:r>
          </a:p>
        </p:txBody>
      </p:sp>
      <p:sp>
        <p:nvSpPr>
          <p:cNvPr id="9" name="CasellaDiTesto 8">
            <a:extLst>
              <a:ext uri="{FF2B5EF4-FFF2-40B4-BE49-F238E27FC236}">
                <a16:creationId xmlns:a16="http://schemas.microsoft.com/office/drawing/2014/main" id="{7BEF4597-884A-442E-949B-5ECBBB4A4454}"/>
              </a:ext>
            </a:extLst>
          </p:cNvPr>
          <p:cNvSpPr txBox="1"/>
          <p:nvPr/>
        </p:nvSpPr>
        <p:spPr>
          <a:xfrm>
            <a:off x="4746772" y="266516"/>
            <a:ext cx="2199736"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RISULTATI &amp; DISCUSSIONE</a:t>
            </a:r>
          </a:p>
        </p:txBody>
      </p:sp>
      <p:sp>
        <p:nvSpPr>
          <p:cNvPr id="10" name="CasellaDiTesto 9">
            <a:extLst>
              <a:ext uri="{FF2B5EF4-FFF2-40B4-BE49-F238E27FC236}">
                <a16:creationId xmlns:a16="http://schemas.microsoft.com/office/drawing/2014/main" id="{D2EA1A0F-5B5F-4EAE-81FD-4B08604D384A}"/>
              </a:ext>
            </a:extLst>
          </p:cNvPr>
          <p:cNvSpPr txBox="1"/>
          <p:nvPr/>
        </p:nvSpPr>
        <p:spPr>
          <a:xfrm>
            <a:off x="7039926" y="264083"/>
            <a:ext cx="1862301"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CONCLUSIONI</a:t>
            </a:r>
          </a:p>
        </p:txBody>
      </p:sp>
      <p:sp>
        <p:nvSpPr>
          <p:cNvPr id="22" name="Rettangolo 21">
            <a:extLst>
              <a:ext uri="{FF2B5EF4-FFF2-40B4-BE49-F238E27FC236}">
                <a16:creationId xmlns:a16="http://schemas.microsoft.com/office/drawing/2014/main" id="{680ECC8B-2458-4896-B44E-B9E0F26A162D}"/>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4" name="Immagine 23">
            <a:extLst>
              <a:ext uri="{FF2B5EF4-FFF2-40B4-BE49-F238E27FC236}">
                <a16:creationId xmlns:a16="http://schemas.microsoft.com/office/drawing/2014/main" id="{A5A0E216-272A-41F0-A68B-82B29A842DC0}"/>
              </a:ext>
            </a:extLst>
          </p:cNvPr>
          <p:cNvPicPr>
            <a:picLocks noChangeAspect="1"/>
          </p:cNvPicPr>
          <p:nvPr/>
        </p:nvPicPr>
        <p:blipFill>
          <a:blip r:embed="rId3" cstate="hqprint">
            <a:extLst>
              <a:ext uri="{BEBA8EAE-BF5A-486C-A8C5-ECC9F3942E4B}">
                <a14:imgProps xmlns:a14="http://schemas.microsoft.com/office/drawing/2010/main">
                  <a14:imgLayer r:embed="rId4">
                    <a14:imgEffect>
                      <a14:artisticPhotocopy trans="0"/>
                    </a14:imgEffect>
                  </a14:imgLayer>
                </a14:imgProps>
              </a:ext>
              <a:ext uri="{28A0092B-C50C-407E-A947-70E740481C1C}">
                <a14:useLocalDpi xmlns:a14="http://schemas.microsoft.com/office/drawing/2010/main" val="0"/>
              </a:ext>
            </a:extLst>
          </a:blip>
          <a:stretch>
            <a:fillRect/>
          </a:stretch>
        </p:blipFill>
        <p:spPr>
          <a:xfrm>
            <a:off x="92687" y="5982686"/>
            <a:ext cx="830339" cy="835639"/>
          </a:xfrm>
          <a:prstGeom prst="rect">
            <a:avLst/>
          </a:prstGeom>
        </p:spPr>
      </p:pic>
      <p:sp>
        <p:nvSpPr>
          <p:cNvPr id="25" name="CasellaDiTesto 24">
            <a:extLst>
              <a:ext uri="{FF2B5EF4-FFF2-40B4-BE49-F238E27FC236}">
                <a16:creationId xmlns:a16="http://schemas.microsoft.com/office/drawing/2014/main" id="{A99F224A-AA51-489A-8C0B-204CB3A7F048}"/>
              </a:ext>
            </a:extLst>
          </p:cNvPr>
          <p:cNvSpPr txBox="1"/>
          <p:nvPr/>
        </p:nvSpPr>
        <p:spPr>
          <a:xfrm>
            <a:off x="860880" y="6480814"/>
            <a:ext cx="2196548" cy="307777"/>
          </a:xfrm>
          <a:prstGeom prst="rect">
            <a:avLst/>
          </a:prstGeom>
          <a:noFill/>
        </p:spPr>
        <p:txBody>
          <a:bodyPr wrap="square" rtlCol="0">
            <a:spAutoFit/>
          </a:bodyPr>
          <a:lstStyle/>
          <a:p>
            <a:r>
              <a:rPr lang="it-IT" sz="1400" b="1" dirty="0">
                <a:solidFill>
                  <a:schemeClr val="bg1"/>
                </a:solidFill>
                <a:latin typeface="Times New Roman" panose="02020603050405020304" pitchFamily="18" charset="0"/>
              </a:rPr>
              <a:t>Anna Barbaro</a:t>
            </a:r>
          </a:p>
        </p:txBody>
      </p:sp>
      <p:pic>
        <p:nvPicPr>
          <p:cNvPr id="23" name="Immagine 22" descr="Immagine che contiene roccia&#10;&#10;Descrizione generata automaticamente">
            <a:extLst>
              <a:ext uri="{FF2B5EF4-FFF2-40B4-BE49-F238E27FC236}">
                <a16:creationId xmlns:a16="http://schemas.microsoft.com/office/drawing/2014/main" id="{64677AFC-B380-4568-9920-53B4E2BD2A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929" y="991981"/>
            <a:ext cx="2365313" cy="1576876"/>
          </a:xfrm>
          <a:prstGeom prst="rect">
            <a:avLst/>
          </a:prstGeom>
        </p:spPr>
      </p:pic>
      <p:pic>
        <p:nvPicPr>
          <p:cNvPr id="26" name="Immagine 25" descr="Immagine che contiene roccia&#10;&#10;Descrizione generata automaticamente">
            <a:extLst>
              <a:ext uri="{FF2B5EF4-FFF2-40B4-BE49-F238E27FC236}">
                <a16:creationId xmlns:a16="http://schemas.microsoft.com/office/drawing/2014/main" id="{9047D6CF-8948-4628-B642-1303F1B9CA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900" y="3974544"/>
            <a:ext cx="2365314" cy="1576876"/>
          </a:xfrm>
          <a:prstGeom prst="rect">
            <a:avLst/>
          </a:prstGeom>
        </p:spPr>
      </p:pic>
      <p:pic>
        <p:nvPicPr>
          <p:cNvPr id="27" name="Immagine 26" descr="Immagine che contiene roccia&#10;&#10;Descrizione generata automaticamente">
            <a:extLst>
              <a:ext uri="{FF2B5EF4-FFF2-40B4-BE49-F238E27FC236}">
                <a16:creationId xmlns:a16="http://schemas.microsoft.com/office/drawing/2014/main" id="{B89B0BE6-5A01-4855-994D-6D7A46CE9E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3697" y="991981"/>
            <a:ext cx="2365314" cy="1576876"/>
          </a:xfrm>
          <a:prstGeom prst="rect">
            <a:avLst/>
          </a:prstGeom>
        </p:spPr>
      </p:pic>
      <p:sp>
        <p:nvSpPr>
          <p:cNvPr id="28" name="CasellaDiTesto 27">
            <a:extLst>
              <a:ext uri="{FF2B5EF4-FFF2-40B4-BE49-F238E27FC236}">
                <a16:creationId xmlns:a16="http://schemas.microsoft.com/office/drawing/2014/main" id="{645C2070-3CAF-4344-9C7E-7818B41FD6B9}"/>
              </a:ext>
            </a:extLst>
          </p:cNvPr>
          <p:cNvSpPr txBox="1"/>
          <p:nvPr/>
        </p:nvSpPr>
        <p:spPr>
          <a:xfrm>
            <a:off x="798928" y="2782207"/>
            <a:ext cx="2365313" cy="646331"/>
          </a:xfrm>
          <a:prstGeom prst="rect">
            <a:avLst/>
          </a:prstGeom>
          <a:noFill/>
          <a:ln>
            <a:solidFill>
              <a:schemeClr val="bg1"/>
            </a:solidFill>
          </a:ln>
        </p:spPr>
        <p:txBody>
          <a:bodyPr wrap="square" rtlCol="0">
            <a:spAutoFit/>
          </a:bodyPr>
          <a:lstStyle/>
          <a:p>
            <a:pPr algn="ctr"/>
            <a:r>
              <a:rPr lang="en-GB" dirty="0">
                <a:solidFill>
                  <a:schemeClr val="bg1"/>
                </a:solidFill>
              </a:rPr>
              <a:t>CONDRITI ENSTATITICHE</a:t>
            </a:r>
          </a:p>
        </p:txBody>
      </p:sp>
      <p:sp>
        <p:nvSpPr>
          <p:cNvPr id="29" name="CasellaDiTesto 28">
            <a:extLst>
              <a:ext uri="{FF2B5EF4-FFF2-40B4-BE49-F238E27FC236}">
                <a16:creationId xmlns:a16="http://schemas.microsoft.com/office/drawing/2014/main" id="{AD4A9F87-0BDB-4B8B-9D6E-BC7552F0F408}"/>
              </a:ext>
            </a:extLst>
          </p:cNvPr>
          <p:cNvSpPr txBox="1"/>
          <p:nvPr/>
        </p:nvSpPr>
        <p:spPr>
          <a:xfrm>
            <a:off x="3489341" y="2773701"/>
            <a:ext cx="2365313" cy="646331"/>
          </a:xfrm>
          <a:prstGeom prst="rect">
            <a:avLst/>
          </a:prstGeom>
          <a:noFill/>
          <a:ln>
            <a:solidFill>
              <a:schemeClr val="bg1"/>
            </a:solidFill>
          </a:ln>
        </p:spPr>
        <p:txBody>
          <a:bodyPr wrap="square" rtlCol="0">
            <a:spAutoFit/>
          </a:bodyPr>
          <a:lstStyle/>
          <a:p>
            <a:pPr algn="ctr"/>
            <a:r>
              <a:rPr lang="en-GB" dirty="0">
                <a:solidFill>
                  <a:schemeClr val="bg1"/>
                </a:solidFill>
              </a:rPr>
              <a:t>CONDRITI CARBONACEE</a:t>
            </a:r>
          </a:p>
        </p:txBody>
      </p:sp>
      <p:pic>
        <p:nvPicPr>
          <p:cNvPr id="30" name="Immagine 29" descr="Immagine che contiene roccia&#10;&#10;Descrizione generata automaticamente">
            <a:extLst>
              <a:ext uri="{FF2B5EF4-FFF2-40B4-BE49-F238E27FC236}">
                <a16:creationId xmlns:a16="http://schemas.microsoft.com/office/drawing/2014/main" id="{A5CC7819-AB3B-42E5-BB38-E039F9E281EF}"/>
              </a:ext>
            </a:extLst>
          </p:cNvPr>
          <p:cNvPicPr>
            <a:picLocks noChangeAspect="1"/>
          </p:cNvPicPr>
          <p:nvPr/>
        </p:nvPicPr>
        <p:blipFill rotWithShape="1">
          <a:blip r:embed="rId8">
            <a:extLst>
              <a:ext uri="{28A0092B-C50C-407E-A947-70E740481C1C}">
                <a14:useLocalDpi xmlns:a14="http://schemas.microsoft.com/office/drawing/2010/main" val="0"/>
              </a:ext>
            </a:extLst>
          </a:blip>
          <a:srcRect l="17667" r="16811" b="15073"/>
          <a:stretch/>
        </p:blipFill>
        <p:spPr>
          <a:xfrm>
            <a:off x="3807965" y="3938214"/>
            <a:ext cx="1882724" cy="1626854"/>
          </a:xfrm>
          <a:prstGeom prst="rect">
            <a:avLst/>
          </a:prstGeom>
        </p:spPr>
      </p:pic>
      <p:sp>
        <p:nvSpPr>
          <p:cNvPr id="31" name="CasellaDiTesto 30">
            <a:extLst>
              <a:ext uri="{FF2B5EF4-FFF2-40B4-BE49-F238E27FC236}">
                <a16:creationId xmlns:a16="http://schemas.microsoft.com/office/drawing/2014/main" id="{B9DFA8A1-FB15-488F-B263-C261D0955259}"/>
              </a:ext>
            </a:extLst>
          </p:cNvPr>
          <p:cNvSpPr txBox="1"/>
          <p:nvPr/>
        </p:nvSpPr>
        <p:spPr>
          <a:xfrm>
            <a:off x="851900" y="5680703"/>
            <a:ext cx="2365313" cy="369332"/>
          </a:xfrm>
          <a:prstGeom prst="rect">
            <a:avLst/>
          </a:prstGeom>
          <a:noFill/>
          <a:ln>
            <a:solidFill>
              <a:schemeClr val="bg1"/>
            </a:solidFill>
          </a:ln>
        </p:spPr>
        <p:txBody>
          <a:bodyPr wrap="square" rtlCol="0">
            <a:spAutoFit/>
          </a:bodyPr>
          <a:lstStyle/>
          <a:p>
            <a:pPr algn="ctr"/>
            <a:r>
              <a:rPr lang="en-GB" dirty="0">
                <a:solidFill>
                  <a:schemeClr val="bg1"/>
                </a:solidFill>
              </a:rPr>
              <a:t>UREILITI</a:t>
            </a:r>
          </a:p>
        </p:txBody>
      </p:sp>
      <p:sp>
        <p:nvSpPr>
          <p:cNvPr id="32" name="CasellaDiTesto 31">
            <a:extLst>
              <a:ext uri="{FF2B5EF4-FFF2-40B4-BE49-F238E27FC236}">
                <a16:creationId xmlns:a16="http://schemas.microsoft.com/office/drawing/2014/main" id="{74F1606A-ED34-40FD-93AC-8EF2652A1F49}"/>
              </a:ext>
            </a:extLst>
          </p:cNvPr>
          <p:cNvSpPr txBox="1"/>
          <p:nvPr/>
        </p:nvSpPr>
        <p:spPr>
          <a:xfrm>
            <a:off x="3783608" y="5688911"/>
            <a:ext cx="1882724" cy="369332"/>
          </a:xfrm>
          <a:prstGeom prst="rect">
            <a:avLst/>
          </a:prstGeom>
          <a:noFill/>
          <a:ln>
            <a:solidFill>
              <a:schemeClr val="bg1"/>
            </a:solidFill>
          </a:ln>
        </p:spPr>
        <p:txBody>
          <a:bodyPr wrap="square" rtlCol="0">
            <a:spAutoFit/>
          </a:bodyPr>
          <a:lstStyle/>
          <a:p>
            <a:pPr algn="ctr"/>
            <a:r>
              <a:rPr lang="en-GB" dirty="0">
                <a:solidFill>
                  <a:schemeClr val="bg1"/>
                </a:solidFill>
              </a:rPr>
              <a:t>A FERRO</a:t>
            </a:r>
          </a:p>
        </p:txBody>
      </p:sp>
      <p:pic>
        <p:nvPicPr>
          <p:cNvPr id="33" name="Picture 2" descr="Le ferrose, le ferro-rocciose e le acondriti">
            <a:extLst>
              <a:ext uri="{FF2B5EF4-FFF2-40B4-BE49-F238E27FC236}">
                <a16:creationId xmlns:a16="http://schemas.microsoft.com/office/drawing/2014/main" id="{6C9834BB-403D-4D67-8C05-6175870BF03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4596"/>
          <a:stretch/>
        </p:blipFill>
        <p:spPr bwMode="auto">
          <a:xfrm>
            <a:off x="6469758" y="3835864"/>
            <a:ext cx="2213117" cy="219605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Le ferrose, le ferro-rocciose e le acondriti">
            <a:extLst>
              <a:ext uri="{FF2B5EF4-FFF2-40B4-BE49-F238E27FC236}">
                <a16:creationId xmlns:a16="http://schemas.microsoft.com/office/drawing/2014/main" id="{C9E9BD97-5CEB-4158-973D-334E4DBD1EF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75155"/>
          <a:stretch/>
        </p:blipFill>
        <p:spPr bwMode="auto">
          <a:xfrm>
            <a:off x="6429374" y="1172259"/>
            <a:ext cx="2164405" cy="2196057"/>
          </a:xfrm>
          <a:prstGeom prst="rect">
            <a:avLst/>
          </a:prstGeom>
          <a:noFill/>
          <a:extLst>
            <a:ext uri="{909E8E84-426E-40DD-AFC4-6F175D3DCCD1}">
              <a14:hiddenFill xmlns:a14="http://schemas.microsoft.com/office/drawing/2010/main">
                <a:solidFill>
                  <a:srgbClr val="FFFFFF"/>
                </a:solidFill>
              </a14:hiddenFill>
            </a:ext>
          </a:extLst>
        </p:spPr>
      </p:pic>
      <p:sp>
        <p:nvSpPr>
          <p:cNvPr id="35" name="CasellaDiTesto 34">
            <a:extLst>
              <a:ext uri="{FF2B5EF4-FFF2-40B4-BE49-F238E27FC236}">
                <a16:creationId xmlns:a16="http://schemas.microsoft.com/office/drawing/2014/main" id="{DD6677EE-F0F5-4E36-8F31-21DC298D3AB7}"/>
              </a:ext>
            </a:extLst>
          </p:cNvPr>
          <p:cNvSpPr txBox="1"/>
          <p:nvPr/>
        </p:nvSpPr>
        <p:spPr>
          <a:xfrm rot="2532618">
            <a:off x="5931668" y="1700270"/>
            <a:ext cx="3127876" cy="1200329"/>
          </a:xfrm>
          <a:prstGeom prst="rect">
            <a:avLst/>
          </a:prstGeom>
          <a:solidFill>
            <a:srgbClr val="00B0F0"/>
          </a:solidFill>
          <a:ln>
            <a:solidFill>
              <a:srgbClr val="FF0000"/>
            </a:solidFill>
          </a:ln>
        </p:spPr>
        <p:txBody>
          <a:bodyPr wrap="square" rtlCol="0">
            <a:spAutoFit/>
          </a:bodyPr>
          <a:lstStyle/>
          <a:p>
            <a:pPr algn="ctr"/>
            <a:r>
              <a:rPr lang="en-GB" sz="3600" b="1" dirty="0">
                <a:solidFill>
                  <a:srgbClr val="FF0000"/>
                </a:solidFill>
              </a:rPr>
              <a:t>NON DIFFERENZIATE</a:t>
            </a:r>
          </a:p>
        </p:txBody>
      </p:sp>
      <p:sp>
        <p:nvSpPr>
          <p:cNvPr id="36" name="CasellaDiTesto 35">
            <a:extLst>
              <a:ext uri="{FF2B5EF4-FFF2-40B4-BE49-F238E27FC236}">
                <a16:creationId xmlns:a16="http://schemas.microsoft.com/office/drawing/2014/main" id="{58792B21-F93C-41E7-ADBF-38A2B6430CD5}"/>
              </a:ext>
            </a:extLst>
          </p:cNvPr>
          <p:cNvSpPr txBox="1"/>
          <p:nvPr/>
        </p:nvSpPr>
        <p:spPr>
          <a:xfrm rot="2839472">
            <a:off x="5898071" y="4594067"/>
            <a:ext cx="3197336" cy="646331"/>
          </a:xfrm>
          <a:prstGeom prst="rect">
            <a:avLst/>
          </a:prstGeom>
          <a:solidFill>
            <a:srgbClr val="00B0F0"/>
          </a:solidFill>
          <a:ln>
            <a:solidFill>
              <a:srgbClr val="FF0000"/>
            </a:solidFill>
          </a:ln>
        </p:spPr>
        <p:txBody>
          <a:bodyPr wrap="square" rtlCol="0">
            <a:spAutoFit/>
          </a:bodyPr>
          <a:lstStyle/>
          <a:p>
            <a:pPr algn="ctr"/>
            <a:r>
              <a:rPr lang="en-GB" sz="3600" b="1" dirty="0">
                <a:solidFill>
                  <a:srgbClr val="FF0000"/>
                </a:solidFill>
              </a:rPr>
              <a:t>DIFFERENZIATE</a:t>
            </a:r>
          </a:p>
        </p:txBody>
      </p:sp>
    </p:spTree>
    <p:extLst>
      <p:ext uri="{BB962C8B-B14F-4D97-AF65-F5344CB8AC3E}">
        <p14:creationId xmlns:p14="http://schemas.microsoft.com/office/powerpoint/2010/main" val="117747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1A245A6-5B2F-495D-8B66-AECDAFDDF8B6}"/>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4367DB8C-B239-4F00-8D3A-AC1DAC04B06F}"/>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descr="Immagine che contiene albero&#10;&#10;Descrizione generata automaticamente">
            <a:extLst>
              <a:ext uri="{FF2B5EF4-FFF2-40B4-BE49-F238E27FC236}">
                <a16:creationId xmlns:a16="http://schemas.microsoft.com/office/drawing/2014/main" id="{650C5766-80CF-43F1-B039-EE7F12CF892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678"/>
          <a:stretch/>
        </p:blipFill>
        <p:spPr>
          <a:xfrm>
            <a:off x="208272" y="760506"/>
            <a:ext cx="3188291" cy="2047355"/>
          </a:xfrm>
          <a:prstGeom prst="rect">
            <a:avLst/>
          </a:prstGeom>
        </p:spPr>
      </p:pic>
      <p:sp>
        <p:nvSpPr>
          <p:cNvPr id="3" name="Ovale 2">
            <a:extLst>
              <a:ext uri="{FF2B5EF4-FFF2-40B4-BE49-F238E27FC236}">
                <a16:creationId xmlns:a16="http://schemas.microsoft.com/office/drawing/2014/main" id="{1F1C1833-E8DA-4E45-AD7F-C4E0A987F06E}"/>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EDF78CDD-9FE1-4410-9449-7BB2BCCEDB52}"/>
              </a:ext>
            </a:extLst>
          </p:cNvPr>
          <p:cNvSpPr txBox="1"/>
          <p:nvPr/>
        </p:nvSpPr>
        <p:spPr>
          <a:xfrm>
            <a:off x="760595" y="171750"/>
            <a:ext cx="2199736" cy="369332"/>
          </a:xfrm>
          <a:prstGeom prst="rect">
            <a:avLst/>
          </a:prstGeom>
          <a:solidFill>
            <a:schemeClr val="bg1">
              <a:alpha val="66000"/>
            </a:schemeClr>
          </a:solidFill>
          <a:ln w="38100">
            <a:solidFill>
              <a:srgbClr val="00B0F0"/>
            </a:solidFill>
          </a:ln>
        </p:spPr>
        <p:txBody>
          <a:bodyPr wrap="square" rtlCol="0">
            <a:spAutoFit/>
          </a:bodyPr>
          <a:lstStyle/>
          <a:p>
            <a:pPr algn="ctr"/>
            <a:r>
              <a:rPr lang="it-IT" dirty="0">
                <a:solidFill>
                  <a:srgbClr val="0070C0"/>
                </a:solidFill>
                <a:latin typeface="Baskerville Old Face" panose="02020602080505020303" pitchFamily="18" charset="0"/>
              </a:rPr>
              <a:t>INTRODUZIONE</a:t>
            </a:r>
          </a:p>
        </p:txBody>
      </p:sp>
      <p:sp>
        <p:nvSpPr>
          <p:cNvPr id="6" name="CasellaDiTesto 5">
            <a:extLst>
              <a:ext uri="{FF2B5EF4-FFF2-40B4-BE49-F238E27FC236}">
                <a16:creationId xmlns:a16="http://schemas.microsoft.com/office/drawing/2014/main" id="{42339681-9D14-4041-9594-7800153D646C}"/>
              </a:ext>
            </a:extLst>
          </p:cNvPr>
          <p:cNvSpPr txBox="1"/>
          <p:nvPr/>
        </p:nvSpPr>
        <p:spPr>
          <a:xfrm>
            <a:off x="3053749" y="264083"/>
            <a:ext cx="1604514"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CAMPIONI</a:t>
            </a:r>
          </a:p>
        </p:txBody>
      </p:sp>
      <p:sp>
        <p:nvSpPr>
          <p:cNvPr id="7" name="CasellaDiTesto 6">
            <a:extLst>
              <a:ext uri="{FF2B5EF4-FFF2-40B4-BE49-F238E27FC236}">
                <a16:creationId xmlns:a16="http://schemas.microsoft.com/office/drawing/2014/main" id="{0CA906B4-D969-4A26-9BC6-2C820E359C18}"/>
              </a:ext>
            </a:extLst>
          </p:cNvPr>
          <p:cNvSpPr txBox="1"/>
          <p:nvPr/>
        </p:nvSpPr>
        <p:spPr>
          <a:xfrm>
            <a:off x="4746772" y="266516"/>
            <a:ext cx="2199736"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RISULTATI &amp; DISCUSSIONE</a:t>
            </a:r>
          </a:p>
        </p:txBody>
      </p:sp>
      <p:sp>
        <p:nvSpPr>
          <p:cNvPr id="8" name="CasellaDiTesto 7">
            <a:extLst>
              <a:ext uri="{FF2B5EF4-FFF2-40B4-BE49-F238E27FC236}">
                <a16:creationId xmlns:a16="http://schemas.microsoft.com/office/drawing/2014/main" id="{9A9036DB-A129-4D6B-B0D1-FD81874494BA}"/>
              </a:ext>
            </a:extLst>
          </p:cNvPr>
          <p:cNvSpPr txBox="1"/>
          <p:nvPr/>
        </p:nvSpPr>
        <p:spPr>
          <a:xfrm>
            <a:off x="7039926" y="264083"/>
            <a:ext cx="1862301"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CONCLUSIONI</a:t>
            </a:r>
          </a:p>
        </p:txBody>
      </p:sp>
      <p:sp>
        <p:nvSpPr>
          <p:cNvPr id="9" name="CasellaDiTesto 8">
            <a:extLst>
              <a:ext uri="{FF2B5EF4-FFF2-40B4-BE49-F238E27FC236}">
                <a16:creationId xmlns:a16="http://schemas.microsoft.com/office/drawing/2014/main" id="{E3F7183B-9CD6-4892-9790-F766B21A11FF}"/>
              </a:ext>
            </a:extLst>
          </p:cNvPr>
          <p:cNvSpPr txBox="1"/>
          <p:nvPr/>
        </p:nvSpPr>
        <p:spPr>
          <a:xfrm>
            <a:off x="4511185" y="1483923"/>
            <a:ext cx="4186951" cy="3216265"/>
          </a:xfrm>
          <a:prstGeom prst="rect">
            <a:avLst/>
          </a:prstGeom>
          <a:noFill/>
        </p:spPr>
        <p:txBody>
          <a:bodyPr wrap="square" rtlCol="0">
            <a:spAutoFit/>
          </a:bodyPr>
          <a:lstStyle/>
          <a:p>
            <a:pPr algn="ctr"/>
            <a:r>
              <a:rPr lang="en-US" sz="2000" b="1" dirty="0">
                <a:solidFill>
                  <a:schemeClr val="bg1"/>
                </a:solidFill>
                <a:latin typeface="Baskerville Old Face" panose="02020602080505020303" pitchFamily="18" charset="0"/>
              </a:rPr>
              <a:t>Le ureilite </a:t>
            </a:r>
            <a:r>
              <a:rPr lang="en-US" sz="2000" b="1" dirty="0" err="1">
                <a:solidFill>
                  <a:schemeClr val="bg1"/>
                </a:solidFill>
                <a:latin typeface="Baskerville Old Face" panose="02020602080505020303" pitchFamily="18" charset="0"/>
              </a:rPr>
              <a:t>sono</a:t>
            </a:r>
            <a:r>
              <a:rPr lang="en-US" sz="2000" b="1" dirty="0">
                <a:solidFill>
                  <a:schemeClr val="bg1"/>
                </a:solidFill>
                <a:latin typeface="Baskerville Old Face" panose="02020602080505020303" pitchFamily="18" charset="0"/>
              </a:rPr>
              <a:t> </a:t>
            </a:r>
            <a:r>
              <a:rPr lang="en-US" sz="2000" b="1" dirty="0" err="1">
                <a:solidFill>
                  <a:schemeClr val="bg1"/>
                </a:solidFill>
                <a:latin typeface="Baskerville Old Face" panose="02020602080505020303" pitchFamily="18" charset="0"/>
              </a:rPr>
              <a:t>il</a:t>
            </a:r>
            <a:r>
              <a:rPr lang="en-US" sz="2000" b="1" dirty="0">
                <a:solidFill>
                  <a:schemeClr val="bg1"/>
                </a:solidFill>
                <a:latin typeface="Baskerville Old Face" panose="02020602080505020303" pitchFamily="18" charset="0"/>
              </a:rPr>
              <a:t> secondo </a:t>
            </a:r>
            <a:r>
              <a:rPr lang="en-US" sz="2000" b="1" dirty="0" err="1">
                <a:solidFill>
                  <a:schemeClr val="bg1"/>
                </a:solidFill>
                <a:latin typeface="Baskerville Old Face" panose="02020602080505020303" pitchFamily="18" charset="0"/>
              </a:rPr>
              <a:t>più</a:t>
            </a:r>
            <a:r>
              <a:rPr lang="en-US" sz="2000" b="1" dirty="0">
                <a:solidFill>
                  <a:schemeClr val="bg1"/>
                </a:solidFill>
                <a:latin typeface="Baskerville Old Face" panose="02020602080505020303" pitchFamily="18" charset="0"/>
              </a:rPr>
              <a:t> </a:t>
            </a:r>
            <a:r>
              <a:rPr lang="en-US" sz="2000" b="1" dirty="0" err="1">
                <a:solidFill>
                  <a:schemeClr val="bg1"/>
                </a:solidFill>
                <a:latin typeface="Baskerville Old Face" panose="02020602080505020303" pitchFamily="18" charset="0"/>
              </a:rPr>
              <a:t>grande</a:t>
            </a:r>
            <a:r>
              <a:rPr lang="en-US" sz="2000" b="1" dirty="0">
                <a:solidFill>
                  <a:schemeClr val="bg1"/>
                </a:solidFill>
                <a:latin typeface="Baskerville Old Face" panose="02020602080505020303" pitchFamily="18" charset="0"/>
              </a:rPr>
              <a:t> Gruppo di </a:t>
            </a:r>
            <a:r>
              <a:rPr lang="en-US" sz="2000" b="1" dirty="0" err="1">
                <a:solidFill>
                  <a:schemeClr val="bg1"/>
                </a:solidFill>
                <a:latin typeface="Baskerville Old Face" panose="02020602080505020303" pitchFamily="18" charset="0"/>
              </a:rPr>
              <a:t>acondriti</a:t>
            </a:r>
            <a:r>
              <a:rPr lang="en-US" b="1" dirty="0">
                <a:solidFill>
                  <a:schemeClr val="bg1"/>
                </a:solidFill>
                <a:latin typeface="Baskerville Old Face" panose="02020602080505020303" pitchFamily="18" charset="0"/>
              </a:rPr>
              <a:t>.</a:t>
            </a:r>
          </a:p>
          <a:p>
            <a:pPr algn="ctr"/>
            <a:endParaRPr lang="en-US" sz="900" b="1" dirty="0">
              <a:solidFill>
                <a:schemeClr val="bg1"/>
              </a:solidFill>
              <a:latin typeface="Baskerville Old Face" panose="02020602080505020303" pitchFamily="18" charset="0"/>
            </a:endParaRPr>
          </a:p>
          <a:p>
            <a:pPr algn="ctr"/>
            <a:r>
              <a:rPr lang="en-US" sz="2800" b="1" dirty="0">
                <a:solidFill>
                  <a:schemeClr val="bg1"/>
                </a:solidFill>
                <a:latin typeface="Baskerville Old Face" panose="02020602080505020303" pitchFamily="18" charset="0"/>
              </a:rPr>
              <a:t>e </a:t>
            </a:r>
            <a:r>
              <a:rPr lang="en-US" sz="2800" b="1" dirty="0" err="1">
                <a:solidFill>
                  <a:schemeClr val="bg1"/>
                </a:solidFill>
                <a:latin typeface="Baskerville Old Face" panose="02020602080505020303" pitchFamily="18" charset="0"/>
              </a:rPr>
              <a:t>sono</a:t>
            </a:r>
            <a:r>
              <a:rPr lang="en-US" sz="2800" b="1" dirty="0">
                <a:solidFill>
                  <a:schemeClr val="bg1"/>
                </a:solidFill>
                <a:latin typeface="Baskerville Old Face" panose="02020602080505020303" pitchFamily="18" charset="0"/>
              </a:rPr>
              <a:t> </a:t>
            </a:r>
            <a:r>
              <a:rPr lang="en-US" sz="2800" b="1" dirty="0" err="1">
                <a:solidFill>
                  <a:schemeClr val="bg1"/>
                </a:solidFill>
                <a:latin typeface="Baskerville Old Face" panose="02020602080505020303" pitchFamily="18" charset="0"/>
              </a:rPr>
              <a:t>composte</a:t>
            </a:r>
            <a:r>
              <a:rPr lang="en-US" sz="2800" b="1" dirty="0">
                <a:solidFill>
                  <a:schemeClr val="bg1"/>
                </a:solidFill>
                <a:latin typeface="Baskerville Old Face" panose="02020602080505020303" pitchFamily="18" charset="0"/>
              </a:rPr>
              <a:t> da:</a:t>
            </a:r>
          </a:p>
          <a:p>
            <a:pPr marL="214313" indent="-214313">
              <a:buFont typeface="Arial" panose="020B0604020202020204" pitchFamily="34" charset="0"/>
              <a:buChar char="•"/>
            </a:pPr>
            <a:r>
              <a:rPr lang="en-US" b="1" dirty="0" err="1">
                <a:solidFill>
                  <a:schemeClr val="bg1"/>
                </a:solidFill>
                <a:latin typeface="Baskerville Old Face" panose="02020602080505020303" pitchFamily="18" charset="0"/>
              </a:rPr>
              <a:t>olivina</a:t>
            </a:r>
            <a:r>
              <a:rPr lang="en-US" b="1" dirty="0">
                <a:solidFill>
                  <a:schemeClr val="bg1"/>
                </a:solidFill>
                <a:latin typeface="Baskerville Old Face" panose="02020602080505020303" pitchFamily="18" charset="0"/>
              </a:rPr>
              <a:t>;</a:t>
            </a:r>
          </a:p>
          <a:p>
            <a:pPr marL="214313" indent="-214313">
              <a:buFont typeface="Arial" panose="020B0604020202020204" pitchFamily="34" charset="0"/>
              <a:buChar char="•"/>
            </a:pPr>
            <a:r>
              <a:rPr lang="en-US" b="1" dirty="0" err="1">
                <a:solidFill>
                  <a:schemeClr val="bg1"/>
                </a:solidFill>
                <a:latin typeface="Baskerville Old Face" panose="02020602080505020303" pitchFamily="18" charset="0"/>
              </a:rPr>
              <a:t>pirosseno</a:t>
            </a:r>
            <a:r>
              <a:rPr lang="en-US" b="1" dirty="0">
                <a:solidFill>
                  <a:schemeClr val="bg1"/>
                </a:solidFill>
                <a:latin typeface="Baskerville Old Face" panose="02020602080505020303" pitchFamily="18" charset="0"/>
              </a:rPr>
              <a:t>;</a:t>
            </a:r>
          </a:p>
          <a:p>
            <a:pPr marL="214313" indent="-214313">
              <a:buFont typeface="Arial" panose="020B0604020202020204" pitchFamily="34" charset="0"/>
              <a:buChar char="•"/>
            </a:pPr>
            <a:r>
              <a:rPr lang="en-US" b="1" dirty="0" err="1">
                <a:solidFill>
                  <a:schemeClr val="bg1"/>
                </a:solidFill>
                <a:latin typeface="Baskerville Old Face" panose="02020602080505020303" pitchFamily="18" charset="0"/>
              </a:rPr>
              <a:t>Fasi</a:t>
            </a:r>
            <a:r>
              <a:rPr lang="en-US" b="1" dirty="0">
                <a:solidFill>
                  <a:schemeClr val="bg1"/>
                </a:solidFill>
                <a:latin typeface="Baskerville Old Face" panose="02020602080505020303" pitchFamily="18" charset="0"/>
              </a:rPr>
              <a:t> a </a:t>
            </a:r>
            <a:r>
              <a:rPr lang="en-US" b="1" dirty="0" err="1">
                <a:solidFill>
                  <a:schemeClr val="bg1"/>
                </a:solidFill>
                <a:latin typeface="Baskerville Old Face" panose="02020602080505020303" pitchFamily="18" charset="0"/>
              </a:rPr>
              <a:t>carbonio</a:t>
            </a:r>
            <a:r>
              <a:rPr lang="en-US" b="1" dirty="0">
                <a:solidFill>
                  <a:schemeClr val="bg1"/>
                </a:solidFill>
                <a:latin typeface="Baskerville Old Face" panose="02020602080505020303" pitchFamily="18" charset="0"/>
              </a:rPr>
              <a:t> (up to 8.5 vol %);</a:t>
            </a:r>
          </a:p>
          <a:p>
            <a:pPr marL="214313" indent="-214313">
              <a:buFont typeface="Arial" panose="020B0604020202020204" pitchFamily="34" charset="0"/>
              <a:buChar char="•"/>
            </a:pPr>
            <a:r>
              <a:rPr lang="en-US" b="1" dirty="0" err="1">
                <a:solidFill>
                  <a:schemeClr val="bg1"/>
                </a:solidFill>
                <a:latin typeface="Baskerville Old Face" panose="02020602080505020303" pitchFamily="18" charset="0"/>
              </a:rPr>
              <a:t>Minore</a:t>
            </a:r>
            <a:r>
              <a:rPr lang="en-US" b="1" dirty="0">
                <a:solidFill>
                  <a:schemeClr val="bg1"/>
                </a:solidFill>
                <a:latin typeface="Baskerville Old Face" panose="02020602080505020303" pitchFamily="18" charset="0"/>
              </a:rPr>
              <a:t> </a:t>
            </a:r>
            <a:r>
              <a:rPr lang="en-US" b="1" dirty="0" err="1">
                <a:solidFill>
                  <a:schemeClr val="bg1"/>
                </a:solidFill>
                <a:latin typeface="Baskerville Old Face" panose="02020602080505020303" pitchFamily="18" charset="0"/>
              </a:rPr>
              <a:t>abbondanza</a:t>
            </a:r>
            <a:r>
              <a:rPr lang="en-US" b="1" dirty="0">
                <a:solidFill>
                  <a:schemeClr val="bg1"/>
                </a:solidFill>
                <a:latin typeface="Baskerville Old Face" panose="02020602080505020303" pitchFamily="18" charset="0"/>
              </a:rPr>
              <a:t> di alter </a:t>
            </a:r>
            <a:r>
              <a:rPr lang="en-US" b="1" dirty="0" err="1">
                <a:solidFill>
                  <a:schemeClr val="bg1"/>
                </a:solidFill>
                <a:latin typeface="Baskerville Old Face" panose="02020602080505020303" pitchFamily="18" charset="0"/>
              </a:rPr>
              <a:t>fasi</a:t>
            </a:r>
            <a:r>
              <a:rPr lang="en-US" b="1" dirty="0">
                <a:solidFill>
                  <a:schemeClr val="bg1"/>
                </a:solidFill>
                <a:latin typeface="Baskerville Old Face" panose="02020602080505020303" pitchFamily="18" charset="0"/>
              </a:rPr>
              <a:t>; </a:t>
            </a:r>
          </a:p>
          <a:p>
            <a:pPr algn="ctr"/>
            <a:endParaRPr lang="en-US" b="1" dirty="0">
              <a:solidFill>
                <a:schemeClr val="bg1"/>
              </a:solidFill>
              <a:latin typeface="Baskerville Old Face" panose="02020602080505020303" pitchFamily="18" charset="0"/>
            </a:endParaRPr>
          </a:p>
          <a:p>
            <a:pPr algn="ctr"/>
            <a:endParaRPr lang="en-US" b="1" dirty="0">
              <a:solidFill>
                <a:schemeClr val="bg1"/>
              </a:solidFill>
              <a:latin typeface="Baskerville Old Face" panose="02020602080505020303" pitchFamily="18" charset="0"/>
            </a:endParaRPr>
          </a:p>
          <a:p>
            <a:pPr algn="ctr"/>
            <a:endParaRPr lang="en-GB" b="1" dirty="0">
              <a:solidFill>
                <a:schemeClr val="bg1"/>
              </a:solidFill>
              <a:latin typeface="Baskerville Old Face" panose="02020602080505020303" pitchFamily="18" charset="0"/>
            </a:endParaRPr>
          </a:p>
        </p:txBody>
      </p:sp>
      <p:sp>
        <p:nvSpPr>
          <p:cNvPr id="10" name="CasellaDiTesto 9">
            <a:extLst>
              <a:ext uri="{FF2B5EF4-FFF2-40B4-BE49-F238E27FC236}">
                <a16:creationId xmlns:a16="http://schemas.microsoft.com/office/drawing/2014/main" id="{0CB4EEBE-909C-421F-9CD8-E213E76CAC4E}"/>
              </a:ext>
            </a:extLst>
          </p:cNvPr>
          <p:cNvSpPr txBox="1"/>
          <p:nvPr/>
        </p:nvSpPr>
        <p:spPr>
          <a:xfrm>
            <a:off x="4054135" y="4646801"/>
            <a:ext cx="4780983" cy="1200329"/>
          </a:xfrm>
          <a:prstGeom prst="rect">
            <a:avLst/>
          </a:prstGeom>
          <a:solidFill>
            <a:schemeClr val="accent5">
              <a:lumMod val="20000"/>
              <a:lumOff val="80000"/>
              <a:alpha val="42000"/>
            </a:schemeClr>
          </a:solidFill>
        </p:spPr>
        <p:txBody>
          <a:bodyPr wrap="square" rtlCol="0">
            <a:spAutoFit/>
          </a:bodyPr>
          <a:lstStyle/>
          <a:p>
            <a:pPr algn="ctr"/>
            <a:r>
              <a:rPr lang="en-US" sz="2400" b="1" dirty="0" err="1">
                <a:solidFill>
                  <a:schemeClr val="bg1"/>
                </a:solidFill>
                <a:latin typeface="Baskerville Old Face" panose="02020602080505020303" pitchFamily="18" charset="0"/>
              </a:rPr>
              <a:t>Tutti</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i</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campioni</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ureilitici</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si</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pensa</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derivino</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dallo</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stesso</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corpo</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genitore</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il</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Corpo</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Ureilitico</a:t>
            </a:r>
            <a:r>
              <a:rPr lang="en-US" sz="2400" b="1" dirty="0">
                <a:solidFill>
                  <a:schemeClr val="bg1"/>
                </a:solidFill>
                <a:latin typeface="Baskerville Old Face" panose="02020602080505020303" pitchFamily="18" charset="0"/>
              </a:rPr>
              <a:t> </a:t>
            </a:r>
            <a:r>
              <a:rPr lang="en-US" sz="2400" b="1" dirty="0" err="1">
                <a:solidFill>
                  <a:schemeClr val="bg1"/>
                </a:solidFill>
                <a:latin typeface="Baskerville Old Face" panose="02020602080505020303" pitchFamily="18" charset="0"/>
              </a:rPr>
              <a:t>Genitore</a:t>
            </a:r>
            <a:r>
              <a:rPr lang="en-US" sz="2400" b="1" dirty="0">
                <a:solidFill>
                  <a:schemeClr val="bg1"/>
                </a:solidFill>
                <a:latin typeface="Baskerville Old Face" panose="02020602080505020303" pitchFamily="18" charset="0"/>
              </a:rPr>
              <a:t> (CUG).</a:t>
            </a:r>
          </a:p>
        </p:txBody>
      </p:sp>
      <p:pic>
        <p:nvPicPr>
          <p:cNvPr id="12" name="Immagine 11" descr="Immagine che contiene albero&#10;&#10;Descrizione generata automaticamente">
            <a:extLst>
              <a:ext uri="{FF2B5EF4-FFF2-40B4-BE49-F238E27FC236}">
                <a16:creationId xmlns:a16="http://schemas.microsoft.com/office/drawing/2014/main" id="{82CF509B-3C8D-4500-99B4-F0D3A5442FD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7926"/>
          <a:stretch/>
        </p:blipFill>
        <p:spPr>
          <a:xfrm>
            <a:off x="208272" y="4013078"/>
            <a:ext cx="3188291" cy="1957064"/>
          </a:xfrm>
          <a:prstGeom prst="rect">
            <a:avLst/>
          </a:prstGeom>
        </p:spPr>
      </p:pic>
      <p:sp>
        <p:nvSpPr>
          <p:cNvPr id="14" name="CasellaDiTesto 13">
            <a:extLst>
              <a:ext uri="{FF2B5EF4-FFF2-40B4-BE49-F238E27FC236}">
                <a16:creationId xmlns:a16="http://schemas.microsoft.com/office/drawing/2014/main" id="{11D1A1FE-A0C1-4777-8DBE-6B9D1EECC610}"/>
              </a:ext>
            </a:extLst>
          </p:cNvPr>
          <p:cNvSpPr txBox="1"/>
          <p:nvPr/>
        </p:nvSpPr>
        <p:spPr>
          <a:xfrm>
            <a:off x="208272" y="854894"/>
            <a:ext cx="3188291" cy="1831271"/>
          </a:xfrm>
          <a:prstGeom prst="rect">
            <a:avLst/>
          </a:prstGeom>
          <a:solidFill>
            <a:srgbClr val="57B9DA">
              <a:alpha val="65882"/>
            </a:srgbClr>
          </a:solidFill>
        </p:spPr>
        <p:txBody>
          <a:bodyPr wrap="square" rtlCol="0">
            <a:spAutoFit/>
          </a:bodyPr>
          <a:lstStyle/>
          <a:p>
            <a:pPr algn="ctr"/>
            <a:endParaRPr lang="en-GB" sz="1650" b="1" dirty="0">
              <a:solidFill>
                <a:schemeClr val="bg1"/>
              </a:solidFill>
            </a:endParaRPr>
          </a:p>
          <a:p>
            <a:pPr algn="ctr"/>
            <a:r>
              <a:rPr lang="en-GB" sz="4000" b="1" dirty="0" err="1">
                <a:solidFill>
                  <a:schemeClr val="bg1"/>
                </a:solidFill>
                <a:latin typeface="Baskerville Old Face" panose="02020602080505020303" pitchFamily="18" charset="0"/>
              </a:rPr>
              <a:t>Cos’è</a:t>
            </a:r>
            <a:r>
              <a:rPr lang="en-GB" sz="4000" b="1" dirty="0">
                <a:solidFill>
                  <a:schemeClr val="bg1"/>
                </a:solidFill>
                <a:latin typeface="Baskerville Old Face" panose="02020602080505020303" pitchFamily="18" charset="0"/>
              </a:rPr>
              <a:t> un </a:t>
            </a:r>
            <a:r>
              <a:rPr lang="en-GB" sz="4000" b="1" dirty="0" err="1">
                <a:solidFill>
                  <a:schemeClr val="bg1"/>
                </a:solidFill>
                <a:latin typeface="Baskerville Old Face" panose="02020602080505020303" pitchFamily="18" charset="0"/>
              </a:rPr>
              <a:t>ureilitie</a:t>
            </a:r>
            <a:r>
              <a:rPr lang="en-GB" sz="4000" b="1" dirty="0">
                <a:solidFill>
                  <a:schemeClr val="bg1"/>
                </a:solidFill>
                <a:latin typeface="Baskerville Old Face" panose="02020602080505020303" pitchFamily="18" charset="0"/>
              </a:rPr>
              <a:t>?</a:t>
            </a:r>
          </a:p>
          <a:p>
            <a:pPr algn="ctr"/>
            <a:endParaRPr lang="en-GB" sz="1650" b="1" dirty="0">
              <a:solidFill>
                <a:schemeClr val="bg1"/>
              </a:solidFill>
            </a:endParaRPr>
          </a:p>
        </p:txBody>
      </p:sp>
      <p:pic>
        <p:nvPicPr>
          <p:cNvPr id="15" name="Immagine 14">
            <a:extLst>
              <a:ext uri="{FF2B5EF4-FFF2-40B4-BE49-F238E27FC236}">
                <a16:creationId xmlns:a16="http://schemas.microsoft.com/office/drawing/2014/main" id="{3C4547D5-21D1-4C28-962C-93C18A18E03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9164"/>
          <a:stretch/>
        </p:blipFill>
        <p:spPr>
          <a:xfrm>
            <a:off x="208277" y="2505422"/>
            <a:ext cx="3188291" cy="1930744"/>
          </a:xfrm>
          <a:prstGeom prst="rect">
            <a:avLst/>
          </a:prstGeom>
        </p:spPr>
      </p:pic>
      <p:pic>
        <p:nvPicPr>
          <p:cNvPr id="16" name="Picture 2" descr="Le ferrose, le ferro-rocciose e le acondriti">
            <a:extLst>
              <a:ext uri="{FF2B5EF4-FFF2-40B4-BE49-F238E27FC236}">
                <a16:creationId xmlns:a16="http://schemas.microsoft.com/office/drawing/2014/main" id="{8F676655-C668-498F-9ACC-802BF5D975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53136" y="3499989"/>
            <a:ext cx="3359028" cy="169351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nettore 2 16">
            <a:extLst>
              <a:ext uri="{FF2B5EF4-FFF2-40B4-BE49-F238E27FC236}">
                <a16:creationId xmlns:a16="http://schemas.microsoft.com/office/drawing/2014/main" id="{51DAEC88-3EED-4472-BA15-515A033D2DCE}"/>
              </a:ext>
            </a:extLst>
          </p:cNvPr>
          <p:cNvCxnSpPr>
            <a:cxnSpLocks/>
            <a:stCxn id="18" idx="0"/>
          </p:cNvCxnSpPr>
          <p:nvPr/>
        </p:nvCxnSpPr>
        <p:spPr>
          <a:xfrm flipV="1">
            <a:off x="2701210" y="4949255"/>
            <a:ext cx="0" cy="7132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FFA1477C-527C-4A51-9D62-B45C333D7E8B}"/>
              </a:ext>
            </a:extLst>
          </p:cNvPr>
          <p:cNvSpPr txBox="1"/>
          <p:nvPr/>
        </p:nvSpPr>
        <p:spPr>
          <a:xfrm>
            <a:off x="1657165" y="5662464"/>
            <a:ext cx="2088089" cy="369332"/>
          </a:xfrm>
          <a:prstGeom prst="rect">
            <a:avLst/>
          </a:prstGeom>
          <a:solidFill>
            <a:schemeClr val="bg1"/>
          </a:solidFill>
          <a:ln w="38100">
            <a:solidFill>
              <a:srgbClr val="FF0000"/>
            </a:solidFill>
          </a:ln>
        </p:spPr>
        <p:txBody>
          <a:bodyPr wrap="square" rtlCol="0">
            <a:spAutoFit/>
          </a:bodyPr>
          <a:lstStyle>
            <a:defPPr>
              <a:defRPr lang="en-US"/>
            </a:defPPr>
            <a:lvl1pPr algn="ctr">
              <a:defRPr>
                <a:solidFill>
                  <a:srgbClr val="0070C0"/>
                </a:solidFill>
                <a:latin typeface="Bahnschrift SemiCondensed" panose="020B0502040204020203" pitchFamily="34" charset="0"/>
              </a:defRPr>
            </a:lvl1pPr>
          </a:lstStyle>
          <a:p>
            <a:r>
              <a:rPr lang="en-GB" dirty="0">
                <a:solidFill>
                  <a:srgbClr val="FF0000"/>
                </a:solidFill>
              </a:rPr>
              <a:t>ACHONDRITES</a:t>
            </a:r>
          </a:p>
        </p:txBody>
      </p:sp>
      <p:pic>
        <p:nvPicPr>
          <p:cNvPr id="20" name="Immagine 19">
            <a:extLst>
              <a:ext uri="{FF2B5EF4-FFF2-40B4-BE49-F238E27FC236}">
                <a16:creationId xmlns:a16="http://schemas.microsoft.com/office/drawing/2014/main" id="{C47C9AF9-22CC-45AF-BE36-028EF88B6EF3}"/>
              </a:ext>
            </a:extLst>
          </p:cNvPr>
          <p:cNvPicPr>
            <a:picLocks noChangeAspect="1"/>
          </p:cNvPicPr>
          <p:nvPr/>
        </p:nvPicPr>
        <p:blipFill>
          <a:blip r:embed="rId6" cstate="hqprint">
            <a:extLst>
              <a:ext uri="{BEBA8EAE-BF5A-486C-A8C5-ECC9F3942E4B}">
                <a14:imgProps xmlns:a14="http://schemas.microsoft.com/office/drawing/2010/main">
                  <a14:imgLayer r:embed="rId7">
                    <a14:imgEffect>
                      <a14:artisticPhotocopy trans="0"/>
                    </a14:imgEffect>
                  </a14:imgLayer>
                </a14:imgProps>
              </a:ext>
              <a:ext uri="{28A0092B-C50C-407E-A947-70E740481C1C}">
                <a14:useLocalDpi xmlns:a14="http://schemas.microsoft.com/office/drawing/2010/main" val="0"/>
              </a:ext>
            </a:extLst>
          </a:blip>
          <a:stretch>
            <a:fillRect/>
          </a:stretch>
        </p:blipFill>
        <p:spPr>
          <a:xfrm>
            <a:off x="92687" y="5982686"/>
            <a:ext cx="830339" cy="835639"/>
          </a:xfrm>
          <a:prstGeom prst="rect">
            <a:avLst/>
          </a:prstGeom>
        </p:spPr>
      </p:pic>
      <p:sp>
        <p:nvSpPr>
          <p:cNvPr id="21" name="CasellaDiTesto 20">
            <a:extLst>
              <a:ext uri="{FF2B5EF4-FFF2-40B4-BE49-F238E27FC236}">
                <a16:creationId xmlns:a16="http://schemas.microsoft.com/office/drawing/2014/main" id="{9DC7681A-8258-41FA-834B-15BFA29EA105}"/>
              </a:ext>
            </a:extLst>
          </p:cNvPr>
          <p:cNvSpPr txBox="1"/>
          <p:nvPr/>
        </p:nvSpPr>
        <p:spPr>
          <a:xfrm>
            <a:off x="860880" y="6480814"/>
            <a:ext cx="2196548" cy="307777"/>
          </a:xfrm>
          <a:prstGeom prst="rect">
            <a:avLst/>
          </a:prstGeom>
          <a:noFill/>
        </p:spPr>
        <p:txBody>
          <a:bodyPr wrap="square" rtlCol="0">
            <a:spAutoFit/>
          </a:bodyPr>
          <a:lstStyle/>
          <a:p>
            <a:r>
              <a:rPr lang="it-IT" sz="1400" b="1" dirty="0">
                <a:solidFill>
                  <a:schemeClr val="bg1"/>
                </a:solidFill>
                <a:latin typeface="Times New Roman" panose="02020603050405020304" pitchFamily="18" charset="0"/>
              </a:rPr>
              <a:t>Anna Barbaro</a:t>
            </a:r>
          </a:p>
        </p:txBody>
      </p:sp>
    </p:spTree>
    <p:extLst>
      <p:ext uri="{BB962C8B-B14F-4D97-AF65-F5344CB8AC3E}">
        <p14:creationId xmlns:p14="http://schemas.microsoft.com/office/powerpoint/2010/main" val="1720264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78DE8126-CD4C-42DF-967C-9C8A9D961CCC}"/>
              </a:ext>
            </a:extLst>
          </p:cNvPr>
          <p:cNvSpPr txBox="1"/>
          <p:nvPr/>
        </p:nvSpPr>
        <p:spPr>
          <a:xfrm>
            <a:off x="760595" y="171750"/>
            <a:ext cx="2199736" cy="369332"/>
          </a:xfrm>
          <a:prstGeom prst="rect">
            <a:avLst/>
          </a:prstGeom>
          <a:solidFill>
            <a:schemeClr val="bg1">
              <a:alpha val="66000"/>
            </a:schemeClr>
          </a:solidFill>
          <a:ln w="38100">
            <a:solidFill>
              <a:srgbClr val="00B0F0"/>
            </a:solidFill>
          </a:ln>
        </p:spPr>
        <p:txBody>
          <a:bodyPr wrap="square" rtlCol="0">
            <a:spAutoFit/>
          </a:bodyPr>
          <a:lstStyle/>
          <a:p>
            <a:pPr algn="ctr"/>
            <a:r>
              <a:rPr lang="it-IT" dirty="0">
                <a:solidFill>
                  <a:srgbClr val="0070C0"/>
                </a:solidFill>
                <a:latin typeface="Baskerville Old Face" panose="02020602080505020303" pitchFamily="18" charset="0"/>
              </a:rPr>
              <a:t>INTRODUZIONE</a:t>
            </a:r>
          </a:p>
        </p:txBody>
      </p:sp>
      <p:sp>
        <p:nvSpPr>
          <p:cNvPr id="8" name="CasellaDiTesto 7">
            <a:extLst>
              <a:ext uri="{FF2B5EF4-FFF2-40B4-BE49-F238E27FC236}">
                <a16:creationId xmlns:a16="http://schemas.microsoft.com/office/drawing/2014/main" id="{965C68B3-4F6A-44AA-A39C-012CEE6EE699}"/>
              </a:ext>
            </a:extLst>
          </p:cNvPr>
          <p:cNvSpPr txBox="1"/>
          <p:nvPr/>
        </p:nvSpPr>
        <p:spPr>
          <a:xfrm>
            <a:off x="3053749" y="264083"/>
            <a:ext cx="1604514"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CAMPIONI</a:t>
            </a:r>
          </a:p>
        </p:txBody>
      </p:sp>
      <p:sp>
        <p:nvSpPr>
          <p:cNvPr id="9" name="CasellaDiTesto 8">
            <a:extLst>
              <a:ext uri="{FF2B5EF4-FFF2-40B4-BE49-F238E27FC236}">
                <a16:creationId xmlns:a16="http://schemas.microsoft.com/office/drawing/2014/main" id="{7BEF4597-884A-442E-949B-5ECBBB4A4454}"/>
              </a:ext>
            </a:extLst>
          </p:cNvPr>
          <p:cNvSpPr txBox="1"/>
          <p:nvPr/>
        </p:nvSpPr>
        <p:spPr>
          <a:xfrm>
            <a:off x="4746772" y="266516"/>
            <a:ext cx="2199736"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RISULTATI &amp; DISCUSSIONE</a:t>
            </a:r>
          </a:p>
        </p:txBody>
      </p:sp>
      <p:sp>
        <p:nvSpPr>
          <p:cNvPr id="10" name="CasellaDiTesto 9">
            <a:extLst>
              <a:ext uri="{FF2B5EF4-FFF2-40B4-BE49-F238E27FC236}">
                <a16:creationId xmlns:a16="http://schemas.microsoft.com/office/drawing/2014/main" id="{D2EA1A0F-5B5F-4EAE-81FD-4B08604D384A}"/>
              </a:ext>
            </a:extLst>
          </p:cNvPr>
          <p:cNvSpPr txBox="1"/>
          <p:nvPr/>
        </p:nvSpPr>
        <p:spPr>
          <a:xfrm>
            <a:off x="7039926" y="264083"/>
            <a:ext cx="1862301"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CONCLUSIONI</a:t>
            </a:r>
          </a:p>
        </p:txBody>
      </p:sp>
      <p:sp>
        <p:nvSpPr>
          <p:cNvPr id="11" name="CasellaDiTesto 10">
            <a:extLst>
              <a:ext uri="{FF2B5EF4-FFF2-40B4-BE49-F238E27FC236}">
                <a16:creationId xmlns:a16="http://schemas.microsoft.com/office/drawing/2014/main" id="{1F17A968-DFB6-4D76-8119-4A2B526CCB19}"/>
              </a:ext>
            </a:extLst>
          </p:cNvPr>
          <p:cNvSpPr txBox="1"/>
          <p:nvPr/>
        </p:nvSpPr>
        <p:spPr>
          <a:xfrm>
            <a:off x="280279" y="4932009"/>
            <a:ext cx="8476092" cy="1077218"/>
          </a:xfrm>
          <a:prstGeom prst="rect">
            <a:avLst/>
          </a:prstGeom>
          <a:noFill/>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L’origine</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dei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diamanti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nelle</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ureiliti</a:t>
            </a:r>
            <a:r>
              <a:rPr lang="en-US" sz="3200" b="1" dirty="0">
                <a:solidFill>
                  <a:schemeClr val="bg1"/>
                </a:solidFill>
                <a:latin typeface="Times New Roman" panose="02020603050405020304" pitchFamily="18" charset="0"/>
                <a:cs typeface="Times New Roman" panose="02020603050405020304" pitchFamily="18" charset="0"/>
              </a:rPr>
              <a:t> è </a:t>
            </a:r>
            <a:r>
              <a:rPr lang="en-US" sz="3200" b="1" dirty="0" err="1">
                <a:solidFill>
                  <a:schemeClr val="bg1"/>
                </a:solidFill>
                <a:latin typeface="Times New Roman" panose="02020603050405020304" pitchFamily="18" charset="0"/>
                <a:cs typeface="Times New Roman" panose="02020603050405020304" pitchFamily="18" charset="0"/>
              </a:rPr>
              <a:t>ancora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dibattuta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tra</a:t>
            </a:r>
            <a:r>
              <a:rPr lang="en-US" sz="3200" b="1" dirty="0">
                <a:solidFill>
                  <a:schemeClr val="bg1"/>
                </a:solidFill>
                <a:latin typeface="Times New Roman" panose="02020603050405020304" pitchFamily="18" charset="0"/>
                <a:cs typeface="Times New Roman" panose="02020603050405020304" pitchFamily="18" charset="0"/>
              </a:rPr>
              <a:t> la </a:t>
            </a:r>
            <a:r>
              <a:rPr lang="en-US" sz="3200" b="1" dirty="0" err="1">
                <a:solidFill>
                  <a:schemeClr val="bg1"/>
                </a:solidFill>
                <a:latin typeface="Times New Roman" panose="02020603050405020304" pitchFamily="18" charset="0"/>
                <a:cs typeface="Times New Roman" panose="02020603050405020304" pitchFamily="18" charset="0"/>
              </a:rPr>
              <a:t>comunità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sientifica</a:t>
            </a:r>
            <a:endParaRPr lang="en-GB" sz="3200" b="1" dirty="0">
              <a:solidFill>
                <a:schemeClr val="bg1"/>
              </a:solidFill>
              <a:latin typeface="Times New Roman" panose="02020603050405020304" pitchFamily="18" charset="0"/>
              <a:cs typeface="Times New Roman" panose="02020603050405020304" pitchFamily="18" charset="0"/>
            </a:endParaRPr>
          </a:p>
        </p:txBody>
      </p:sp>
      <p:pic>
        <p:nvPicPr>
          <p:cNvPr id="12" name="Immagine 11">
            <a:extLst>
              <a:ext uri="{FF2B5EF4-FFF2-40B4-BE49-F238E27FC236}">
                <a16:creationId xmlns:a16="http://schemas.microsoft.com/office/drawing/2014/main" id="{0E456A49-5BF4-403F-84FB-8A110E90D2E2}"/>
              </a:ext>
            </a:extLst>
          </p:cNvPr>
          <p:cNvPicPr>
            <a:picLocks noChangeAspect="1"/>
          </p:cNvPicPr>
          <p:nvPr/>
        </p:nvPicPr>
        <p:blipFill>
          <a:blip r:embed="rId3"/>
          <a:stretch>
            <a:fillRect/>
          </a:stretch>
        </p:blipFill>
        <p:spPr>
          <a:xfrm>
            <a:off x="4397078" y="1198753"/>
            <a:ext cx="4402472" cy="2997556"/>
          </a:xfrm>
          <a:prstGeom prst="rect">
            <a:avLst/>
          </a:prstGeom>
        </p:spPr>
      </p:pic>
      <p:sp>
        <p:nvSpPr>
          <p:cNvPr id="13" name="CasellaDiTesto 12">
            <a:extLst>
              <a:ext uri="{FF2B5EF4-FFF2-40B4-BE49-F238E27FC236}">
                <a16:creationId xmlns:a16="http://schemas.microsoft.com/office/drawing/2014/main" id="{09A350C4-4D97-4055-B389-E18A5FA03291}"/>
              </a:ext>
            </a:extLst>
          </p:cNvPr>
          <p:cNvSpPr txBox="1"/>
          <p:nvPr/>
        </p:nvSpPr>
        <p:spPr>
          <a:xfrm>
            <a:off x="4682171" y="4196141"/>
            <a:ext cx="3760731" cy="461665"/>
          </a:xfrm>
          <a:prstGeom prst="rect">
            <a:avLst/>
          </a:prstGeom>
          <a:noFill/>
        </p:spPr>
        <p:txBody>
          <a:bodyPr wrap="square" rtlCol="0">
            <a:spAutoFit/>
          </a:bodyPr>
          <a:lstStyle/>
          <a:p>
            <a:pPr algn="ctr"/>
            <a:r>
              <a:rPr lang="en-GB" sz="1200" dirty="0" err="1">
                <a:solidFill>
                  <a:schemeClr val="bg1"/>
                </a:solidFill>
                <a:latin typeface="Times New Roman" panose="02020603050405020304" pitchFamily="18" charset="0"/>
                <a:cs typeface="Times New Roman" panose="02020603050405020304" pitchFamily="18" charset="0"/>
              </a:rPr>
              <a:t>Tipico</a:t>
            </a:r>
            <a:r>
              <a:rPr lang="en-GB" sz="1200" dirty="0">
                <a:solidFill>
                  <a:schemeClr val="bg1"/>
                </a:solidFill>
                <a:latin typeface="Times New Roman" panose="02020603050405020304" pitchFamily="18" charset="0"/>
                <a:cs typeface="Times New Roman" panose="02020603050405020304" pitchFamily="18" charset="0"/>
              </a:rPr>
              <a:t> </a:t>
            </a:r>
            <a:r>
              <a:rPr lang="en-GB" sz="1200" dirty="0" err="1">
                <a:solidFill>
                  <a:schemeClr val="bg1"/>
                </a:solidFill>
                <a:latin typeface="Times New Roman" panose="02020603050405020304" pitchFamily="18" charset="0"/>
                <a:cs typeface="Times New Roman" panose="02020603050405020304" pitchFamily="18" charset="0"/>
              </a:rPr>
              <a:t>aggregato</a:t>
            </a:r>
            <a:r>
              <a:rPr lang="en-GB" sz="1200" dirty="0">
                <a:solidFill>
                  <a:schemeClr val="bg1"/>
                </a:solidFill>
                <a:latin typeface="Times New Roman" panose="02020603050405020304" pitchFamily="18" charset="0"/>
                <a:cs typeface="Times New Roman" panose="02020603050405020304" pitchFamily="18" charset="0"/>
              </a:rPr>
              <a:t> </a:t>
            </a:r>
            <a:r>
              <a:rPr lang="en-GB" sz="1200" dirty="0" err="1">
                <a:solidFill>
                  <a:schemeClr val="bg1"/>
                </a:solidFill>
                <a:latin typeface="Times New Roman" panose="02020603050405020304" pitchFamily="18" charset="0"/>
                <a:cs typeface="Times New Roman" panose="02020603050405020304" pitchFamily="18" charset="0"/>
              </a:rPr>
              <a:t>carbonioso</a:t>
            </a:r>
            <a:r>
              <a:rPr lang="en-GB" sz="1200" dirty="0">
                <a:solidFill>
                  <a:schemeClr val="bg1"/>
                </a:solidFill>
                <a:latin typeface="Times New Roman" panose="02020603050405020304" pitchFamily="18" charset="0"/>
                <a:cs typeface="Times New Roman" panose="02020603050405020304" pitchFamily="18" charset="0"/>
              </a:rPr>
              <a:t> dell meteorite </a:t>
            </a:r>
            <a:r>
              <a:rPr lang="en-GB" sz="1200" dirty="0" err="1">
                <a:solidFill>
                  <a:schemeClr val="bg1"/>
                </a:solidFill>
                <a:latin typeface="Times New Roman" panose="02020603050405020304" pitchFamily="18" charset="0"/>
                <a:cs typeface="Times New Roman" panose="02020603050405020304" pitchFamily="18" charset="0"/>
              </a:rPr>
              <a:t>ureilitica</a:t>
            </a:r>
            <a:r>
              <a:rPr lang="en-GB" sz="1200" dirty="0">
                <a:solidFill>
                  <a:schemeClr val="bg1"/>
                </a:solidFill>
                <a:latin typeface="Times New Roman" panose="02020603050405020304" pitchFamily="18" charset="0"/>
                <a:cs typeface="Times New Roman" panose="02020603050405020304" pitchFamily="18" charset="0"/>
              </a:rPr>
              <a:t> di </a:t>
            </a:r>
            <a:r>
              <a:rPr lang="en-GB" sz="1200" dirty="0" err="1">
                <a:solidFill>
                  <a:schemeClr val="bg1"/>
                </a:solidFill>
                <a:latin typeface="Times New Roman" panose="02020603050405020304" pitchFamily="18" charset="0"/>
                <a:cs typeface="Times New Roman" panose="02020603050405020304" pitchFamily="18" charset="0"/>
              </a:rPr>
              <a:t>Almahata</a:t>
            </a:r>
            <a:r>
              <a:rPr lang="en-GB" sz="1200" dirty="0">
                <a:solidFill>
                  <a:schemeClr val="bg1"/>
                </a:solidFill>
                <a:latin typeface="Times New Roman" panose="02020603050405020304" pitchFamily="18" charset="0"/>
                <a:cs typeface="Times New Roman" panose="02020603050405020304" pitchFamily="18" charset="0"/>
              </a:rPr>
              <a:t> </a:t>
            </a:r>
            <a:r>
              <a:rPr lang="en-GB" sz="1200" dirty="0" err="1">
                <a:solidFill>
                  <a:schemeClr val="bg1"/>
                </a:solidFill>
                <a:latin typeface="Times New Roman" panose="02020603050405020304" pitchFamily="18" charset="0"/>
                <a:cs typeface="Times New Roman" panose="02020603050405020304" pitchFamily="18" charset="0"/>
              </a:rPr>
              <a:t>Sitta</a:t>
            </a:r>
            <a:r>
              <a:rPr lang="en-GB" sz="1200" dirty="0">
                <a:solidFill>
                  <a:schemeClr val="bg1"/>
                </a:solidFill>
                <a:latin typeface="Times New Roman" panose="02020603050405020304" pitchFamily="18" charset="0"/>
                <a:cs typeface="Times New Roman" panose="02020603050405020304" pitchFamily="18" charset="0"/>
              </a:rPr>
              <a:t>( </a:t>
            </a:r>
            <a:r>
              <a:rPr lang="en-GB" sz="1200" dirty="0" err="1">
                <a:solidFill>
                  <a:schemeClr val="bg1"/>
                </a:solidFill>
                <a:latin typeface="Times New Roman" panose="02020603050405020304" pitchFamily="18" charset="0"/>
                <a:cs typeface="Times New Roman" panose="02020603050405020304" pitchFamily="18" charset="0"/>
              </a:rPr>
              <a:t>cortesia</a:t>
            </a:r>
            <a:r>
              <a:rPr lang="en-GB" sz="1200" dirty="0">
                <a:solidFill>
                  <a:schemeClr val="bg1"/>
                </a:solidFill>
                <a:latin typeface="Times New Roman" panose="02020603050405020304" pitchFamily="18" charset="0"/>
                <a:cs typeface="Times New Roman" panose="02020603050405020304" pitchFamily="18" charset="0"/>
              </a:rPr>
              <a:t> di A. </a:t>
            </a:r>
            <a:r>
              <a:rPr lang="en-GB" sz="1200" dirty="0" err="1">
                <a:solidFill>
                  <a:schemeClr val="bg1"/>
                </a:solidFill>
                <a:latin typeface="Times New Roman" panose="02020603050405020304" pitchFamily="18" charset="0"/>
                <a:cs typeface="Times New Roman" panose="02020603050405020304" pitchFamily="18" charset="0"/>
              </a:rPr>
              <a:t>Fioretti</a:t>
            </a:r>
            <a:r>
              <a:rPr lang="en-GB" sz="1200" dirty="0">
                <a:solidFill>
                  <a:schemeClr val="bg1"/>
                </a:solidFill>
                <a:latin typeface="Times New Roman" panose="02020603050405020304" pitchFamily="18" charset="0"/>
                <a:cs typeface="Times New Roman" panose="02020603050405020304" pitchFamily="18" charset="0"/>
              </a:rPr>
              <a:t>)</a:t>
            </a:r>
          </a:p>
        </p:txBody>
      </p:sp>
      <p:sp>
        <p:nvSpPr>
          <p:cNvPr id="14" name="CasellaDiTesto 13">
            <a:extLst>
              <a:ext uri="{FF2B5EF4-FFF2-40B4-BE49-F238E27FC236}">
                <a16:creationId xmlns:a16="http://schemas.microsoft.com/office/drawing/2014/main" id="{736417E4-1C7C-4852-AF14-911ACE2550FB}"/>
              </a:ext>
            </a:extLst>
          </p:cNvPr>
          <p:cNvSpPr txBox="1"/>
          <p:nvPr/>
        </p:nvSpPr>
        <p:spPr>
          <a:xfrm>
            <a:off x="669063" y="4190610"/>
            <a:ext cx="3221472" cy="646331"/>
          </a:xfrm>
          <a:prstGeom prst="rect">
            <a:avLst/>
          </a:prstGeom>
          <a:noFill/>
        </p:spPr>
        <p:txBody>
          <a:bodyPr wrap="square" rtlCol="0">
            <a:spAutoFit/>
          </a:bodyPr>
          <a:lstStyle/>
          <a:p>
            <a:pPr algn="ctr"/>
            <a:r>
              <a:rPr lang="en-GB" sz="1200" dirty="0" err="1">
                <a:solidFill>
                  <a:schemeClr val="bg1"/>
                </a:solidFill>
                <a:latin typeface="Times New Roman" panose="02020603050405020304" pitchFamily="18" charset="0"/>
                <a:cs typeface="Times New Roman" panose="02020603050405020304" pitchFamily="18" charset="0"/>
              </a:rPr>
              <a:t>Tipico</a:t>
            </a:r>
            <a:r>
              <a:rPr lang="en-GB" sz="1200" dirty="0">
                <a:solidFill>
                  <a:schemeClr val="bg1"/>
                </a:solidFill>
                <a:latin typeface="Times New Roman" panose="02020603050405020304" pitchFamily="18" charset="0"/>
                <a:cs typeface="Times New Roman" panose="02020603050405020304" pitchFamily="18" charset="0"/>
              </a:rPr>
              <a:t> diamante </a:t>
            </a:r>
            <a:r>
              <a:rPr lang="en-GB" sz="1200" dirty="0" err="1">
                <a:solidFill>
                  <a:schemeClr val="bg1"/>
                </a:solidFill>
                <a:latin typeface="Times New Roman" panose="02020603050405020304" pitchFamily="18" charset="0"/>
                <a:cs typeface="Times New Roman" panose="02020603050405020304" pitchFamily="18" charset="0"/>
              </a:rPr>
              <a:t>litosferico</a:t>
            </a:r>
            <a:r>
              <a:rPr lang="en-GB" sz="1200" dirty="0">
                <a:solidFill>
                  <a:schemeClr val="bg1"/>
                </a:solidFill>
                <a:latin typeface="Times New Roman" panose="02020603050405020304" pitchFamily="18" charset="0"/>
                <a:cs typeface="Times New Roman" panose="02020603050405020304" pitchFamily="18" charset="0"/>
              </a:rPr>
              <a:t> con </a:t>
            </a:r>
            <a:r>
              <a:rPr lang="en-GB" sz="1200" dirty="0" err="1">
                <a:solidFill>
                  <a:schemeClr val="bg1"/>
                </a:solidFill>
                <a:latin typeface="Times New Roman" panose="02020603050405020304" pitchFamily="18" charset="0"/>
                <a:cs typeface="Times New Roman" panose="02020603050405020304" pitchFamily="18" charset="0"/>
              </a:rPr>
              <a:t>inclusionE</a:t>
            </a:r>
            <a:endParaRPr lang="en-GB" sz="1200" dirty="0">
              <a:solidFill>
                <a:schemeClr val="bg1"/>
              </a:solidFill>
              <a:latin typeface="Times New Roman" panose="02020603050405020304" pitchFamily="18" charset="0"/>
              <a:cs typeface="Times New Roman" panose="02020603050405020304" pitchFamily="18" charset="0"/>
            </a:endParaRPr>
          </a:p>
          <a:p>
            <a:pPr algn="ctr"/>
            <a:r>
              <a:rPr lang="en-GB" sz="1200" dirty="0" err="1">
                <a:solidFill>
                  <a:schemeClr val="bg1"/>
                </a:solidFill>
                <a:latin typeface="Times New Roman" panose="02020603050405020304" pitchFamily="18" charset="0"/>
                <a:cs typeface="Times New Roman" panose="02020603050405020304" pitchFamily="18" charset="0"/>
              </a:rPr>
              <a:t>Nestola</a:t>
            </a:r>
            <a:r>
              <a:rPr lang="en-GB" sz="1200" dirty="0">
                <a:solidFill>
                  <a:schemeClr val="bg1"/>
                </a:solidFill>
                <a:latin typeface="Times New Roman" panose="02020603050405020304" pitchFamily="18" charset="0"/>
                <a:cs typeface="Times New Roman" panose="02020603050405020304" pitchFamily="18" charset="0"/>
              </a:rPr>
              <a:t> et al. (2016)</a:t>
            </a:r>
          </a:p>
          <a:p>
            <a:r>
              <a:rPr lang="en-GB" sz="1200" dirty="0">
                <a:solidFill>
                  <a:schemeClr val="bg1"/>
                </a:solidFill>
                <a:latin typeface="Times New Roman" panose="02020603050405020304" pitchFamily="18" charset="0"/>
                <a:cs typeface="Times New Roman" panose="02020603050405020304" pitchFamily="18" charset="0"/>
              </a:rPr>
              <a:t> </a:t>
            </a:r>
          </a:p>
        </p:txBody>
      </p:sp>
      <p:pic>
        <p:nvPicPr>
          <p:cNvPr id="15" name="Immagine 14">
            <a:extLst>
              <a:ext uri="{FF2B5EF4-FFF2-40B4-BE49-F238E27FC236}">
                <a16:creationId xmlns:a16="http://schemas.microsoft.com/office/drawing/2014/main" id="{E6638271-A099-4F0F-99AD-022D709E9905}"/>
              </a:ext>
            </a:extLst>
          </p:cNvPr>
          <p:cNvPicPr>
            <a:picLocks noChangeAspect="1"/>
          </p:cNvPicPr>
          <p:nvPr/>
        </p:nvPicPr>
        <p:blipFill>
          <a:blip r:embed="rId4"/>
          <a:stretch>
            <a:fillRect/>
          </a:stretch>
        </p:blipFill>
        <p:spPr>
          <a:xfrm>
            <a:off x="378465" y="1192236"/>
            <a:ext cx="3844950" cy="2998374"/>
          </a:xfrm>
          <a:prstGeom prst="rect">
            <a:avLst/>
          </a:prstGeom>
        </p:spPr>
      </p:pic>
      <p:cxnSp>
        <p:nvCxnSpPr>
          <p:cNvPr id="16" name="Connettore 2 15">
            <a:extLst>
              <a:ext uri="{FF2B5EF4-FFF2-40B4-BE49-F238E27FC236}">
                <a16:creationId xmlns:a16="http://schemas.microsoft.com/office/drawing/2014/main" id="{2E2FE4CF-2C58-4CC2-B7FE-C6969743F982}"/>
              </a:ext>
            </a:extLst>
          </p:cNvPr>
          <p:cNvCxnSpPr/>
          <p:nvPr/>
        </p:nvCxnSpPr>
        <p:spPr>
          <a:xfrm flipH="1" flipV="1">
            <a:off x="6342212" y="1670257"/>
            <a:ext cx="133350" cy="5524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BC90E21F-B6F6-4E8E-AE7A-C28BDFBDE967}"/>
              </a:ext>
            </a:extLst>
          </p:cNvPr>
          <p:cNvSpPr txBox="1"/>
          <p:nvPr/>
        </p:nvSpPr>
        <p:spPr>
          <a:xfrm>
            <a:off x="6103571" y="1367613"/>
            <a:ext cx="792896" cy="369332"/>
          </a:xfrm>
          <a:prstGeom prst="rect">
            <a:avLst/>
          </a:prstGeom>
          <a:noFill/>
        </p:spPr>
        <p:txBody>
          <a:bodyPr wrap="square" rtlCol="0">
            <a:spAutoFit/>
          </a:bodyPr>
          <a:lstStyle/>
          <a:p>
            <a:r>
              <a:rPr lang="en-GB" b="1" dirty="0" err="1">
                <a:solidFill>
                  <a:schemeClr val="bg1"/>
                </a:solidFill>
              </a:rPr>
              <a:t>Dia</a:t>
            </a:r>
            <a:endParaRPr lang="en-GB" b="1" dirty="0">
              <a:solidFill>
                <a:schemeClr val="bg1"/>
              </a:solidFill>
            </a:endParaRPr>
          </a:p>
        </p:txBody>
      </p:sp>
      <p:cxnSp>
        <p:nvCxnSpPr>
          <p:cNvPr id="18" name="Connettore 2 17">
            <a:extLst>
              <a:ext uri="{FF2B5EF4-FFF2-40B4-BE49-F238E27FC236}">
                <a16:creationId xmlns:a16="http://schemas.microsoft.com/office/drawing/2014/main" id="{5EC39579-E3C9-41C4-A2DB-6611612809EC}"/>
              </a:ext>
            </a:extLst>
          </p:cNvPr>
          <p:cNvCxnSpPr>
            <a:cxnSpLocks/>
          </p:cNvCxnSpPr>
          <p:nvPr/>
        </p:nvCxnSpPr>
        <p:spPr>
          <a:xfrm flipH="1" flipV="1">
            <a:off x="5218262" y="2382875"/>
            <a:ext cx="504825" cy="4867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97E3172C-499D-4E09-9983-C34A369481F0}"/>
              </a:ext>
            </a:extLst>
          </p:cNvPr>
          <p:cNvSpPr txBox="1"/>
          <p:nvPr/>
        </p:nvSpPr>
        <p:spPr>
          <a:xfrm>
            <a:off x="4892393" y="2010966"/>
            <a:ext cx="792896" cy="369332"/>
          </a:xfrm>
          <a:prstGeom prst="rect">
            <a:avLst/>
          </a:prstGeom>
          <a:noFill/>
        </p:spPr>
        <p:txBody>
          <a:bodyPr wrap="square" rtlCol="0">
            <a:spAutoFit/>
          </a:bodyPr>
          <a:lstStyle/>
          <a:p>
            <a:r>
              <a:rPr lang="en-GB" b="1" dirty="0">
                <a:solidFill>
                  <a:schemeClr val="bg1"/>
                </a:solidFill>
              </a:rPr>
              <a:t>Gr</a:t>
            </a:r>
          </a:p>
        </p:txBody>
      </p:sp>
      <p:cxnSp>
        <p:nvCxnSpPr>
          <p:cNvPr id="20" name="Connettore 2 19">
            <a:extLst>
              <a:ext uri="{FF2B5EF4-FFF2-40B4-BE49-F238E27FC236}">
                <a16:creationId xmlns:a16="http://schemas.microsoft.com/office/drawing/2014/main" id="{C2B05B51-D4D8-4D0D-87BB-9616282D5EFF}"/>
              </a:ext>
            </a:extLst>
          </p:cNvPr>
          <p:cNvCxnSpPr>
            <a:cxnSpLocks/>
          </p:cNvCxnSpPr>
          <p:nvPr/>
        </p:nvCxnSpPr>
        <p:spPr>
          <a:xfrm>
            <a:off x="6437311" y="2508680"/>
            <a:ext cx="1438426" cy="1604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4953F096-732B-4E87-A78A-878059D43C0C}"/>
              </a:ext>
            </a:extLst>
          </p:cNvPr>
          <p:cNvSpPr txBox="1"/>
          <p:nvPr/>
        </p:nvSpPr>
        <p:spPr>
          <a:xfrm>
            <a:off x="7780387" y="2569232"/>
            <a:ext cx="792896" cy="646331"/>
          </a:xfrm>
          <a:prstGeom prst="rect">
            <a:avLst/>
          </a:prstGeom>
          <a:noFill/>
        </p:spPr>
        <p:txBody>
          <a:bodyPr wrap="square" rtlCol="0">
            <a:spAutoFit/>
          </a:bodyPr>
          <a:lstStyle/>
          <a:p>
            <a:pPr algn="ctr"/>
            <a:r>
              <a:rPr lang="en-GB" b="1" dirty="0">
                <a:solidFill>
                  <a:schemeClr val="bg1"/>
                </a:solidFill>
              </a:rPr>
              <a:t>Fe-Ni alloys</a:t>
            </a:r>
          </a:p>
        </p:txBody>
      </p:sp>
      <p:sp>
        <p:nvSpPr>
          <p:cNvPr id="22" name="Rettangolo 21">
            <a:extLst>
              <a:ext uri="{FF2B5EF4-FFF2-40B4-BE49-F238E27FC236}">
                <a16:creationId xmlns:a16="http://schemas.microsoft.com/office/drawing/2014/main" id="{680ECC8B-2458-4896-B44E-B9E0F26A162D}"/>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4" name="Immagine 23">
            <a:extLst>
              <a:ext uri="{FF2B5EF4-FFF2-40B4-BE49-F238E27FC236}">
                <a16:creationId xmlns:a16="http://schemas.microsoft.com/office/drawing/2014/main" id="{A5A0E216-272A-41F0-A68B-82B29A842DC0}"/>
              </a:ext>
            </a:extLst>
          </p:cNvPr>
          <p:cNvPicPr>
            <a:picLocks noChangeAspect="1"/>
          </p:cNvPicPr>
          <p:nvPr/>
        </p:nvPicPr>
        <p:blipFill>
          <a:blip r:embed="rId5" cstate="hqprint">
            <a:extLst>
              <a:ext uri="{BEBA8EAE-BF5A-486C-A8C5-ECC9F3942E4B}">
                <a14:imgProps xmlns:a14="http://schemas.microsoft.com/office/drawing/2010/main">
                  <a14:imgLayer r:embed="rId6">
                    <a14:imgEffect>
                      <a14:artisticPhotocopy trans="0"/>
                    </a14:imgEffect>
                  </a14:imgLayer>
                </a14:imgProps>
              </a:ext>
              <a:ext uri="{28A0092B-C50C-407E-A947-70E740481C1C}">
                <a14:useLocalDpi xmlns:a14="http://schemas.microsoft.com/office/drawing/2010/main" val="0"/>
              </a:ext>
            </a:extLst>
          </a:blip>
          <a:stretch>
            <a:fillRect/>
          </a:stretch>
        </p:blipFill>
        <p:spPr>
          <a:xfrm>
            <a:off x="92687" y="5982686"/>
            <a:ext cx="830339" cy="835639"/>
          </a:xfrm>
          <a:prstGeom prst="rect">
            <a:avLst/>
          </a:prstGeom>
        </p:spPr>
      </p:pic>
      <p:sp>
        <p:nvSpPr>
          <p:cNvPr id="25" name="CasellaDiTesto 24">
            <a:extLst>
              <a:ext uri="{FF2B5EF4-FFF2-40B4-BE49-F238E27FC236}">
                <a16:creationId xmlns:a16="http://schemas.microsoft.com/office/drawing/2014/main" id="{A99F224A-AA51-489A-8C0B-204CB3A7F048}"/>
              </a:ext>
            </a:extLst>
          </p:cNvPr>
          <p:cNvSpPr txBox="1"/>
          <p:nvPr/>
        </p:nvSpPr>
        <p:spPr>
          <a:xfrm>
            <a:off x="860880" y="6480814"/>
            <a:ext cx="2196548" cy="307777"/>
          </a:xfrm>
          <a:prstGeom prst="rect">
            <a:avLst/>
          </a:prstGeom>
          <a:noFill/>
        </p:spPr>
        <p:txBody>
          <a:bodyPr wrap="square" rtlCol="0">
            <a:spAutoFit/>
          </a:bodyPr>
          <a:lstStyle/>
          <a:p>
            <a:r>
              <a:rPr lang="it-IT" sz="1400" b="1" dirty="0">
                <a:solidFill>
                  <a:schemeClr val="bg1"/>
                </a:solidFill>
                <a:latin typeface="Times New Roman" panose="02020603050405020304" pitchFamily="18" charset="0"/>
              </a:rPr>
              <a:t>Anna Barbaro</a:t>
            </a:r>
          </a:p>
        </p:txBody>
      </p:sp>
    </p:spTree>
    <p:extLst>
      <p:ext uri="{BB962C8B-B14F-4D97-AF65-F5344CB8AC3E}">
        <p14:creationId xmlns:p14="http://schemas.microsoft.com/office/powerpoint/2010/main" val="161229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7" grpId="0"/>
      <p:bldP spid="1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D67350E-1209-4BFD-BCDC-981544ECCEE3}"/>
              </a:ext>
            </a:extLst>
          </p:cNvPr>
          <p:cNvSpPr/>
          <p:nvPr/>
        </p:nvSpPr>
        <p:spPr>
          <a:xfrm rot="615773">
            <a:off x="468438"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Titolo 6">
            <a:extLst>
              <a:ext uri="{FF2B5EF4-FFF2-40B4-BE49-F238E27FC236}">
                <a16:creationId xmlns:a16="http://schemas.microsoft.com/office/drawing/2014/main" id="{574B1C15-AAA4-412D-A2D4-10CFA9C3DA6A}"/>
              </a:ext>
            </a:extLst>
          </p:cNvPr>
          <p:cNvSpPr txBox="1">
            <a:spLocks/>
          </p:cNvSpPr>
          <p:nvPr/>
        </p:nvSpPr>
        <p:spPr>
          <a:xfrm>
            <a:off x="1658595" y="737991"/>
            <a:ext cx="5712756" cy="757561"/>
          </a:xfrm>
          <a:prstGeom prst="rect">
            <a:avLst/>
          </a:prstGeom>
          <a:noFill/>
          <a:ln>
            <a:noFill/>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3200" b="1" dirty="0" err="1">
                <a:solidFill>
                  <a:schemeClr val="bg1"/>
                </a:solidFill>
                <a:latin typeface="Adobe Garamond Pro Bold" panose="02020702060506020403" pitchFamily="18" charset="0"/>
                <a:cs typeface="Arial" panose="020B0604020202020204" pitchFamily="34" charset="0"/>
              </a:rPr>
              <a:t>Origine</a:t>
            </a:r>
            <a:r>
              <a:rPr lang="en-US" sz="3200" b="1" dirty="0">
                <a:solidFill>
                  <a:schemeClr val="bg1"/>
                </a:solidFill>
                <a:latin typeface="Adobe Garamond Pro Bold" panose="02020702060506020403" pitchFamily="18" charset="0"/>
                <a:cs typeface="Arial" panose="020B0604020202020204" pitchFamily="34" charset="0"/>
              </a:rPr>
              <a:t> </a:t>
            </a:r>
            <a:r>
              <a:rPr lang="en-US" sz="3200" b="1" dirty="0" err="1">
                <a:solidFill>
                  <a:schemeClr val="bg1"/>
                </a:solidFill>
                <a:latin typeface="Adobe Garamond Pro Bold" panose="02020702060506020403" pitchFamily="18" charset="0"/>
                <a:cs typeface="Arial" panose="020B0604020202020204" pitchFamily="34" charset="0"/>
              </a:rPr>
              <a:t>dei</a:t>
            </a:r>
            <a:r>
              <a:rPr lang="en-US" sz="3200" b="1" dirty="0">
                <a:solidFill>
                  <a:schemeClr val="bg1"/>
                </a:solidFill>
                <a:latin typeface="Adobe Garamond Pro Bold" panose="02020702060506020403" pitchFamily="18" charset="0"/>
                <a:cs typeface="Arial" panose="020B0604020202020204" pitchFamily="34" charset="0"/>
              </a:rPr>
              <a:t> </a:t>
            </a:r>
            <a:r>
              <a:rPr lang="en-US" sz="3200" b="1" dirty="0" err="1">
                <a:solidFill>
                  <a:schemeClr val="bg1"/>
                </a:solidFill>
                <a:latin typeface="Adobe Garamond Pro Bold" panose="02020702060506020403" pitchFamily="18" charset="0"/>
                <a:cs typeface="Arial" panose="020B0604020202020204" pitchFamily="34" charset="0"/>
              </a:rPr>
              <a:t>diamanti</a:t>
            </a:r>
            <a:r>
              <a:rPr lang="en-US" sz="3200" b="1" dirty="0">
                <a:solidFill>
                  <a:schemeClr val="bg1"/>
                </a:solidFill>
                <a:latin typeface="Adobe Garamond Pro Bold" panose="02020702060506020403" pitchFamily="18" charset="0"/>
                <a:cs typeface="Arial" panose="020B0604020202020204" pitchFamily="34" charset="0"/>
              </a:rPr>
              <a:t>: </a:t>
            </a:r>
            <a:r>
              <a:rPr lang="en-US" sz="3200" b="1" dirty="0" err="1">
                <a:solidFill>
                  <a:schemeClr val="bg1"/>
                </a:solidFill>
                <a:latin typeface="Adobe Garamond Pro Bold" panose="02020702060506020403" pitchFamily="18" charset="0"/>
                <a:cs typeface="Arial" panose="020B0604020202020204" pitchFamily="34" charset="0"/>
              </a:rPr>
              <a:t>ipotesi</a:t>
            </a:r>
            <a:endParaRPr lang="en-GB" sz="3200" dirty="0">
              <a:solidFill>
                <a:schemeClr val="bg1"/>
              </a:solidFill>
              <a:latin typeface="Adobe Garamond Pro Bold" panose="02020702060506020403" pitchFamily="18" charset="0"/>
              <a:cs typeface="Arial" panose="020B0604020202020204" pitchFamily="34" charset="0"/>
            </a:endParaRPr>
          </a:p>
        </p:txBody>
      </p:sp>
      <p:pic>
        <p:nvPicPr>
          <p:cNvPr id="30" name="Picture 2" descr="VLT image of the Carina Nebula in infrared light | ESO Italia">
            <a:extLst>
              <a:ext uri="{FF2B5EF4-FFF2-40B4-BE49-F238E27FC236}">
                <a16:creationId xmlns:a16="http://schemas.microsoft.com/office/drawing/2014/main" id="{7BD54238-1C9B-40E6-88B6-426BAAFDAD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52"/>
          <a:stretch/>
        </p:blipFill>
        <p:spPr bwMode="auto">
          <a:xfrm rot="5400000">
            <a:off x="-652200" y="2544019"/>
            <a:ext cx="4621591" cy="27977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Deep inside Earth, scientists find weird blobs and mountains taller than  Mount Everest">
            <a:extLst>
              <a:ext uri="{FF2B5EF4-FFF2-40B4-BE49-F238E27FC236}">
                <a16:creationId xmlns:a16="http://schemas.microsoft.com/office/drawing/2014/main" id="{259D3253-FCEF-4684-BCAF-2A8AB25C8E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77" t="-1895" r="35140" b="3691"/>
          <a:stretch/>
        </p:blipFill>
        <p:spPr bwMode="auto">
          <a:xfrm>
            <a:off x="3222970" y="1541609"/>
            <a:ext cx="2797773" cy="4712091"/>
          </a:xfrm>
          <a:prstGeom prst="rect">
            <a:avLst/>
          </a:prstGeom>
          <a:noFill/>
          <a:extLst>
            <a:ext uri="{909E8E84-426E-40DD-AFC4-6F175D3DCCD1}">
              <a14:hiddenFill xmlns:a14="http://schemas.microsoft.com/office/drawing/2010/main">
                <a:solidFill>
                  <a:srgbClr val="FFFFFF"/>
                </a:solidFill>
              </a14:hiddenFill>
            </a:ext>
          </a:extLst>
        </p:spPr>
      </p:pic>
      <p:sp>
        <p:nvSpPr>
          <p:cNvPr id="33" name="CasellaDiTesto 32">
            <a:extLst>
              <a:ext uri="{FF2B5EF4-FFF2-40B4-BE49-F238E27FC236}">
                <a16:creationId xmlns:a16="http://schemas.microsoft.com/office/drawing/2014/main" id="{10FA699A-936F-426E-87FC-BD647FF45819}"/>
              </a:ext>
            </a:extLst>
          </p:cNvPr>
          <p:cNvSpPr txBox="1"/>
          <p:nvPr/>
        </p:nvSpPr>
        <p:spPr>
          <a:xfrm>
            <a:off x="387163" y="1744236"/>
            <a:ext cx="2062959" cy="2308324"/>
          </a:xfrm>
          <a:prstGeom prst="rect">
            <a:avLst/>
          </a:prstGeom>
          <a:solidFill>
            <a:srgbClr val="002060">
              <a:alpha val="44000"/>
            </a:srgbClr>
          </a:solidFill>
        </p:spPr>
        <p:txBody>
          <a:bodyPr wrap="square">
            <a:spAutoFit/>
          </a:bodyPr>
          <a:lstStyle/>
          <a:p>
            <a:pPr algn="ctr"/>
            <a:r>
              <a:rPr lang="en-GB" sz="2400" b="1" dirty="0" err="1">
                <a:solidFill>
                  <a:schemeClr val="bg1"/>
                </a:solidFill>
                <a:latin typeface="Baskerville Old Face" panose="02020602080505020303" pitchFamily="18" charset="0"/>
              </a:rPr>
              <a:t>Opzione</a:t>
            </a:r>
            <a:r>
              <a:rPr lang="en-GB" sz="2400" b="1" dirty="0">
                <a:solidFill>
                  <a:schemeClr val="bg1"/>
                </a:solidFill>
                <a:latin typeface="Baskerville Old Face" panose="02020602080505020303" pitchFamily="18" charset="0"/>
              </a:rPr>
              <a:t> 1.</a:t>
            </a:r>
          </a:p>
          <a:p>
            <a:pPr algn="ctr"/>
            <a:r>
              <a:rPr lang="en-GB" sz="2400" b="1" dirty="0" err="1">
                <a:solidFill>
                  <a:schemeClr val="bg1"/>
                </a:solidFill>
                <a:latin typeface="Baskerville Old Face" panose="02020602080505020303" pitchFamily="18" charset="0"/>
              </a:rPr>
              <a:t>Formazione</a:t>
            </a:r>
            <a:r>
              <a:rPr lang="en-GB" sz="2400" b="1" dirty="0">
                <a:solidFill>
                  <a:schemeClr val="bg1"/>
                </a:solidFill>
                <a:latin typeface="Baskerville Old Face" panose="02020602080505020303" pitchFamily="18" charset="0"/>
              </a:rPr>
              <a:t> </a:t>
            </a:r>
            <a:r>
              <a:rPr lang="en-GB" sz="2400" b="1" dirty="0" err="1">
                <a:solidFill>
                  <a:schemeClr val="bg1"/>
                </a:solidFill>
                <a:latin typeface="Baskerville Old Face" panose="02020602080505020303" pitchFamily="18" charset="0"/>
              </a:rPr>
              <a:t>tramite</a:t>
            </a:r>
            <a:r>
              <a:rPr lang="en-GB" sz="2400" b="1" dirty="0">
                <a:solidFill>
                  <a:schemeClr val="bg1"/>
                </a:solidFill>
                <a:latin typeface="Baskerville Old Face" panose="02020602080505020303" pitchFamily="18" charset="0"/>
              </a:rPr>
              <a:t> CVD prima </a:t>
            </a:r>
            <a:r>
              <a:rPr lang="en-GB" sz="2400" b="1" dirty="0" err="1">
                <a:solidFill>
                  <a:schemeClr val="bg1"/>
                </a:solidFill>
                <a:latin typeface="Baskerville Old Face" panose="02020602080505020303" pitchFamily="18" charset="0"/>
              </a:rPr>
              <a:t>dell’accrezione</a:t>
            </a:r>
            <a:r>
              <a:rPr lang="en-GB" sz="2400" b="1" dirty="0">
                <a:solidFill>
                  <a:schemeClr val="bg1"/>
                </a:solidFill>
                <a:latin typeface="Baskerville Old Face" panose="02020602080505020303" pitchFamily="18" charset="0"/>
              </a:rPr>
              <a:t> del CUG</a:t>
            </a:r>
          </a:p>
        </p:txBody>
      </p:sp>
      <p:sp>
        <p:nvSpPr>
          <p:cNvPr id="34" name="CasellaDiTesto 33">
            <a:extLst>
              <a:ext uri="{FF2B5EF4-FFF2-40B4-BE49-F238E27FC236}">
                <a16:creationId xmlns:a16="http://schemas.microsoft.com/office/drawing/2014/main" id="{17F7A635-6E30-4769-8E3E-C5392713F60D}"/>
              </a:ext>
            </a:extLst>
          </p:cNvPr>
          <p:cNvSpPr txBox="1"/>
          <p:nvPr/>
        </p:nvSpPr>
        <p:spPr>
          <a:xfrm>
            <a:off x="-483543" y="5958603"/>
            <a:ext cx="3200400" cy="307777"/>
          </a:xfrm>
          <a:prstGeom prst="rect">
            <a:avLst/>
          </a:prstGeom>
          <a:noFill/>
        </p:spPr>
        <p:txBody>
          <a:bodyPr wrap="square">
            <a:spAutoFit/>
          </a:bodyPr>
          <a:lstStyle/>
          <a:p>
            <a:pPr algn="ctr"/>
            <a:r>
              <a:rPr lang="it-IT" sz="1400" dirty="0" err="1">
                <a:solidFill>
                  <a:schemeClr val="bg1"/>
                </a:solidFill>
                <a:latin typeface="Baskerville Old Face" panose="02020602080505020303" pitchFamily="18" charset="0"/>
              </a:rPr>
              <a:t>Fukunaga</a:t>
            </a:r>
            <a:r>
              <a:rPr lang="it-IT" sz="1400" dirty="0">
                <a:solidFill>
                  <a:schemeClr val="bg1"/>
                </a:solidFill>
                <a:latin typeface="Baskerville Old Face" panose="02020602080505020303" pitchFamily="18" charset="0"/>
              </a:rPr>
              <a:t> et al. (1987)</a:t>
            </a:r>
            <a:endParaRPr lang="en-GB" sz="1400" dirty="0">
              <a:solidFill>
                <a:schemeClr val="bg1"/>
              </a:solidFill>
              <a:latin typeface="Baskerville Old Face" panose="02020602080505020303" pitchFamily="18" charset="0"/>
            </a:endParaRPr>
          </a:p>
        </p:txBody>
      </p:sp>
      <p:sp>
        <p:nvSpPr>
          <p:cNvPr id="35" name="CasellaDiTesto 34">
            <a:extLst>
              <a:ext uri="{FF2B5EF4-FFF2-40B4-BE49-F238E27FC236}">
                <a16:creationId xmlns:a16="http://schemas.microsoft.com/office/drawing/2014/main" id="{E6E5AE8A-61BE-4E8C-AE43-4F8070253242}"/>
              </a:ext>
            </a:extLst>
          </p:cNvPr>
          <p:cNvSpPr txBox="1"/>
          <p:nvPr/>
        </p:nvSpPr>
        <p:spPr>
          <a:xfrm>
            <a:off x="3470434" y="3066333"/>
            <a:ext cx="2302844" cy="2308324"/>
          </a:xfrm>
          <a:prstGeom prst="rect">
            <a:avLst/>
          </a:prstGeom>
          <a:solidFill>
            <a:srgbClr val="FD5800">
              <a:alpha val="34000"/>
            </a:srgbClr>
          </a:solidFill>
        </p:spPr>
        <p:txBody>
          <a:bodyPr wrap="square">
            <a:spAutoFit/>
          </a:bodyPr>
          <a:lstStyle/>
          <a:p>
            <a:pPr algn="ctr"/>
            <a:r>
              <a:rPr lang="en-GB" sz="2400" b="1" dirty="0" err="1">
                <a:latin typeface="Baskerville Old Face" panose="02020602080505020303" pitchFamily="18" charset="0"/>
              </a:rPr>
              <a:t>Opzione</a:t>
            </a:r>
            <a:r>
              <a:rPr lang="en-GB" sz="2400" b="1" dirty="0">
                <a:latin typeface="Baskerville Old Face" panose="02020602080505020303" pitchFamily="18" charset="0"/>
              </a:rPr>
              <a:t> 2.</a:t>
            </a:r>
          </a:p>
          <a:p>
            <a:pPr algn="ctr"/>
            <a:r>
              <a:rPr lang="en-GB" sz="2400" b="1" dirty="0" err="1">
                <a:latin typeface="Baskerville Old Face" panose="02020602080505020303" pitchFamily="18" charset="0"/>
              </a:rPr>
              <a:t>Formazione</a:t>
            </a:r>
            <a:r>
              <a:rPr lang="en-GB" sz="2400" b="1" dirty="0">
                <a:latin typeface="Baskerville Old Face" panose="02020602080505020303" pitchFamily="18" charset="0"/>
              </a:rPr>
              <a:t> sotto </a:t>
            </a:r>
            <a:r>
              <a:rPr lang="en-GB" sz="2400" b="1" dirty="0" err="1">
                <a:latin typeface="Baskerville Old Face" panose="02020602080505020303" pitchFamily="18" charset="0"/>
              </a:rPr>
              <a:t>condizioni</a:t>
            </a:r>
            <a:r>
              <a:rPr lang="en-GB" sz="2400" b="1" dirty="0">
                <a:latin typeface="Baskerville Old Face" panose="02020602080505020303" pitchFamily="18" charset="0"/>
              </a:rPr>
              <a:t> </a:t>
            </a:r>
            <a:r>
              <a:rPr lang="en-GB" sz="2400" b="1" dirty="0" err="1">
                <a:latin typeface="Baskerville Old Face" panose="02020602080505020303" pitchFamily="18" charset="0"/>
              </a:rPr>
              <a:t>statiche</a:t>
            </a:r>
            <a:r>
              <a:rPr lang="en-GB" sz="2400" b="1" dirty="0">
                <a:latin typeface="Baskerville Old Face" panose="02020602080505020303" pitchFamily="18" charset="0"/>
              </a:rPr>
              <a:t> di </a:t>
            </a:r>
            <a:r>
              <a:rPr lang="en-GB" sz="2400" b="1" dirty="0" err="1">
                <a:latin typeface="Baskerville Old Face" panose="02020602080505020303" pitchFamily="18" charset="0"/>
              </a:rPr>
              <a:t>alta</a:t>
            </a:r>
            <a:r>
              <a:rPr lang="en-GB" sz="2400" b="1" dirty="0">
                <a:latin typeface="Baskerville Old Face" panose="02020602080505020303" pitchFamily="18" charset="0"/>
              </a:rPr>
              <a:t> P e T </a:t>
            </a:r>
            <a:r>
              <a:rPr lang="en-GB" sz="2400" b="1" dirty="0" err="1">
                <a:latin typeface="Baskerville Old Face" panose="02020602080505020303" pitchFamily="18" charset="0"/>
              </a:rPr>
              <a:t>all’interno</a:t>
            </a:r>
            <a:r>
              <a:rPr lang="en-GB" sz="2400" b="1" dirty="0">
                <a:latin typeface="Baskerville Old Face" panose="02020602080505020303" pitchFamily="18" charset="0"/>
              </a:rPr>
              <a:t> del CUG</a:t>
            </a:r>
            <a:endParaRPr lang="en-GB" sz="2400" dirty="0"/>
          </a:p>
        </p:txBody>
      </p:sp>
      <p:sp>
        <p:nvSpPr>
          <p:cNvPr id="36" name="CasellaDiTesto 35">
            <a:extLst>
              <a:ext uri="{FF2B5EF4-FFF2-40B4-BE49-F238E27FC236}">
                <a16:creationId xmlns:a16="http://schemas.microsoft.com/office/drawing/2014/main" id="{CAE08E45-B02A-410E-A064-54DFFE303CFE}"/>
              </a:ext>
            </a:extLst>
          </p:cNvPr>
          <p:cNvSpPr txBox="1"/>
          <p:nvPr/>
        </p:nvSpPr>
        <p:spPr>
          <a:xfrm>
            <a:off x="3222970" y="5962440"/>
            <a:ext cx="7562850" cy="307777"/>
          </a:xfrm>
          <a:prstGeom prst="rect">
            <a:avLst/>
          </a:prstGeom>
          <a:noFill/>
        </p:spPr>
        <p:txBody>
          <a:bodyPr wrap="square">
            <a:spAutoFit/>
          </a:bodyPr>
          <a:lstStyle/>
          <a:p>
            <a:r>
              <a:rPr lang="en-GB" sz="1400" dirty="0">
                <a:solidFill>
                  <a:schemeClr val="bg1"/>
                </a:solidFill>
                <a:latin typeface="Baskerville Old Face" panose="02020602080505020303" pitchFamily="18" charset="0"/>
              </a:rPr>
              <a:t>Urey (1956)</a:t>
            </a:r>
            <a:endParaRPr lang="en-GB" sz="1400" dirty="0"/>
          </a:p>
        </p:txBody>
      </p:sp>
      <p:sp>
        <p:nvSpPr>
          <p:cNvPr id="39" name="Rettangolo 38">
            <a:extLst>
              <a:ext uri="{FF2B5EF4-FFF2-40B4-BE49-F238E27FC236}">
                <a16:creationId xmlns:a16="http://schemas.microsoft.com/office/drawing/2014/main" id="{96D3ED62-9EBA-477E-AD46-130BFE61E3BA}"/>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D21CC1FA-92E3-4BED-9BA7-DA36CB2406E5}"/>
              </a:ext>
            </a:extLst>
          </p:cNvPr>
          <p:cNvSpPr txBox="1"/>
          <p:nvPr/>
        </p:nvSpPr>
        <p:spPr>
          <a:xfrm>
            <a:off x="760595" y="171750"/>
            <a:ext cx="2199736" cy="369332"/>
          </a:xfrm>
          <a:prstGeom prst="rect">
            <a:avLst/>
          </a:prstGeom>
          <a:solidFill>
            <a:schemeClr val="bg1">
              <a:alpha val="66000"/>
            </a:schemeClr>
          </a:solidFill>
          <a:ln w="38100">
            <a:solidFill>
              <a:srgbClr val="00B0F0"/>
            </a:solidFill>
          </a:ln>
        </p:spPr>
        <p:txBody>
          <a:bodyPr wrap="square" rtlCol="0">
            <a:spAutoFit/>
          </a:bodyPr>
          <a:lstStyle/>
          <a:p>
            <a:pPr algn="ctr"/>
            <a:r>
              <a:rPr lang="it-IT" dirty="0">
                <a:solidFill>
                  <a:srgbClr val="0070C0"/>
                </a:solidFill>
                <a:latin typeface="Baskerville Old Face" panose="02020602080505020303" pitchFamily="18" charset="0"/>
              </a:rPr>
              <a:t>INTRODUZIONE</a:t>
            </a:r>
          </a:p>
        </p:txBody>
      </p:sp>
      <p:pic>
        <p:nvPicPr>
          <p:cNvPr id="1026" name="Picture 2" descr="Geoscience: Cosmic diamonds formed during gigantic planetary collisions |  Aktuelles aus der Goethe-Universität Frankfurt">
            <a:extLst>
              <a:ext uri="{FF2B5EF4-FFF2-40B4-BE49-F238E27FC236}">
                <a16:creationId xmlns:a16="http://schemas.microsoft.com/office/drawing/2014/main" id="{179F34E0-11D0-48EE-8D0D-A00243B6CA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735" r="19712"/>
          <a:stretch/>
        </p:blipFill>
        <p:spPr bwMode="auto">
          <a:xfrm>
            <a:off x="6162287" y="1635278"/>
            <a:ext cx="2901296" cy="4611841"/>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7B13D268-C0F2-47ED-B78E-C410853E95BC}"/>
              </a:ext>
            </a:extLst>
          </p:cNvPr>
          <p:cNvSpPr txBox="1"/>
          <p:nvPr/>
        </p:nvSpPr>
        <p:spPr>
          <a:xfrm>
            <a:off x="3053749" y="264083"/>
            <a:ext cx="1604514"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CAMPIONI</a:t>
            </a:r>
          </a:p>
        </p:txBody>
      </p:sp>
      <p:sp>
        <p:nvSpPr>
          <p:cNvPr id="21" name="CasellaDiTesto 20">
            <a:extLst>
              <a:ext uri="{FF2B5EF4-FFF2-40B4-BE49-F238E27FC236}">
                <a16:creationId xmlns:a16="http://schemas.microsoft.com/office/drawing/2014/main" id="{9AC4143A-96CB-48A3-809F-250ABC1AD202}"/>
              </a:ext>
            </a:extLst>
          </p:cNvPr>
          <p:cNvSpPr txBox="1"/>
          <p:nvPr/>
        </p:nvSpPr>
        <p:spPr>
          <a:xfrm>
            <a:off x="4746772" y="266516"/>
            <a:ext cx="2199736"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RISULTATI &amp; DISCUSSIONE</a:t>
            </a:r>
          </a:p>
        </p:txBody>
      </p:sp>
      <p:sp>
        <p:nvSpPr>
          <p:cNvPr id="22" name="CasellaDiTesto 21">
            <a:extLst>
              <a:ext uri="{FF2B5EF4-FFF2-40B4-BE49-F238E27FC236}">
                <a16:creationId xmlns:a16="http://schemas.microsoft.com/office/drawing/2014/main" id="{1665FF83-5785-414C-9E5D-9D8CC04E80F6}"/>
              </a:ext>
            </a:extLst>
          </p:cNvPr>
          <p:cNvSpPr txBox="1"/>
          <p:nvPr/>
        </p:nvSpPr>
        <p:spPr>
          <a:xfrm>
            <a:off x="7039926" y="264083"/>
            <a:ext cx="1862301"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CONCLUSIONE</a:t>
            </a:r>
          </a:p>
        </p:txBody>
      </p:sp>
      <p:sp>
        <p:nvSpPr>
          <p:cNvPr id="37" name="CasellaDiTesto 36">
            <a:extLst>
              <a:ext uri="{FF2B5EF4-FFF2-40B4-BE49-F238E27FC236}">
                <a16:creationId xmlns:a16="http://schemas.microsoft.com/office/drawing/2014/main" id="{CB060B4E-1859-45AE-8AD7-324B57235104}"/>
              </a:ext>
            </a:extLst>
          </p:cNvPr>
          <p:cNvSpPr txBox="1"/>
          <p:nvPr/>
        </p:nvSpPr>
        <p:spPr>
          <a:xfrm>
            <a:off x="6990001" y="4335733"/>
            <a:ext cx="1962150" cy="1569660"/>
          </a:xfrm>
          <a:prstGeom prst="rect">
            <a:avLst/>
          </a:prstGeom>
          <a:solidFill>
            <a:schemeClr val="tx1">
              <a:alpha val="72000"/>
            </a:schemeClr>
          </a:solidFill>
        </p:spPr>
        <p:txBody>
          <a:bodyPr wrap="square">
            <a:spAutoFit/>
          </a:bodyPr>
          <a:lstStyle/>
          <a:p>
            <a:pPr algn="ctr"/>
            <a:r>
              <a:rPr lang="en-GB" sz="2400" b="1" dirty="0" err="1">
                <a:solidFill>
                  <a:schemeClr val="bg1"/>
                </a:solidFill>
                <a:latin typeface="Baskerville Old Face" panose="02020602080505020303" pitchFamily="18" charset="0"/>
              </a:rPr>
              <a:t>Opzione</a:t>
            </a:r>
            <a:r>
              <a:rPr lang="en-GB" sz="2400" b="1" dirty="0">
                <a:solidFill>
                  <a:schemeClr val="bg1"/>
                </a:solidFill>
                <a:latin typeface="Baskerville Old Face" panose="02020602080505020303" pitchFamily="18" charset="0"/>
              </a:rPr>
              <a:t> 3.</a:t>
            </a:r>
          </a:p>
          <a:p>
            <a:pPr algn="ctr"/>
            <a:r>
              <a:rPr lang="en-GB" sz="2400" b="1" dirty="0" err="1">
                <a:solidFill>
                  <a:schemeClr val="bg1"/>
                </a:solidFill>
                <a:latin typeface="Baskerville Old Face" panose="02020602080505020303" pitchFamily="18" charset="0"/>
              </a:rPr>
              <a:t>Formazione</a:t>
            </a:r>
            <a:r>
              <a:rPr lang="en-GB" sz="2400" b="1" dirty="0">
                <a:solidFill>
                  <a:schemeClr val="bg1"/>
                </a:solidFill>
                <a:latin typeface="Baskerville Old Face" panose="02020602080505020303" pitchFamily="18" charset="0"/>
              </a:rPr>
              <a:t> </a:t>
            </a:r>
            <a:r>
              <a:rPr lang="en-GB" sz="2400" b="1" dirty="0" err="1">
                <a:solidFill>
                  <a:schemeClr val="bg1"/>
                </a:solidFill>
                <a:latin typeface="Baskerville Old Face" panose="02020602080505020303" pitchFamily="18" charset="0"/>
              </a:rPr>
              <a:t>tramite</a:t>
            </a:r>
            <a:r>
              <a:rPr lang="en-GB" sz="2400" b="1" dirty="0">
                <a:solidFill>
                  <a:schemeClr val="bg1"/>
                </a:solidFill>
                <a:latin typeface="Baskerville Old Face" panose="02020602080505020303" pitchFamily="18" charset="0"/>
              </a:rPr>
              <a:t> shock da </a:t>
            </a:r>
            <a:r>
              <a:rPr lang="en-GB" sz="2400" b="1" dirty="0" err="1">
                <a:solidFill>
                  <a:schemeClr val="bg1"/>
                </a:solidFill>
                <a:latin typeface="Baskerville Old Face" panose="02020602080505020303" pitchFamily="18" charset="0"/>
              </a:rPr>
              <a:t>impatto</a:t>
            </a:r>
            <a:endParaRPr lang="en-GB" sz="2400" b="1" dirty="0">
              <a:latin typeface="Baskerville Old Face" panose="02020602080505020303" pitchFamily="18" charset="0"/>
            </a:endParaRPr>
          </a:p>
        </p:txBody>
      </p:sp>
      <p:sp>
        <p:nvSpPr>
          <p:cNvPr id="38" name="CasellaDiTesto 37">
            <a:extLst>
              <a:ext uri="{FF2B5EF4-FFF2-40B4-BE49-F238E27FC236}">
                <a16:creationId xmlns:a16="http://schemas.microsoft.com/office/drawing/2014/main" id="{2525CB02-8999-4041-9D8E-8F12DA0CF7FE}"/>
              </a:ext>
            </a:extLst>
          </p:cNvPr>
          <p:cNvSpPr txBox="1"/>
          <p:nvPr/>
        </p:nvSpPr>
        <p:spPr>
          <a:xfrm>
            <a:off x="5808319" y="5954522"/>
            <a:ext cx="2493974" cy="307777"/>
          </a:xfrm>
          <a:prstGeom prst="rect">
            <a:avLst/>
          </a:prstGeom>
          <a:noFill/>
        </p:spPr>
        <p:txBody>
          <a:bodyPr wrap="square">
            <a:spAutoFit/>
          </a:bodyPr>
          <a:lstStyle/>
          <a:p>
            <a:pPr algn="ctr"/>
            <a:r>
              <a:rPr lang="it-IT" sz="1400" dirty="0" err="1">
                <a:solidFill>
                  <a:schemeClr val="bg1"/>
                </a:solidFill>
                <a:latin typeface="Baskerville Old Face" panose="02020602080505020303" pitchFamily="18" charset="0"/>
              </a:rPr>
              <a:t>Lipschutz</a:t>
            </a:r>
            <a:r>
              <a:rPr lang="it-IT" sz="1400" dirty="0">
                <a:solidFill>
                  <a:schemeClr val="bg1"/>
                </a:solidFill>
                <a:latin typeface="Baskerville Old Face" panose="02020602080505020303" pitchFamily="18" charset="0"/>
              </a:rPr>
              <a:t> et al. (1964)</a:t>
            </a:r>
            <a:endParaRPr lang="en-GB" sz="1400"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88527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5" grpId="0" animBg="1"/>
      <p:bldP spid="36" grpId="0"/>
      <p:bldP spid="37"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62DBF9F-5178-4A0A-834B-E0DA260F76C9}"/>
              </a:ext>
            </a:extLst>
          </p:cNvPr>
          <p:cNvSpPr/>
          <p:nvPr/>
        </p:nvSpPr>
        <p:spPr>
          <a:xfrm>
            <a:off x="0" y="0"/>
            <a:ext cx="9144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D67350E-1209-4BFD-BCDC-981544ECCEE3}"/>
              </a:ext>
            </a:extLst>
          </p:cNvPr>
          <p:cNvSpPr/>
          <p:nvPr/>
        </p:nvSpPr>
        <p:spPr>
          <a:xfrm rot="615773">
            <a:off x="434571" y="-2126815"/>
            <a:ext cx="12732589" cy="3683725"/>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67029EF3-AD4C-4F7F-8957-A7DA6BE701D4}"/>
              </a:ext>
            </a:extLst>
          </p:cNvPr>
          <p:cNvSpPr txBox="1"/>
          <p:nvPr/>
        </p:nvSpPr>
        <p:spPr>
          <a:xfrm>
            <a:off x="1145301" y="217914"/>
            <a:ext cx="1788685" cy="276999"/>
          </a:xfrm>
          <a:prstGeom prst="rect">
            <a:avLst/>
          </a:prstGeom>
          <a:solidFill>
            <a:schemeClr val="bg1">
              <a:alpha val="39000"/>
            </a:schemeClr>
          </a:solidFill>
          <a:ln w="3175">
            <a:solidFill>
              <a:schemeClr val="bg1">
                <a:alpha val="50000"/>
              </a:schemeClr>
            </a:solidFill>
          </a:ln>
        </p:spPr>
        <p:txBody>
          <a:bodyPr wrap="square" rtlCol="0">
            <a:spAutoFit/>
          </a:bodyPr>
          <a:lstStyle/>
          <a:p>
            <a:pPr algn="ctr"/>
            <a:r>
              <a:rPr lang="it-IT" sz="1200" dirty="0">
                <a:solidFill>
                  <a:schemeClr val="bg1">
                    <a:lumMod val="75000"/>
                  </a:schemeClr>
                </a:solidFill>
                <a:latin typeface="Baskerville Old Face" panose="02020602080505020303" pitchFamily="18" charset="0"/>
              </a:rPr>
              <a:t>INTRODUZIONE</a:t>
            </a:r>
          </a:p>
        </p:txBody>
      </p:sp>
      <p:sp>
        <p:nvSpPr>
          <p:cNvPr id="12" name="CasellaDiTesto 11">
            <a:extLst>
              <a:ext uri="{FF2B5EF4-FFF2-40B4-BE49-F238E27FC236}">
                <a16:creationId xmlns:a16="http://schemas.microsoft.com/office/drawing/2014/main" id="{241A2CBB-6300-49CD-A229-EF7A99BA82E7}"/>
              </a:ext>
            </a:extLst>
          </p:cNvPr>
          <p:cNvSpPr txBox="1"/>
          <p:nvPr/>
        </p:nvSpPr>
        <p:spPr>
          <a:xfrm>
            <a:off x="3038122" y="171748"/>
            <a:ext cx="1604514" cy="646331"/>
          </a:xfrm>
          <a:prstGeom prst="rect">
            <a:avLst/>
          </a:prstGeom>
          <a:solidFill>
            <a:schemeClr val="bg1">
              <a:alpha val="66000"/>
            </a:schemeClr>
          </a:solidFill>
          <a:ln w="38100">
            <a:solidFill>
              <a:srgbClr val="00B0F0"/>
            </a:solidFill>
          </a:ln>
        </p:spPr>
        <p:txBody>
          <a:bodyPr wrap="square" rtlCol="0">
            <a:spAutoFit/>
          </a:bodyPr>
          <a:lstStyle/>
          <a:p>
            <a:pPr algn="ctr"/>
            <a:r>
              <a:rPr lang="it-IT" dirty="0">
                <a:solidFill>
                  <a:srgbClr val="0070C0"/>
                </a:solidFill>
                <a:latin typeface="Baskerville Old Face" panose="02020602080505020303" pitchFamily="18" charset="0"/>
              </a:rPr>
              <a:t>CAMPIONI &amp; METODI</a:t>
            </a:r>
          </a:p>
        </p:txBody>
      </p:sp>
      <p:sp>
        <p:nvSpPr>
          <p:cNvPr id="13" name="CasellaDiTesto 12">
            <a:extLst>
              <a:ext uri="{FF2B5EF4-FFF2-40B4-BE49-F238E27FC236}">
                <a16:creationId xmlns:a16="http://schemas.microsoft.com/office/drawing/2014/main" id="{88E7080F-E60E-4B86-BA8A-B0633CFD6B6E}"/>
              </a:ext>
            </a:extLst>
          </p:cNvPr>
          <p:cNvSpPr txBox="1"/>
          <p:nvPr/>
        </p:nvSpPr>
        <p:spPr>
          <a:xfrm>
            <a:off x="4746772" y="266516"/>
            <a:ext cx="2199736"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RISULTATI &amp; DISCUSSIONE</a:t>
            </a:r>
          </a:p>
        </p:txBody>
      </p:sp>
      <p:sp>
        <p:nvSpPr>
          <p:cNvPr id="14" name="CasellaDiTesto 13">
            <a:extLst>
              <a:ext uri="{FF2B5EF4-FFF2-40B4-BE49-F238E27FC236}">
                <a16:creationId xmlns:a16="http://schemas.microsoft.com/office/drawing/2014/main" id="{EFF061A2-7400-49C5-89FD-277B89F3648F}"/>
              </a:ext>
            </a:extLst>
          </p:cNvPr>
          <p:cNvSpPr txBox="1"/>
          <p:nvPr/>
        </p:nvSpPr>
        <p:spPr>
          <a:xfrm>
            <a:off x="7039926" y="264083"/>
            <a:ext cx="1862301" cy="276999"/>
          </a:xfrm>
          <a:prstGeom prst="rect">
            <a:avLst/>
          </a:prstGeom>
          <a:solidFill>
            <a:schemeClr val="bg1">
              <a:alpha val="66000"/>
            </a:schemeClr>
          </a:solidFill>
          <a:ln>
            <a:solidFill>
              <a:schemeClr val="bg1"/>
            </a:solidFill>
          </a:ln>
        </p:spPr>
        <p:txBody>
          <a:bodyPr wrap="square" rtlCol="0">
            <a:spAutoFit/>
          </a:bodyPr>
          <a:lstStyle/>
          <a:p>
            <a:pPr algn="ctr"/>
            <a:r>
              <a:rPr lang="it-IT" sz="1200" dirty="0">
                <a:solidFill>
                  <a:schemeClr val="bg1"/>
                </a:solidFill>
                <a:latin typeface="Baskerville Old Face" panose="02020602080505020303" pitchFamily="18" charset="0"/>
              </a:rPr>
              <a:t>CONCLUSIONI</a:t>
            </a:r>
          </a:p>
        </p:txBody>
      </p:sp>
      <p:graphicFrame>
        <p:nvGraphicFramePr>
          <p:cNvPr id="24" name="Diagramma 23">
            <a:extLst>
              <a:ext uri="{FF2B5EF4-FFF2-40B4-BE49-F238E27FC236}">
                <a16:creationId xmlns:a16="http://schemas.microsoft.com/office/drawing/2014/main" id="{F23DD2E7-9699-4FAD-97A0-2B60042F82A7}"/>
              </a:ext>
            </a:extLst>
          </p:cNvPr>
          <p:cNvGraphicFramePr/>
          <p:nvPr>
            <p:extLst>
              <p:ext uri="{D42A27DB-BD31-4B8C-83A1-F6EECF244321}">
                <p14:modId xmlns:p14="http://schemas.microsoft.com/office/powerpoint/2010/main" val="3769236749"/>
              </p:ext>
            </p:extLst>
          </p:nvPr>
        </p:nvGraphicFramePr>
        <p:xfrm>
          <a:off x="208272" y="1576644"/>
          <a:ext cx="6462401" cy="4299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Ovale 24">
            <a:extLst>
              <a:ext uri="{FF2B5EF4-FFF2-40B4-BE49-F238E27FC236}">
                <a16:creationId xmlns:a16="http://schemas.microsoft.com/office/drawing/2014/main" id="{F77243FC-7105-44E7-B94E-758E30F73FCE}"/>
              </a:ext>
            </a:extLst>
          </p:cNvPr>
          <p:cNvSpPr/>
          <p:nvPr/>
        </p:nvSpPr>
        <p:spPr>
          <a:xfrm>
            <a:off x="6815834" y="2053577"/>
            <a:ext cx="2039993" cy="955436"/>
          </a:xfrm>
          <a:prstGeom prst="ellipse">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CasellaDiTesto 25">
            <a:extLst>
              <a:ext uri="{FF2B5EF4-FFF2-40B4-BE49-F238E27FC236}">
                <a16:creationId xmlns:a16="http://schemas.microsoft.com/office/drawing/2014/main" id="{8E3DC5F1-C0B6-460E-8ADD-8754F819B24C}"/>
              </a:ext>
            </a:extLst>
          </p:cNvPr>
          <p:cNvSpPr txBox="1"/>
          <p:nvPr/>
        </p:nvSpPr>
        <p:spPr>
          <a:xfrm>
            <a:off x="6695745" y="2629356"/>
            <a:ext cx="2631157" cy="461665"/>
          </a:xfrm>
          <a:prstGeom prst="rect">
            <a:avLst/>
          </a:prstGeom>
          <a:noFill/>
        </p:spPr>
        <p:txBody>
          <a:bodyPr wrap="square" rtlCol="0">
            <a:spAutoFit/>
          </a:bodyPr>
          <a:lstStyle/>
          <a:p>
            <a:pPr marL="285750" indent="-285750">
              <a:buFont typeface="Arial" panose="020B0604020202020204" pitchFamily="34" charset="0"/>
              <a:buChar char="•"/>
            </a:pPr>
            <a:r>
              <a:rPr lang="en-GB" sz="1200" b="1" dirty="0">
                <a:solidFill>
                  <a:schemeClr val="bg1"/>
                </a:solidFill>
                <a:latin typeface="Times New Roman" panose="02020603050405020304" pitchFamily="18" charset="0"/>
                <a:cs typeface="Times New Roman" panose="02020603050405020304" pitchFamily="18" charset="0"/>
              </a:rPr>
              <a:t>CARATTERIZZAZIONE </a:t>
            </a:r>
          </a:p>
          <a:p>
            <a:r>
              <a:rPr lang="en-GB" sz="1200" b="1" dirty="0">
                <a:solidFill>
                  <a:schemeClr val="bg1"/>
                </a:solidFill>
                <a:latin typeface="Times New Roman" panose="02020603050405020304" pitchFamily="18" charset="0"/>
                <a:cs typeface="Times New Roman" panose="02020603050405020304" pitchFamily="18" charset="0"/>
              </a:rPr>
              <a:t>        DEI CAMPIONI</a:t>
            </a:r>
            <a:endParaRPr lang="en-GB" sz="1200" b="1" dirty="0">
              <a:solidFill>
                <a:schemeClr val="bg1"/>
              </a:solidFill>
              <a:latin typeface="Baskerville Old Face" panose="02020602080505020303" pitchFamily="18" charset="0"/>
              <a:cs typeface="Calibri" panose="020F0502020204030204" pitchFamily="34" charset="0"/>
            </a:endParaRPr>
          </a:p>
        </p:txBody>
      </p:sp>
      <p:sp>
        <p:nvSpPr>
          <p:cNvPr id="27" name="Ovale 26">
            <a:extLst>
              <a:ext uri="{FF2B5EF4-FFF2-40B4-BE49-F238E27FC236}">
                <a16:creationId xmlns:a16="http://schemas.microsoft.com/office/drawing/2014/main" id="{B6260980-9B5B-4566-8CE3-BDFD0BC2DD56}"/>
              </a:ext>
            </a:extLst>
          </p:cNvPr>
          <p:cNvSpPr/>
          <p:nvPr/>
        </p:nvSpPr>
        <p:spPr>
          <a:xfrm>
            <a:off x="6774659" y="4565544"/>
            <a:ext cx="2122341" cy="1439588"/>
          </a:xfrm>
          <a:prstGeom prst="ellipse">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bg1"/>
              </a:solidFill>
            </a:endParaRPr>
          </a:p>
        </p:txBody>
      </p:sp>
      <p:sp>
        <p:nvSpPr>
          <p:cNvPr id="28" name="CasellaDiTesto 27">
            <a:extLst>
              <a:ext uri="{FF2B5EF4-FFF2-40B4-BE49-F238E27FC236}">
                <a16:creationId xmlns:a16="http://schemas.microsoft.com/office/drawing/2014/main" id="{A6BB7F0B-3E8F-41D0-A206-1504270A7429}"/>
              </a:ext>
            </a:extLst>
          </p:cNvPr>
          <p:cNvSpPr txBox="1"/>
          <p:nvPr/>
        </p:nvSpPr>
        <p:spPr>
          <a:xfrm>
            <a:off x="6760198" y="4827324"/>
            <a:ext cx="2416528" cy="1477328"/>
          </a:xfrm>
          <a:prstGeom prst="rect">
            <a:avLst/>
          </a:prstGeom>
          <a:noFill/>
        </p:spPr>
        <p:txBody>
          <a:bodyPr wrap="square" rtlCol="0">
            <a:spAutoFit/>
          </a:bodyPr>
          <a:lstStyle/>
          <a:p>
            <a:r>
              <a:rPr lang="en-GB" sz="1400" b="1" dirty="0">
                <a:solidFill>
                  <a:schemeClr val="bg1"/>
                </a:solidFill>
                <a:latin typeface="Times New Roman" panose="02020603050405020304" pitchFamily="18" charset="0"/>
                <a:cs typeface="Times New Roman" panose="02020603050405020304" pitchFamily="18" charset="0"/>
              </a:rPr>
              <a:t>DETERMINAZIONE DI:</a:t>
            </a:r>
          </a:p>
          <a:p>
            <a:pPr marL="285750" indent="-285750">
              <a:buFont typeface="Arial" panose="020B0604020202020204" pitchFamily="34" charset="0"/>
              <a:buChar char="•"/>
            </a:pPr>
            <a:r>
              <a:rPr lang="en-GB" sz="1400" b="1" dirty="0">
                <a:solidFill>
                  <a:schemeClr val="bg1"/>
                </a:solidFill>
                <a:latin typeface="Times New Roman" panose="02020603050405020304" pitchFamily="18" charset="0"/>
                <a:cs typeface="Times New Roman" panose="02020603050405020304" pitchFamily="18" charset="0"/>
              </a:rPr>
              <a:t>TAGLIA DEI CRISTALLITI</a:t>
            </a:r>
          </a:p>
          <a:p>
            <a:pPr marL="285750" indent="-285750">
              <a:buFont typeface="Arial" panose="020B0604020202020204" pitchFamily="34" charset="0"/>
              <a:buChar char="•"/>
            </a:pPr>
            <a:r>
              <a:rPr lang="en-GB" sz="1400" b="1" dirty="0">
                <a:solidFill>
                  <a:schemeClr val="bg1"/>
                </a:solidFill>
                <a:latin typeface="Times New Roman" panose="02020603050405020304" pitchFamily="18" charset="0"/>
                <a:cs typeface="Times New Roman" panose="02020603050405020304" pitchFamily="18" charset="0"/>
              </a:rPr>
              <a:t>PARAMETRI DI CELLA</a:t>
            </a:r>
          </a:p>
          <a:p>
            <a:endParaRPr lang="en-GB" sz="2000" b="1" dirty="0">
              <a:solidFill>
                <a:schemeClr val="bg1"/>
              </a:solidFill>
              <a:latin typeface="Baskerville Old Face" panose="02020602080505020303" pitchFamily="18" charset="0"/>
              <a:cs typeface="Calibri" panose="020F0502020204030204" pitchFamily="34" charset="0"/>
            </a:endParaRPr>
          </a:p>
        </p:txBody>
      </p:sp>
      <p:sp>
        <p:nvSpPr>
          <p:cNvPr id="29" name="Ovale 28">
            <a:extLst>
              <a:ext uri="{FF2B5EF4-FFF2-40B4-BE49-F238E27FC236}">
                <a16:creationId xmlns:a16="http://schemas.microsoft.com/office/drawing/2014/main" id="{454F5E8A-5576-4F55-A98A-1484786E9B13}"/>
              </a:ext>
            </a:extLst>
          </p:cNvPr>
          <p:cNvSpPr/>
          <p:nvPr/>
        </p:nvSpPr>
        <p:spPr>
          <a:xfrm>
            <a:off x="6689270" y="3444546"/>
            <a:ext cx="1977629" cy="1016324"/>
          </a:xfrm>
          <a:prstGeom prst="ellipse">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002060"/>
              </a:solidFill>
            </a:endParaRPr>
          </a:p>
        </p:txBody>
      </p:sp>
      <p:sp>
        <p:nvSpPr>
          <p:cNvPr id="30" name="CasellaDiTesto 29">
            <a:extLst>
              <a:ext uri="{FF2B5EF4-FFF2-40B4-BE49-F238E27FC236}">
                <a16:creationId xmlns:a16="http://schemas.microsoft.com/office/drawing/2014/main" id="{6C0C6605-32CF-447E-80B3-E03CCE25BB81}"/>
              </a:ext>
            </a:extLst>
          </p:cNvPr>
          <p:cNvSpPr txBox="1"/>
          <p:nvPr/>
        </p:nvSpPr>
        <p:spPr>
          <a:xfrm>
            <a:off x="6726876" y="3682893"/>
            <a:ext cx="2384816" cy="707886"/>
          </a:xfrm>
          <a:prstGeom prst="rect">
            <a:avLst/>
          </a:prstGeom>
          <a:noFill/>
        </p:spPr>
        <p:txBody>
          <a:bodyPr wrap="square" rtlCol="0">
            <a:spAutoFit/>
          </a:bodyPr>
          <a:lstStyle/>
          <a:p>
            <a:pPr marL="285750" indent="-285750">
              <a:buFont typeface="Arial" panose="020B0604020202020204" pitchFamily="34" charset="0"/>
              <a:buChar char="•"/>
            </a:pPr>
            <a:r>
              <a:rPr lang="en-GB" sz="1200" b="1" dirty="0">
                <a:solidFill>
                  <a:schemeClr val="bg1"/>
                </a:solidFill>
                <a:latin typeface="Baskerville Old Face" panose="02020602080505020303" pitchFamily="18" charset="0"/>
              </a:rPr>
              <a:t>APPLICAZIONE GEOTERMOMETRICA</a:t>
            </a:r>
          </a:p>
          <a:p>
            <a:endParaRPr lang="en-GB" sz="1600" b="1" dirty="0">
              <a:solidFill>
                <a:schemeClr val="bg1"/>
              </a:solidFill>
            </a:endParaRPr>
          </a:p>
        </p:txBody>
      </p:sp>
      <p:sp>
        <p:nvSpPr>
          <p:cNvPr id="31" name="Ovale 30">
            <a:extLst>
              <a:ext uri="{FF2B5EF4-FFF2-40B4-BE49-F238E27FC236}">
                <a16:creationId xmlns:a16="http://schemas.microsoft.com/office/drawing/2014/main" id="{42269AF6-6364-4D5E-85F0-EB6E49577658}"/>
              </a:ext>
            </a:extLst>
          </p:cNvPr>
          <p:cNvSpPr/>
          <p:nvPr/>
        </p:nvSpPr>
        <p:spPr>
          <a:xfrm>
            <a:off x="6764263" y="939434"/>
            <a:ext cx="2039993" cy="961476"/>
          </a:xfrm>
          <a:prstGeom prst="ellipse">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bg1"/>
              </a:solidFill>
            </a:endParaRPr>
          </a:p>
        </p:txBody>
      </p:sp>
      <p:sp>
        <p:nvSpPr>
          <p:cNvPr id="32" name="CasellaDiTesto 31">
            <a:extLst>
              <a:ext uri="{FF2B5EF4-FFF2-40B4-BE49-F238E27FC236}">
                <a16:creationId xmlns:a16="http://schemas.microsoft.com/office/drawing/2014/main" id="{AFBC6797-13CD-4A06-B744-36A187D9F331}"/>
              </a:ext>
            </a:extLst>
          </p:cNvPr>
          <p:cNvSpPr txBox="1"/>
          <p:nvPr/>
        </p:nvSpPr>
        <p:spPr>
          <a:xfrm>
            <a:off x="6695745" y="1587251"/>
            <a:ext cx="2039993" cy="461665"/>
          </a:xfrm>
          <a:prstGeom prst="rect">
            <a:avLst/>
          </a:prstGeom>
          <a:noFill/>
        </p:spPr>
        <p:txBody>
          <a:bodyPr wrap="square" rtlCol="0">
            <a:spAutoFit/>
          </a:bodyPr>
          <a:lstStyle/>
          <a:p>
            <a:pPr marL="285750" indent="-285750">
              <a:buFont typeface="Arial" panose="020B0604020202020204" pitchFamily="34" charset="0"/>
              <a:buChar char="•"/>
            </a:pPr>
            <a:r>
              <a:rPr lang="en-GB" sz="1200" b="1" dirty="0">
                <a:solidFill>
                  <a:schemeClr val="bg1"/>
                </a:solidFill>
                <a:latin typeface="Times New Roman" panose="02020603050405020304" pitchFamily="18" charset="0"/>
                <a:cs typeface="Times New Roman" panose="02020603050405020304" pitchFamily="18" charset="0"/>
              </a:rPr>
              <a:t>DESCRIZIONE PETROGRAFICA</a:t>
            </a:r>
            <a:endParaRPr lang="en-GB" sz="1200" b="1" dirty="0">
              <a:solidFill>
                <a:schemeClr val="bg1"/>
              </a:solidFill>
              <a:latin typeface="Baskerville Old Face" panose="02020602080505020303" pitchFamily="18" charset="0"/>
              <a:cs typeface="Calibri" panose="020F0502020204030204" pitchFamily="34" charset="0"/>
            </a:endParaRPr>
          </a:p>
        </p:txBody>
      </p:sp>
      <p:grpSp>
        <p:nvGrpSpPr>
          <p:cNvPr id="33" name="Gruppo 32">
            <a:extLst>
              <a:ext uri="{FF2B5EF4-FFF2-40B4-BE49-F238E27FC236}">
                <a16:creationId xmlns:a16="http://schemas.microsoft.com/office/drawing/2014/main" id="{7FDEA114-2196-444E-8C21-006F17BB2B95}"/>
              </a:ext>
            </a:extLst>
          </p:cNvPr>
          <p:cNvGrpSpPr/>
          <p:nvPr/>
        </p:nvGrpSpPr>
        <p:grpSpPr>
          <a:xfrm>
            <a:off x="1428389" y="3614854"/>
            <a:ext cx="4833840" cy="985099"/>
            <a:chOff x="1270969" y="1416994"/>
            <a:chExt cx="5396383" cy="869903"/>
          </a:xfrm>
        </p:grpSpPr>
        <p:sp>
          <p:nvSpPr>
            <p:cNvPr id="34" name="Rettangolo 33">
              <a:extLst>
                <a:ext uri="{FF2B5EF4-FFF2-40B4-BE49-F238E27FC236}">
                  <a16:creationId xmlns:a16="http://schemas.microsoft.com/office/drawing/2014/main" id="{4A19B72D-1237-46BE-8493-D26323EF3689}"/>
                </a:ext>
              </a:extLst>
            </p:cNvPr>
            <p:cNvSpPr/>
            <p:nvPr/>
          </p:nvSpPr>
          <p:spPr>
            <a:xfrm>
              <a:off x="1270969" y="1416994"/>
              <a:ext cx="5396383" cy="869903"/>
            </a:xfrm>
            <a:prstGeom prst="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35" name="CasellaDiTesto 34">
              <a:extLst>
                <a:ext uri="{FF2B5EF4-FFF2-40B4-BE49-F238E27FC236}">
                  <a16:creationId xmlns:a16="http://schemas.microsoft.com/office/drawing/2014/main" id="{CF79DABB-414A-4AB4-BD7E-8B5004D8024C}"/>
                </a:ext>
              </a:extLst>
            </p:cNvPr>
            <p:cNvSpPr txBox="1"/>
            <p:nvPr/>
          </p:nvSpPr>
          <p:spPr>
            <a:xfrm>
              <a:off x="1270969" y="1416994"/>
              <a:ext cx="5396383" cy="869903"/>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84059" tIns="60960" rIns="60960" bIns="6096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GB" sz="2000" b="1" kern="1200" dirty="0" err="1">
                  <a:solidFill>
                    <a:srgbClr val="3A4A6A"/>
                  </a:solidFill>
                  <a:latin typeface="Imprint MT Shadow" panose="04020605060303030202" pitchFamily="82" charset="0"/>
                </a:rPr>
                <a:t>Spettroscopia</a:t>
              </a:r>
              <a:r>
                <a:rPr lang="en-GB" sz="2000" b="1" kern="1200" dirty="0">
                  <a:solidFill>
                    <a:srgbClr val="3A4A6A"/>
                  </a:solidFill>
                  <a:latin typeface="Imprint MT Shadow" panose="04020605060303030202" pitchFamily="82" charset="0"/>
                </a:rPr>
                <a:t> Micro-Raman (MRS)</a:t>
              </a:r>
            </a:p>
            <a:p>
              <a:pPr marL="0" lvl="0" indent="0" algn="l" defTabSz="1066800">
                <a:lnSpc>
                  <a:spcPct val="90000"/>
                </a:lnSpc>
                <a:spcBef>
                  <a:spcPct val="0"/>
                </a:spcBef>
                <a:spcAft>
                  <a:spcPct val="35000"/>
                </a:spcAft>
                <a:buFont typeface="Arial" panose="020B0604020202020204" pitchFamily="34" charset="0"/>
                <a:buNone/>
              </a:pPr>
              <a:r>
                <a:rPr lang="en-GB" sz="1400" b="1" kern="1200" dirty="0">
                  <a:solidFill>
                    <a:srgbClr val="3A4A6A"/>
                  </a:solidFill>
                  <a:latin typeface="Imprint MT Shadow" panose="04020605060303030202" pitchFamily="82" charset="0"/>
                </a:rPr>
                <a:t>-</a:t>
              </a:r>
              <a:r>
                <a:rPr lang="en-GB" sz="1400" b="1" kern="1200" dirty="0" err="1">
                  <a:solidFill>
                    <a:srgbClr val="3A4A6A"/>
                  </a:solidFill>
                  <a:latin typeface="Imprint MT Shadow" panose="04020605060303030202" pitchFamily="82" charset="0"/>
                </a:rPr>
                <a:t>Università</a:t>
              </a:r>
              <a:r>
                <a:rPr lang="en-GB" sz="1400" b="1" kern="1200" dirty="0">
                  <a:solidFill>
                    <a:srgbClr val="3A4A6A"/>
                  </a:solidFill>
                  <a:latin typeface="Imprint MT Shadow" panose="04020605060303030202" pitchFamily="82" charset="0"/>
                </a:rPr>
                <a:t> di Padova</a:t>
              </a:r>
              <a:endParaRPr lang="en-GB" sz="1400" kern="1200" dirty="0">
                <a:solidFill>
                  <a:srgbClr val="3A4A6A"/>
                </a:solidFill>
              </a:endParaRPr>
            </a:p>
          </p:txBody>
        </p:sp>
      </p:grpSp>
      <p:sp>
        <p:nvSpPr>
          <p:cNvPr id="36" name="Ovale 35">
            <a:extLst>
              <a:ext uri="{FF2B5EF4-FFF2-40B4-BE49-F238E27FC236}">
                <a16:creationId xmlns:a16="http://schemas.microsoft.com/office/drawing/2014/main" id="{3934DE1B-A3E2-492C-A9B7-9CBE23862F71}"/>
              </a:ext>
            </a:extLst>
          </p:cNvPr>
          <p:cNvSpPr/>
          <p:nvPr/>
        </p:nvSpPr>
        <p:spPr>
          <a:xfrm>
            <a:off x="772647" y="3560874"/>
            <a:ext cx="1107996" cy="1107996"/>
          </a:xfrm>
          <a:prstGeom prst="ellipse">
            <a:avLst/>
          </a:prstGeom>
          <a:blipFill rotWithShape="0">
            <a:blip r:embed="rId7" cstate="hqprint">
              <a:extLst>
                <a:ext uri="{28A0092B-C50C-407E-A947-70E740481C1C}">
                  <a14:useLocalDpi xmlns:a14="http://schemas.microsoft.com/office/drawing/2010/main" val="0"/>
                </a:ext>
              </a:extLst>
            </a:blip>
            <a:srcRect/>
            <a:stretch>
              <a:fillRect l="-17000" r="-17000"/>
            </a:stretch>
          </a:blipFill>
        </p:spPr>
        <p:style>
          <a:lnRef idx="2">
            <a:schemeClr val="dk2">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it-IT" dirty="0"/>
          </a:p>
        </p:txBody>
      </p:sp>
      <p:sp>
        <p:nvSpPr>
          <p:cNvPr id="37" name="CasellaDiTesto 36">
            <a:extLst>
              <a:ext uri="{FF2B5EF4-FFF2-40B4-BE49-F238E27FC236}">
                <a16:creationId xmlns:a16="http://schemas.microsoft.com/office/drawing/2014/main" id="{945726B7-3CDF-407E-945C-979142584861}"/>
              </a:ext>
            </a:extLst>
          </p:cNvPr>
          <p:cNvSpPr txBox="1"/>
          <p:nvPr/>
        </p:nvSpPr>
        <p:spPr>
          <a:xfrm>
            <a:off x="1104938" y="1112992"/>
            <a:ext cx="4833840" cy="985099"/>
          </a:xfrm>
          <a:prstGeom prst="rect">
            <a:avLst/>
          </a:prstGeom>
          <a:solidFill>
            <a:schemeClr val="bg1"/>
          </a:solidFill>
          <a:ln>
            <a:solidFill>
              <a:srgbClr val="002060"/>
            </a:solid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84059" tIns="60960" rIns="60960" bIns="6096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GB" sz="2000" b="1" kern="1200" dirty="0" err="1">
                <a:solidFill>
                  <a:srgbClr val="3A4A6A"/>
                </a:solidFill>
                <a:latin typeface="Imprint MT Shadow" panose="04020605060303030202" pitchFamily="82" charset="0"/>
              </a:rPr>
              <a:t>Microscopia</a:t>
            </a:r>
            <a:r>
              <a:rPr lang="en-GB" sz="2000" b="1" kern="1200" dirty="0">
                <a:solidFill>
                  <a:srgbClr val="3A4A6A"/>
                </a:solidFill>
                <a:latin typeface="Imprint MT Shadow" panose="04020605060303030202" pitchFamily="82" charset="0"/>
              </a:rPr>
              <a:t> </a:t>
            </a:r>
            <a:r>
              <a:rPr lang="en-GB" sz="2000" b="1" kern="1200" dirty="0" err="1">
                <a:solidFill>
                  <a:srgbClr val="3A4A6A"/>
                </a:solidFill>
                <a:latin typeface="Imprint MT Shadow" panose="04020605060303030202" pitchFamily="82" charset="0"/>
              </a:rPr>
              <a:t>Ottica</a:t>
            </a:r>
            <a:r>
              <a:rPr lang="en-GB" sz="2000" b="1" kern="1200" dirty="0">
                <a:solidFill>
                  <a:srgbClr val="3A4A6A"/>
                </a:solidFill>
                <a:latin typeface="Imprint MT Shadow" panose="04020605060303030202" pitchFamily="82" charset="0"/>
              </a:rPr>
              <a:t> (MO)</a:t>
            </a:r>
          </a:p>
          <a:p>
            <a:pPr marL="0" lvl="0" indent="0" algn="l" defTabSz="1066800">
              <a:lnSpc>
                <a:spcPct val="90000"/>
              </a:lnSpc>
              <a:spcBef>
                <a:spcPct val="0"/>
              </a:spcBef>
              <a:spcAft>
                <a:spcPct val="35000"/>
              </a:spcAft>
              <a:buFont typeface="Arial" panose="020B0604020202020204" pitchFamily="34" charset="0"/>
              <a:buNone/>
            </a:pPr>
            <a:r>
              <a:rPr lang="en-GB" sz="1400" b="1" kern="1200" dirty="0">
                <a:solidFill>
                  <a:srgbClr val="3A4A6A"/>
                </a:solidFill>
                <a:latin typeface="Imprint MT Shadow" panose="04020605060303030202" pitchFamily="82" charset="0"/>
              </a:rPr>
              <a:t>-at University of Pavia</a:t>
            </a:r>
            <a:endParaRPr lang="en-GB" sz="1400" kern="1200" dirty="0">
              <a:solidFill>
                <a:srgbClr val="3A4A6A"/>
              </a:solidFill>
            </a:endParaRPr>
          </a:p>
        </p:txBody>
      </p:sp>
      <p:sp>
        <p:nvSpPr>
          <p:cNvPr id="38" name="Ovale 37">
            <a:extLst>
              <a:ext uri="{FF2B5EF4-FFF2-40B4-BE49-F238E27FC236}">
                <a16:creationId xmlns:a16="http://schemas.microsoft.com/office/drawing/2014/main" id="{7AAEF405-0E35-49DD-9B3D-52C254B3F3AA}"/>
              </a:ext>
            </a:extLst>
          </p:cNvPr>
          <p:cNvSpPr/>
          <p:nvPr/>
        </p:nvSpPr>
        <p:spPr>
          <a:xfrm>
            <a:off x="370608" y="1076491"/>
            <a:ext cx="1107996" cy="1107996"/>
          </a:xfrm>
          <a:prstGeom prst="ellipse">
            <a:avLst/>
          </a:prstGeom>
          <a:blipFill rotWithShape="0">
            <a:blip r:embed="rId8"/>
            <a:srcRect/>
            <a:stretch>
              <a:fillRect l="-17000" r="-17000"/>
            </a:stretch>
          </a:blipFill>
        </p:spPr>
        <p:style>
          <a:lnRef idx="2">
            <a:schemeClr val="dk2">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GB" dirty="0"/>
          </a:p>
        </p:txBody>
      </p:sp>
      <p:sp>
        <p:nvSpPr>
          <p:cNvPr id="39" name="Rettangolo 38">
            <a:extLst>
              <a:ext uri="{FF2B5EF4-FFF2-40B4-BE49-F238E27FC236}">
                <a16:creationId xmlns:a16="http://schemas.microsoft.com/office/drawing/2014/main" id="{E5F433C6-C8A1-4B1F-A608-860A5A0ED90D}"/>
              </a:ext>
            </a:extLst>
          </p:cNvPr>
          <p:cNvSpPr/>
          <p:nvPr/>
        </p:nvSpPr>
        <p:spPr>
          <a:xfrm>
            <a:off x="-1" y="6400506"/>
            <a:ext cx="9144000" cy="457494"/>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Immagine 40">
            <a:extLst>
              <a:ext uri="{FF2B5EF4-FFF2-40B4-BE49-F238E27FC236}">
                <a16:creationId xmlns:a16="http://schemas.microsoft.com/office/drawing/2014/main" id="{905A57DE-66D3-4BBD-924B-784D466E6DCA}"/>
              </a:ext>
            </a:extLst>
          </p:cNvPr>
          <p:cNvPicPr>
            <a:picLocks noChangeAspect="1"/>
          </p:cNvPicPr>
          <p:nvPr/>
        </p:nvPicPr>
        <p:blipFill>
          <a:blip r:embed="rId9" cstate="hqprint">
            <a:extLst>
              <a:ext uri="{BEBA8EAE-BF5A-486C-A8C5-ECC9F3942E4B}">
                <a14:imgProps xmlns:a14="http://schemas.microsoft.com/office/drawing/2010/main">
                  <a14:imgLayer r:embed="rId10">
                    <a14:imgEffect>
                      <a14:artisticPhotocopy trans="0"/>
                    </a14:imgEffect>
                  </a14:imgLayer>
                </a14:imgProps>
              </a:ext>
              <a:ext uri="{28A0092B-C50C-407E-A947-70E740481C1C}">
                <a14:useLocalDpi xmlns:a14="http://schemas.microsoft.com/office/drawing/2010/main" val="0"/>
              </a:ext>
            </a:extLst>
          </a:blip>
          <a:stretch>
            <a:fillRect/>
          </a:stretch>
        </p:blipFill>
        <p:spPr>
          <a:xfrm>
            <a:off x="92687" y="5982686"/>
            <a:ext cx="830339" cy="835639"/>
          </a:xfrm>
          <a:prstGeom prst="rect">
            <a:avLst/>
          </a:prstGeom>
        </p:spPr>
      </p:pic>
      <p:sp>
        <p:nvSpPr>
          <p:cNvPr id="42" name="CasellaDiTesto 41">
            <a:extLst>
              <a:ext uri="{FF2B5EF4-FFF2-40B4-BE49-F238E27FC236}">
                <a16:creationId xmlns:a16="http://schemas.microsoft.com/office/drawing/2014/main" id="{45F1EC80-2DA7-4B10-BA69-F73BA67CDECA}"/>
              </a:ext>
            </a:extLst>
          </p:cNvPr>
          <p:cNvSpPr txBox="1"/>
          <p:nvPr/>
        </p:nvSpPr>
        <p:spPr>
          <a:xfrm>
            <a:off x="860880" y="6480814"/>
            <a:ext cx="2196548" cy="307777"/>
          </a:xfrm>
          <a:prstGeom prst="rect">
            <a:avLst/>
          </a:prstGeom>
          <a:noFill/>
        </p:spPr>
        <p:txBody>
          <a:bodyPr wrap="square" rtlCol="0">
            <a:spAutoFit/>
          </a:bodyPr>
          <a:lstStyle/>
          <a:p>
            <a:r>
              <a:rPr lang="it-IT" sz="1400" b="1" dirty="0">
                <a:solidFill>
                  <a:schemeClr val="bg1"/>
                </a:solidFill>
                <a:latin typeface="Times New Roman" panose="02020603050405020304" pitchFamily="18" charset="0"/>
              </a:rPr>
              <a:t>Anna Barbaro</a:t>
            </a:r>
          </a:p>
        </p:txBody>
      </p:sp>
    </p:spTree>
    <p:extLst>
      <p:ext uri="{BB962C8B-B14F-4D97-AF65-F5344CB8AC3E}">
        <p14:creationId xmlns:p14="http://schemas.microsoft.com/office/powerpoint/2010/main" val="423391298"/>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5186</TotalTime>
  <Words>3074</Words>
  <Application>Microsoft Office PowerPoint</Application>
  <PresentationFormat>Presentazione su schermo (4:3)</PresentationFormat>
  <Paragraphs>541</Paragraphs>
  <Slides>40</Slides>
  <Notes>9</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40</vt:i4>
      </vt:variant>
    </vt:vector>
  </HeadingPairs>
  <TitlesOfParts>
    <vt:vector size="53" baseType="lpstr">
      <vt:lpstr>Adobe Garamond Pro Bold</vt:lpstr>
      <vt:lpstr>Arial</vt:lpstr>
      <vt:lpstr>Bahnschrift SemiBold Condensed</vt:lpstr>
      <vt:lpstr>Bahnschrift SemiCondensed</vt:lpstr>
      <vt:lpstr>Bahnschrift SemiLight SemiConde</vt:lpstr>
      <vt:lpstr>Baskerville Old Face</vt:lpstr>
      <vt:lpstr>Calibri</vt:lpstr>
      <vt:lpstr>Calibri Light</vt:lpstr>
      <vt:lpstr>Cambria Math</vt:lpstr>
      <vt:lpstr>Imprint MT Shadow</vt:lpstr>
      <vt:lpstr>Roboto</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Could be nano-graphite ascribed to the graphitization process of diamond?</vt:lpstr>
      <vt:lpstr>Presentazione standard di PowerPoint</vt:lpstr>
      <vt:lpstr>Graphite based geo-thermometer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Anna</dc:creator>
  <cp:lastModifiedBy>Anna</cp:lastModifiedBy>
  <cp:revision>123</cp:revision>
  <dcterms:created xsi:type="dcterms:W3CDTF">2023-01-31T15:18:35Z</dcterms:created>
  <dcterms:modified xsi:type="dcterms:W3CDTF">2023-04-21T06:13:09Z</dcterms:modified>
</cp:coreProperties>
</file>