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4167" r:id="rId1"/>
  </p:sldMasterIdLst>
  <p:notesMasterIdLst>
    <p:notesMasterId r:id="rId21"/>
  </p:notesMasterIdLst>
  <p:handoutMasterIdLst>
    <p:handoutMasterId r:id="rId22"/>
  </p:handoutMasterIdLst>
  <p:sldIdLst>
    <p:sldId id="1051" r:id="rId2"/>
    <p:sldId id="1123" r:id="rId3"/>
    <p:sldId id="1124" r:id="rId4"/>
    <p:sldId id="1099" r:id="rId5"/>
    <p:sldId id="1135" r:id="rId6"/>
    <p:sldId id="1106" r:id="rId7"/>
    <p:sldId id="1137" r:id="rId8"/>
    <p:sldId id="1128" r:id="rId9"/>
    <p:sldId id="1130" r:id="rId10"/>
    <p:sldId id="1131" r:id="rId11"/>
    <p:sldId id="1132" r:id="rId12"/>
    <p:sldId id="1138" r:id="rId13"/>
    <p:sldId id="1134" r:id="rId14"/>
    <p:sldId id="1133" r:id="rId15"/>
    <p:sldId id="1052" r:id="rId16"/>
    <p:sldId id="1136" r:id="rId17"/>
    <p:sldId id="1129" r:id="rId18"/>
    <p:sldId id="1125" r:id="rId19"/>
    <p:sldId id="1126" r:id="rId20"/>
  </p:sldIdLst>
  <p:sldSz cx="9144000" cy="5143500" type="screen16x9"/>
  <p:notesSz cx="6858000" cy="9144000"/>
  <p:embeddedFontLst>
    <p:embeddedFont>
      <p:font typeface="Agency FB" panose="020B0503020202020204" pitchFamily="34" charset="77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8AFE"/>
    <a:srgbClr val="0047D2"/>
    <a:srgbClr val="232D39"/>
    <a:srgbClr val="17A6FD"/>
    <a:srgbClr val="003D04"/>
    <a:srgbClr val="001E01"/>
    <a:srgbClr val="42FEFF"/>
    <a:srgbClr val="262626"/>
    <a:srgbClr val="81FF8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91" autoAdjust="0"/>
    <p:restoredTop sz="95028"/>
  </p:normalViewPr>
  <p:slideViewPr>
    <p:cSldViewPr>
      <p:cViewPr varScale="1">
        <p:scale>
          <a:sx n="151" d="100"/>
          <a:sy n="151" d="100"/>
        </p:scale>
        <p:origin x="200" y="2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56"/>
    </p:cViewPr>
  </p:sorterViewPr>
  <p:notesViewPr>
    <p:cSldViewPr>
      <p:cViewPr varScale="1">
        <p:scale>
          <a:sx n="57" d="100"/>
          <a:sy n="57" d="100"/>
        </p:scale>
        <p:origin x="-310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F5B9D99-45DE-2A46-A740-F0019D5CDA05}" type="datetime1">
              <a:rPr lang="en-US" altLang="en-US"/>
              <a:pPr>
                <a:defRPr/>
              </a:pPr>
              <a:t>5/24/23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4B80DA9-24FD-7547-99CB-C84EF7CC93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433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FBFE3043-18BE-354E-AA88-1232CD9B16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503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E3043-18BE-354E-AA88-1232CD9B16C2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925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E3043-18BE-354E-AA88-1232CD9B16C2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459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E3043-18BE-354E-AA88-1232CD9B16C2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968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E3043-18BE-354E-AA88-1232CD9B16C2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378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E3043-18BE-354E-AA88-1232CD9B16C2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645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E3043-18BE-354E-AA88-1232CD9B16C2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773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E3043-18BE-354E-AA88-1232CD9B16C2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015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E3043-18BE-354E-AA88-1232CD9B16C2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962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E3043-18BE-354E-AA88-1232CD9B16C2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224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E3043-18BE-354E-AA88-1232CD9B16C2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258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E3043-18BE-354E-AA88-1232CD9B16C2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778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E3043-18BE-354E-AA88-1232CD9B16C2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463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E3043-18BE-354E-AA88-1232CD9B16C2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946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E3043-18BE-354E-AA88-1232CD9B16C2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300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E3043-18BE-354E-AA88-1232CD9B16C2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349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E3043-18BE-354E-AA88-1232CD9B16C2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1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E3043-18BE-354E-AA88-1232CD9B16C2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1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EF2DA72-F8F6-E64B-829B-226107BC3E6B}" type="datetime1">
              <a:rPr lang="en-US" smtClean="0"/>
              <a:t>5/24/23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35B49-BC33-B64F-80F8-57901DBB6E02}" type="datetime1">
              <a:rPr lang="en-US" smtClean="0"/>
              <a:t>5/24/23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051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5"/>
          <p:cNvSpPr txBox="1">
            <a:spLocks noChangeArrowheads="1"/>
          </p:cNvSpPr>
          <p:nvPr userDrawn="1"/>
        </p:nvSpPr>
        <p:spPr bwMode="auto">
          <a:xfrm>
            <a:off x="6943900" y="75464"/>
            <a:ext cx="1590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00" b="0" i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77"/>
                <a:ea typeface="Helvetica Neue Thin" charset="0"/>
                <a:cs typeface="Arial" panose="020B0604020202020204" pitchFamily="34" charset="0"/>
              </a:rPr>
              <a:t>Un </a:t>
            </a:r>
            <a:r>
              <a:rPr lang="en-US" altLang="en-US" sz="900" b="0" i="0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77"/>
                <a:ea typeface="Helvetica Neue Thin" charset="0"/>
                <a:cs typeface="Arial" panose="020B0604020202020204" pitchFamily="34" charset="0"/>
              </a:rPr>
              <a:t>occhio</a:t>
            </a:r>
            <a:r>
              <a:rPr lang="en-US" altLang="en-US" sz="900" b="0" i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77"/>
                <a:ea typeface="Helvetica Neue Thin" charset="0"/>
                <a:cs typeface="Arial" panose="020B0604020202020204" pitchFamily="34" charset="0"/>
              </a:rPr>
              <a:t> al Cielo, un </a:t>
            </a:r>
            <a:r>
              <a:rPr lang="en-US" altLang="en-US" sz="900" b="0" i="0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77"/>
                <a:ea typeface="Helvetica Neue Thin" charset="0"/>
                <a:cs typeface="Arial" panose="020B0604020202020204" pitchFamily="34" charset="0"/>
              </a:rPr>
              <a:t>occhio</a:t>
            </a:r>
            <a:r>
              <a:rPr lang="en-US" altLang="en-US" sz="900" b="0" i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77"/>
                <a:ea typeface="Helvetica Neue Thin" charset="0"/>
                <a:cs typeface="Arial" panose="020B0604020202020204" pitchFamily="34" charset="0"/>
              </a:rPr>
              <a:t> </a:t>
            </a:r>
            <a:r>
              <a:rPr lang="en-US" altLang="en-US" sz="900" b="0" i="0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77"/>
                <a:ea typeface="Helvetica Neue Thin" charset="0"/>
                <a:cs typeface="Arial" panose="020B0604020202020204" pitchFamily="34" charset="0"/>
              </a:rPr>
              <a:t>alla</a:t>
            </a:r>
            <a:r>
              <a:rPr lang="en-US" altLang="en-US" sz="900" b="0" i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77"/>
                <a:ea typeface="Helvetica Neue Thin" charset="0"/>
                <a:cs typeface="Arial" panose="020B0604020202020204" pitchFamily="34" charset="0"/>
              </a:rPr>
              <a:t> Terra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00" b="0" i="0" baseline="0" dirty="0">
                <a:solidFill>
                  <a:schemeClr val="bg1"/>
                </a:solidFill>
                <a:latin typeface="Agency FB" panose="020B0503020202020204" pitchFamily="34" charset="77"/>
                <a:ea typeface="Helvetica Neue Thin" charset="0"/>
                <a:cs typeface="Arial" panose="020B0604020202020204" pitchFamily="34" charset="0"/>
              </a:rPr>
              <a:t>Liuzzi, 2023, Ad Astra </a:t>
            </a:r>
            <a:r>
              <a:rPr lang="en-US" altLang="en-US" sz="900" b="0" i="0" baseline="0" dirty="0" err="1">
                <a:solidFill>
                  <a:schemeClr val="bg1"/>
                </a:solidFill>
                <a:latin typeface="Agency FB" panose="020B0503020202020204" pitchFamily="34" charset="77"/>
                <a:ea typeface="Helvetica Neue Thin" charset="0"/>
                <a:cs typeface="Arial" panose="020B0604020202020204" pitchFamily="34" charset="0"/>
              </a:rPr>
              <a:t>Geobas</a:t>
            </a:r>
            <a:endParaRPr lang="en-US" altLang="en-US" sz="900" b="0" i="0" dirty="0">
              <a:solidFill>
                <a:schemeClr val="bg1"/>
              </a:solidFill>
              <a:latin typeface="Agency FB" panose="020B0503020202020204" pitchFamily="34" charset="77"/>
              <a:ea typeface="Helvetica Neue Thin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34400" y="62369"/>
            <a:ext cx="0" cy="426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Università degli Studi della Basilicata">
            <a:extLst>
              <a:ext uri="{FF2B5EF4-FFF2-40B4-BE49-F238E27FC236}">
                <a16:creationId xmlns:a16="http://schemas.microsoft.com/office/drawing/2014/main" id="{1CC4F35C-211E-8F44-BF50-1F59CC7130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3060"/>
            <a:ext cx="474262" cy="48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76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7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27.svg"/><Relationship Id="rId4" Type="http://schemas.openxmlformats.org/officeDocument/2006/relationships/hyperlink" Target="mailto:giuliano.liuzzi@unibas.it" TargetMode="Externa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yU7207-hjk?feature=oembed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Z1CQN - EUMETcast">
            <a:extLst>
              <a:ext uri="{FF2B5EF4-FFF2-40B4-BE49-F238E27FC236}">
                <a16:creationId xmlns:a16="http://schemas.microsoft.com/office/drawing/2014/main" id="{F7DFB818-7174-6C58-49C0-A7ADF63AF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6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9" b="49815"/>
          <a:stretch/>
        </p:blipFill>
        <p:spPr bwMode="auto">
          <a:xfrm>
            <a:off x="0" y="0"/>
            <a:ext cx="9144001" cy="51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11"/>
          <p:cNvSpPr txBox="1"/>
          <p:nvPr/>
        </p:nvSpPr>
        <p:spPr>
          <a:xfrm>
            <a:off x="115420" y="1658080"/>
            <a:ext cx="7649845" cy="9182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260"/>
              </a:spcBef>
            </a:pPr>
            <a:r>
              <a:rPr lang="en-US" sz="2800" dirty="0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Un </a:t>
            </a:r>
            <a:r>
              <a:rPr lang="en-US" sz="2800" dirty="0" err="1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occhio</a:t>
            </a:r>
            <a:r>
              <a:rPr lang="en-US" sz="2800" dirty="0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al Cielo, un </a:t>
            </a:r>
            <a:r>
              <a:rPr lang="en-US" sz="2800" dirty="0" err="1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occhio</a:t>
            </a:r>
            <a:r>
              <a:rPr lang="en-US" sz="2800" dirty="0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alla</a:t>
            </a:r>
            <a:r>
              <a:rPr lang="en-US" sz="2800" dirty="0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Terra:</a:t>
            </a:r>
          </a:p>
          <a:p>
            <a:pPr marL="12700" marR="5080">
              <a:lnSpc>
                <a:spcPts val="3300"/>
              </a:lnSpc>
              <a:spcBef>
                <a:spcPts val="260"/>
              </a:spcBef>
            </a:pPr>
            <a:r>
              <a:rPr lang="en-US" sz="2800" dirty="0" err="1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Nuove</a:t>
            </a:r>
            <a:r>
              <a:rPr lang="en-US" sz="2800" dirty="0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frontiere</a:t>
            </a:r>
            <a:r>
              <a:rPr lang="en-US" sz="2800" dirty="0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delle</a:t>
            </a:r>
            <a:r>
              <a:rPr lang="en-US" sz="2800" dirty="0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scienze</a:t>
            </a:r>
            <a:r>
              <a:rPr lang="en-US" sz="2800" dirty="0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planetarie</a:t>
            </a:r>
            <a:endParaRPr lang="en-US" sz="2800" dirty="0">
              <a:solidFill>
                <a:srgbClr val="FFFFFF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59388" y="179361"/>
            <a:ext cx="1451610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1000" b="0" dirty="0" err="1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Università</a:t>
            </a:r>
            <a:r>
              <a:rPr lang="en-US" sz="1000" b="0" dirty="0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1000" b="0" dirty="0" err="1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della</a:t>
            </a:r>
            <a:r>
              <a:rPr lang="en-US" sz="1000" b="0" dirty="0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Basilicata</a:t>
            </a:r>
            <a:endParaRPr sz="1000" b="0" dirty="0">
              <a:latin typeface="Agency FB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305799" y="57150"/>
            <a:ext cx="55060" cy="623142"/>
          </a:xfrm>
          <a:custGeom>
            <a:avLst/>
            <a:gdLst/>
            <a:ahLst/>
            <a:cxnLst/>
            <a:rect l="l" t="t" r="r" b="b"/>
            <a:pathLst>
              <a:path h="497840">
                <a:moveTo>
                  <a:pt x="0" y="0"/>
                </a:moveTo>
                <a:lnTo>
                  <a:pt x="0" y="497680"/>
                </a:lnTo>
              </a:path>
            </a:pathLst>
          </a:custGeom>
          <a:ln w="63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Università degli Studi della Basilicata">
            <a:extLst>
              <a:ext uri="{FF2B5EF4-FFF2-40B4-BE49-F238E27FC236}">
                <a16:creationId xmlns:a16="http://schemas.microsoft.com/office/drawing/2014/main" id="{7D63350B-6AB2-5540-A7D2-0FCF2B72B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657" y="73411"/>
            <a:ext cx="593542" cy="60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ogo GEOBAS">
            <a:extLst>
              <a:ext uri="{FF2B5EF4-FFF2-40B4-BE49-F238E27FC236}">
                <a16:creationId xmlns:a16="http://schemas.microsoft.com/office/drawing/2014/main" id="{8CE1DB6C-DFA7-40E1-8ED4-A61D09997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91" y="808252"/>
            <a:ext cx="625073" cy="47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nato ciampa">
            <a:extLst>
              <a:ext uri="{FF2B5EF4-FFF2-40B4-BE49-F238E27FC236}">
                <a16:creationId xmlns:a16="http://schemas.microsoft.com/office/drawing/2014/main" id="{6CA6F94D-C842-2333-544A-95AC3F9FA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831" y="1412921"/>
            <a:ext cx="646368" cy="62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64FACA-AF71-4A46-5202-6D70B8333C2E}"/>
              </a:ext>
            </a:extLst>
          </p:cNvPr>
          <p:cNvSpPr txBox="1"/>
          <p:nvPr/>
        </p:nvSpPr>
        <p:spPr>
          <a:xfrm>
            <a:off x="115420" y="3506083"/>
            <a:ext cx="7204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gency FB" panose="020B0503020202020204" pitchFamily="34" charset="77"/>
                <a:ea typeface="HELVETICA NEUE CONDENSED" panose="02000503000000020004" pitchFamily="2" charset="0"/>
                <a:cs typeface="Arial" panose="020B0604020202020204" pitchFamily="34" charset="0"/>
              </a:rPr>
              <a:t>Dr. Giuliano Liuzzi</a:t>
            </a:r>
          </a:p>
          <a:p>
            <a:endParaRPr lang="en-US" b="0" dirty="0">
              <a:solidFill>
                <a:schemeClr val="bg1"/>
              </a:solidFill>
              <a:latin typeface="Agency FB" panose="020B0503020202020204" pitchFamily="34" charset="77"/>
              <a:ea typeface="HELVETICA NEUE CONDENSED" panose="02000503000000020004" pitchFamily="2" charset="0"/>
              <a:cs typeface="Arial" panose="020B0604020202020204" pitchFamily="34" charset="0"/>
            </a:endParaRPr>
          </a:p>
          <a:p>
            <a:r>
              <a:rPr lang="en-US" sz="1600" b="0" dirty="0" err="1">
                <a:solidFill>
                  <a:schemeClr val="bg1"/>
                </a:solidFill>
                <a:latin typeface="Agency FB" panose="020B0503020202020204" pitchFamily="34" charset="77"/>
                <a:ea typeface="Helvetica Neue Thin" panose="020B0403020202020204" pitchFamily="34" charset="0"/>
                <a:cs typeface="Arial" panose="020B0604020202020204" pitchFamily="34" charset="0"/>
              </a:rPr>
              <a:t>Scuola</a:t>
            </a:r>
            <a:r>
              <a:rPr lang="en-US" sz="1600" b="0" dirty="0">
                <a:solidFill>
                  <a:schemeClr val="bg1"/>
                </a:solidFill>
                <a:latin typeface="Agency FB" panose="020B0503020202020204" pitchFamily="34" charset="77"/>
                <a:ea typeface="Helvetica Neue Thin" panose="020B0403020202020204" pitchFamily="34" charset="0"/>
                <a:cs typeface="Arial" panose="020B0604020202020204" pitchFamily="34" charset="0"/>
              </a:rPr>
              <a:t> di </a:t>
            </a:r>
            <a:r>
              <a:rPr lang="en-US" sz="1600" b="0" dirty="0" err="1">
                <a:solidFill>
                  <a:schemeClr val="bg1"/>
                </a:solidFill>
                <a:latin typeface="Agency FB" panose="020B0503020202020204" pitchFamily="34" charset="77"/>
                <a:ea typeface="Helvetica Neue Thin" panose="020B0403020202020204" pitchFamily="34" charset="0"/>
                <a:cs typeface="Arial" panose="020B0604020202020204" pitchFamily="34" charset="0"/>
              </a:rPr>
              <a:t>Ingegneria</a:t>
            </a:r>
            <a:r>
              <a:rPr lang="en-US" sz="1600" b="0" dirty="0">
                <a:solidFill>
                  <a:schemeClr val="bg1"/>
                </a:solidFill>
                <a:latin typeface="Agency FB" panose="020B0503020202020204" pitchFamily="34" charset="77"/>
                <a:ea typeface="Helvetica Neue Thin" panose="020B0403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0" dirty="0" err="1">
                <a:solidFill>
                  <a:schemeClr val="bg1"/>
                </a:solidFill>
                <a:latin typeface="Agency FB" panose="020B0503020202020204" pitchFamily="34" charset="77"/>
                <a:ea typeface="Helvetica Neue Thin" panose="020B0403020202020204" pitchFamily="34" charset="0"/>
                <a:cs typeface="Arial" panose="020B0604020202020204" pitchFamily="34" charset="0"/>
              </a:rPr>
              <a:t>Università</a:t>
            </a:r>
            <a:r>
              <a:rPr lang="en-US" sz="1600" b="0" dirty="0">
                <a:solidFill>
                  <a:schemeClr val="bg1"/>
                </a:solidFill>
                <a:latin typeface="Agency FB" panose="020B0503020202020204" pitchFamily="34" charset="77"/>
                <a:ea typeface="Helvetica Neue Thin" panose="020B0403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Agency FB" panose="020B0503020202020204" pitchFamily="34" charset="77"/>
                <a:ea typeface="Helvetica Neue Thin" panose="020B0403020202020204" pitchFamily="34" charset="0"/>
                <a:cs typeface="Arial" panose="020B0604020202020204" pitchFamily="34" charset="0"/>
              </a:rPr>
              <a:t>degli</a:t>
            </a:r>
            <a:r>
              <a:rPr lang="en-US" sz="1600" b="0" dirty="0">
                <a:solidFill>
                  <a:schemeClr val="bg1"/>
                </a:solidFill>
                <a:latin typeface="Agency FB" panose="020B0503020202020204" pitchFamily="34" charset="77"/>
                <a:ea typeface="Helvetica Neue Thin" panose="020B0403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Agency FB" panose="020B0503020202020204" pitchFamily="34" charset="77"/>
                <a:ea typeface="Helvetica Neue Thin" panose="020B0403020202020204" pitchFamily="34" charset="0"/>
                <a:cs typeface="Arial" panose="020B0604020202020204" pitchFamily="34" charset="0"/>
              </a:rPr>
              <a:t>Studi</a:t>
            </a:r>
            <a:r>
              <a:rPr lang="en-US" sz="1600" b="0" dirty="0">
                <a:solidFill>
                  <a:schemeClr val="bg1"/>
                </a:solidFill>
                <a:latin typeface="Agency FB" panose="020B0503020202020204" pitchFamily="34" charset="77"/>
                <a:ea typeface="Helvetica Neue Thin" panose="020B0403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Agency FB" panose="020B0503020202020204" pitchFamily="34" charset="77"/>
                <a:ea typeface="Helvetica Neue Thin" panose="020B0403020202020204" pitchFamily="34" charset="0"/>
                <a:cs typeface="Arial" panose="020B0604020202020204" pitchFamily="34" charset="0"/>
              </a:rPr>
              <a:t>della</a:t>
            </a:r>
            <a:r>
              <a:rPr lang="en-US" sz="1600" b="0" dirty="0">
                <a:solidFill>
                  <a:schemeClr val="bg1"/>
                </a:solidFill>
                <a:latin typeface="Agency FB" panose="020B0503020202020204" pitchFamily="34" charset="77"/>
                <a:ea typeface="Helvetica Neue Thin" panose="020B0403020202020204" pitchFamily="34" charset="0"/>
                <a:cs typeface="Arial" panose="020B0604020202020204" pitchFamily="34" charset="0"/>
              </a:rPr>
              <a:t> Basilicata</a:t>
            </a:r>
          </a:p>
          <a:p>
            <a:r>
              <a:rPr lang="en-US" sz="1600" b="0" dirty="0">
                <a:solidFill>
                  <a:schemeClr val="bg1"/>
                </a:solidFill>
                <a:latin typeface="Agency FB" panose="020B0503020202020204" pitchFamily="34" charset="77"/>
                <a:ea typeface="Helvetica Neue Thin" panose="020B0403020202020204" pitchFamily="34" charset="0"/>
                <a:cs typeface="Arial" panose="020B0604020202020204" pitchFamily="34" charset="0"/>
              </a:rPr>
              <a:t>Prev. NASA Goddard Space Flight Center</a:t>
            </a:r>
          </a:p>
        </p:txBody>
      </p:sp>
      <p:sp>
        <p:nvSpPr>
          <p:cNvPr id="5" name="object 15">
            <a:extLst>
              <a:ext uri="{FF2B5EF4-FFF2-40B4-BE49-F238E27FC236}">
                <a16:creationId xmlns:a16="http://schemas.microsoft.com/office/drawing/2014/main" id="{B4C20535-C3F2-97BC-3ADD-362A7E9C4F63}"/>
              </a:ext>
            </a:extLst>
          </p:cNvPr>
          <p:cNvSpPr/>
          <p:nvPr/>
        </p:nvSpPr>
        <p:spPr>
          <a:xfrm>
            <a:off x="8305799" y="737442"/>
            <a:ext cx="55060" cy="623142"/>
          </a:xfrm>
          <a:custGeom>
            <a:avLst/>
            <a:gdLst/>
            <a:ahLst/>
            <a:cxnLst/>
            <a:rect l="l" t="t" r="r" b="b"/>
            <a:pathLst>
              <a:path h="497840">
                <a:moveTo>
                  <a:pt x="0" y="0"/>
                </a:moveTo>
                <a:lnTo>
                  <a:pt x="0" y="497680"/>
                </a:lnTo>
              </a:path>
            </a:pathLst>
          </a:custGeom>
          <a:ln w="63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5">
            <a:extLst>
              <a:ext uri="{FF2B5EF4-FFF2-40B4-BE49-F238E27FC236}">
                <a16:creationId xmlns:a16="http://schemas.microsoft.com/office/drawing/2014/main" id="{23574B42-74D7-7D03-989F-C2FBBB5C71FA}"/>
              </a:ext>
            </a:extLst>
          </p:cNvPr>
          <p:cNvSpPr/>
          <p:nvPr/>
        </p:nvSpPr>
        <p:spPr>
          <a:xfrm>
            <a:off x="8305799" y="1414601"/>
            <a:ext cx="55060" cy="623142"/>
          </a:xfrm>
          <a:custGeom>
            <a:avLst/>
            <a:gdLst/>
            <a:ahLst/>
            <a:cxnLst/>
            <a:rect l="l" t="t" r="r" b="b"/>
            <a:pathLst>
              <a:path h="497840">
                <a:moveTo>
                  <a:pt x="0" y="0"/>
                </a:moveTo>
                <a:lnTo>
                  <a:pt x="0" y="497680"/>
                </a:lnTo>
              </a:path>
            </a:pathLst>
          </a:custGeom>
          <a:ln w="63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09FCCB82-FFB1-445E-03FA-FA88793D4651}"/>
              </a:ext>
            </a:extLst>
          </p:cNvPr>
          <p:cNvSpPr txBox="1"/>
          <p:nvPr/>
        </p:nvSpPr>
        <p:spPr>
          <a:xfrm>
            <a:off x="6759388" y="849116"/>
            <a:ext cx="1451610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1000" b="0" dirty="0" err="1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Associazione</a:t>
            </a:r>
            <a:r>
              <a:rPr lang="en-US" sz="1000" b="0" dirty="0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1000" b="0" dirty="0" err="1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culturale</a:t>
            </a:r>
            <a:r>
              <a:rPr lang="en-US" sz="1000" b="0" dirty="0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1000" b="0" dirty="0" err="1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Geobas</a:t>
            </a:r>
            <a:endParaRPr sz="1000" b="0" dirty="0">
              <a:latin typeface="Agency FB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F1453BDA-3A4B-EE7A-77A0-727C7F0A3DEE}"/>
              </a:ext>
            </a:extLst>
          </p:cNvPr>
          <p:cNvSpPr txBox="1"/>
          <p:nvPr/>
        </p:nvSpPr>
        <p:spPr>
          <a:xfrm>
            <a:off x="6759388" y="1527842"/>
            <a:ext cx="1451610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1000" b="0" dirty="0" err="1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Scuola</a:t>
            </a:r>
            <a:r>
              <a:rPr lang="en-US" sz="1000" b="0" dirty="0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di </a:t>
            </a: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1000" b="0" dirty="0" err="1">
                <a:solidFill>
                  <a:srgbClr val="FFFFFF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Ingegneria</a:t>
            </a:r>
            <a:endParaRPr sz="1000" b="0" dirty="0">
              <a:latin typeface="Agency FB" panose="020B050302020202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1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labeled “James Webb Space Telescope, Uranus, February 6, 2023.”  Uranus is light blue, and surrounded by vertical rings on a black background. Around Uranus are many faint blue points labeled Puck, Ariel, Miranda, Umbriel, Titania and Oberon.">
            <a:extLst>
              <a:ext uri="{FF2B5EF4-FFF2-40B4-BE49-F238E27FC236}">
                <a16:creationId xmlns:a16="http://schemas.microsoft.com/office/drawing/2014/main" id="{6EA2792F-EA16-A7FC-39E5-5F602DA0D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"/>
            <a:ext cx="47847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planet Uranus vertical rings on a black background. The planet is light blue with a large, white patch on the right side. On the edge at the upper left is a bright white spot, with another white spot on the left side of the planet.">
            <a:extLst>
              <a:ext uri="{FF2B5EF4-FFF2-40B4-BE49-F238E27FC236}">
                <a16:creationId xmlns:a16="http://schemas.microsoft.com/office/drawing/2014/main" id="{48ABF26B-32C2-41DD-23A5-3D05072C9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918" y="590550"/>
            <a:ext cx="4324082" cy="432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304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hoto: Voyager 2 took these two images of the rings of Neptune on Aug. 26, 1989, just after the probe's closest approach to the planet. Neptune's two main rings are clearly visible; two fainter rings are visible with the help of long exposure times and backlighting from the Sun.">
            <a:extLst>
              <a:ext uri="{FF2B5EF4-FFF2-40B4-BE49-F238E27FC236}">
                <a16:creationId xmlns:a16="http://schemas.microsoft.com/office/drawing/2014/main" id="{A2DDBA72-C987-1008-10F2-E62128D95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32"/>
            <a:ext cx="4236426" cy="23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C6A3F-5A0D-35C0-8311-6CB2F0A29652}"/>
              </a:ext>
            </a:extLst>
          </p:cNvPr>
          <p:cNvSpPr txBox="1"/>
          <p:nvPr/>
        </p:nvSpPr>
        <p:spPr>
          <a:xfrm>
            <a:off x="0" y="0"/>
            <a:ext cx="1600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effectLst/>
                <a:latin typeface="Agency FB" panose="020B0503020202020204" pitchFamily="34" charset="77"/>
                <a:cs typeface="Futura Condensed Medium" panose="020B0602020204020303" pitchFamily="34" charset="-79"/>
              </a:rPr>
              <a:t>VOYAGER 2, 1989</a:t>
            </a:r>
            <a:endParaRPr lang="en-US" sz="2000" b="0" dirty="0">
              <a:solidFill>
                <a:schemeClr val="bg1"/>
              </a:solidFill>
              <a:latin typeface="Agency FB" panose="020B0503020202020204" pitchFamily="34" charset="77"/>
              <a:cs typeface="Futura Condensed Medium" panose="020B0602020204020303" pitchFamily="34" charset="-79"/>
            </a:endParaRPr>
          </a:p>
        </p:txBody>
      </p:sp>
      <p:pic>
        <p:nvPicPr>
          <p:cNvPr id="7172" name="Picture 4" descr="after">
            <a:extLst>
              <a:ext uri="{FF2B5EF4-FFF2-40B4-BE49-F238E27FC236}">
                <a16:creationId xmlns:a16="http://schemas.microsoft.com/office/drawing/2014/main" id="{4D7CD9AA-8BA3-3B71-A791-3C2CEE508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388" y="-943"/>
            <a:ext cx="5106611" cy="510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91F05E-87BB-F1A3-2759-B88CDBAF45EC}"/>
              </a:ext>
            </a:extLst>
          </p:cNvPr>
          <p:cNvSpPr txBox="1"/>
          <p:nvPr/>
        </p:nvSpPr>
        <p:spPr>
          <a:xfrm>
            <a:off x="7924799" y="-943"/>
            <a:ext cx="1219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effectLst/>
                <a:latin typeface="Agency FB" panose="020B0503020202020204" pitchFamily="34" charset="77"/>
                <a:cs typeface="Futura Condensed Medium" panose="020B0602020204020303" pitchFamily="34" charset="-79"/>
              </a:rPr>
              <a:t>JWST, 2022</a:t>
            </a:r>
            <a:endParaRPr lang="en-US" sz="2000" b="0" dirty="0">
              <a:solidFill>
                <a:schemeClr val="bg1"/>
              </a:solidFill>
              <a:latin typeface="Agency FB" panose="020B0503020202020204" pitchFamily="34" charset="77"/>
              <a:cs typeface="Futura Condensed Medium" panose="020B0602020204020303" pitchFamily="34" charset="-79"/>
            </a:endParaRP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298EEF20-49A4-1926-08DB-E2C429E45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8039"/>
            <a:ext cx="4037388" cy="269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E53820-F011-8D05-E630-FB9C6671E760}"/>
              </a:ext>
            </a:extLst>
          </p:cNvPr>
          <p:cNvSpPr txBox="1"/>
          <p:nvPr/>
        </p:nvSpPr>
        <p:spPr>
          <a:xfrm>
            <a:off x="-6036" y="4742696"/>
            <a:ext cx="1219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effectLst/>
                <a:latin typeface="Agency FB" panose="020B0503020202020204" pitchFamily="34" charset="77"/>
                <a:cs typeface="Futura Condensed Medium" panose="020B0602020204020303" pitchFamily="34" charset="-79"/>
              </a:rPr>
              <a:t>JWST, 2022</a:t>
            </a:r>
            <a:endParaRPr lang="en-US" sz="2000" b="0" dirty="0">
              <a:solidFill>
                <a:schemeClr val="bg1"/>
              </a:solidFill>
              <a:latin typeface="Agency FB" panose="020B0503020202020204" pitchFamily="34" charset="77"/>
              <a:cs typeface="Futura Condensed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13258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6885F9A-BE2A-19EC-BAE2-259AD70BD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05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E53820-F011-8D05-E630-FB9C6671E760}"/>
              </a:ext>
            </a:extLst>
          </p:cNvPr>
          <p:cNvSpPr txBox="1"/>
          <p:nvPr/>
        </p:nvSpPr>
        <p:spPr>
          <a:xfrm>
            <a:off x="-6036" y="4742696"/>
            <a:ext cx="1219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effectLst/>
                <a:latin typeface="Agency FB" panose="020B0503020202020204" pitchFamily="34" charset="77"/>
                <a:cs typeface="Futura Condensed Medium" panose="020B0602020204020303" pitchFamily="34" charset="-79"/>
              </a:rPr>
              <a:t>JWST, 2022</a:t>
            </a:r>
            <a:endParaRPr lang="en-US" sz="2000" b="0" dirty="0">
              <a:solidFill>
                <a:schemeClr val="bg1"/>
              </a:solidFill>
              <a:latin typeface="Agency FB" panose="020B0503020202020204" pitchFamily="34" charset="77"/>
              <a:cs typeface="Futura Condensed Medium" panose="020B0602020204020303" pitchFamily="34" charset="-79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DC24DEF-781B-8F6A-4652-CCB30BA91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r="11690"/>
          <a:stretch/>
        </p:blipFill>
        <p:spPr bwMode="auto">
          <a:xfrm>
            <a:off x="6016807" y="2038350"/>
            <a:ext cx="3127193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C6A3F-5A0D-35C0-8311-6CB2F0A29652}"/>
              </a:ext>
            </a:extLst>
          </p:cNvPr>
          <p:cNvSpPr txBox="1"/>
          <p:nvPr/>
        </p:nvSpPr>
        <p:spPr>
          <a:xfrm>
            <a:off x="7618055" y="1733550"/>
            <a:ext cx="1600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effectLst/>
                <a:latin typeface="Agency FB" panose="020B0503020202020204" pitchFamily="34" charset="77"/>
                <a:cs typeface="Futura Condensed Medium" panose="020B0602020204020303" pitchFamily="34" charset="-79"/>
              </a:rPr>
              <a:t>Hubble ST, 2018 </a:t>
            </a:r>
            <a:endParaRPr lang="en-US" sz="2000" b="0" dirty="0">
              <a:solidFill>
                <a:schemeClr val="bg1"/>
              </a:solidFill>
              <a:latin typeface="Agency FB" panose="020B0503020202020204" pitchFamily="34" charset="77"/>
              <a:cs typeface="Futura Condensed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07088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6D72D8B6-B5AE-999B-C287-85D6823C6BC8}"/>
              </a:ext>
            </a:extLst>
          </p:cNvPr>
          <p:cNvSpPr txBox="1">
            <a:spLocks/>
          </p:cNvSpPr>
          <p:nvPr/>
        </p:nvSpPr>
        <p:spPr>
          <a:xfrm>
            <a:off x="2895600" y="1733550"/>
            <a:ext cx="353375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36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ESOPIANETI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C518B01-64B8-35DE-D9E0-40FC2D9A3E76}"/>
              </a:ext>
            </a:extLst>
          </p:cNvPr>
          <p:cNvSpPr txBox="1">
            <a:spLocks/>
          </p:cNvSpPr>
          <p:nvPr/>
        </p:nvSpPr>
        <p:spPr>
          <a:xfrm>
            <a:off x="700078" y="3181350"/>
            <a:ext cx="792479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36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Nel “</a:t>
            </a:r>
            <a:r>
              <a:rPr lang="en-US" sz="36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Giardino</a:t>
            </a:r>
            <a:r>
              <a:rPr lang="en-US" sz="36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36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condominiale</a:t>
            </a:r>
            <a:r>
              <a:rPr lang="en-US" sz="36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8831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8A32C6C-EEAD-600A-1DD8-824BBABD6CC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-139462"/>
            <a:ext cx="8610600" cy="528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84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Z1CQN - EUMETcast">
            <a:extLst>
              <a:ext uri="{FF2B5EF4-FFF2-40B4-BE49-F238E27FC236}">
                <a16:creationId xmlns:a16="http://schemas.microsoft.com/office/drawing/2014/main" id="{ACF5C997-A5B5-5D3B-4451-DA5FB1619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6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9" b="49815"/>
          <a:stretch/>
        </p:blipFill>
        <p:spPr bwMode="auto">
          <a:xfrm>
            <a:off x="-1" y="0"/>
            <a:ext cx="9143998" cy="513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399" y="438150"/>
            <a:ext cx="9113597" cy="584775"/>
          </a:xfrm>
          <a:prstGeom prst="rect">
            <a:avLst/>
          </a:prstGeom>
          <a:noFill/>
          <a:ln>
            <a:noFill/>
          </a:ln>
          <a:effectLst>
            <a:outerShdw blurRad="63500" dist="25401" dir="2700000" rotWithShape="0">
              <a:srgbClr val="161645">
                <a:alpha val="81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dirty="0">
                <a:solidFill>
                  <a:schemeClr val="bg1"/>
                </a:solidFill>
                <a:latin typeface="Agency FB" panose="020B0503020202020204" pitchFamily="34" charset="77"/>
                <a:ea typeface="Helvetica Neue Thin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30399" y="1885950"/>
            <a:ext cx="9113601" cy="838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4000"/>
                </a:schemeClr>
              </a:gs>
              <a:gs pos="100000">
                <a:schemeClr val="bg2">
                  <a:lumMod val="75000"/>
                  <a:alpha val="68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33800" y="3040712"/>
            <a:ext cx="3124200" cy="1631216"/>
          </a:xfrm>
          <a:prstGeom prst="rect">
            <a:avLst/>
          </a:prstGeom>
          <a:noFill/>
          <a:ln>
            <a:noFill/>
          </a:ln>
          <a:effectLst>
            <a:outerShdw blurRad="63500" dist="25401" dir="2700000" rotWithShape="0">
              <a:srgbClr val="161645">
                <a:alpha val="81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gency FB" panose="020B0503020202020204" pitchFamily="34" charset="77"/>
                <a:ea typeface="Helvetica Neue Thin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giuliano.liuzzi@unibas.it</a:t>
            </a:r>
            <a:endParaRPr lang="en-US" sz="2000" b="0" dirty="0">
              <a:solidFill>
                <a:schemeClr val="accent1">
                  <a:lumMod val="60000"/>
                  <a:lumOff val="40000"/>
                </a:schemeClr>
              </a:solidFill>
              <a:latin typeface="Agency FB" panose="020B0503020202020204" pitchFamily="34" charset="77"/>
              <a:ea typeface="Helvetica Neue Thin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0" dirty="0">
              <a:solidFill>
                <a:schemeClr val="bg1"/>
              </a:solidFill>
              <a:latin typeface="Agency FB" panose="020B0503020202020204" pitchFamily="34" charset="77"/>
              <a:ea typeface="Helvetica Neue Thin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0" dirty="0">
              <a:solidFill>
                <a:schemeClr val="bg1"/>
              </a:solidFill>
              <a:latin typeface="Agency FB" panose="020B0503020202020204" pitchFamily="34" charset="77"/>
              <a:ea typeface="Helvetica Neue Thin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0" dirty="0">
              <a:solidFill>
                <a:schemeClr val="bg1"/>
              </a:solidFill>
              <a:latin typeface="Agency FB" panose="020B0503020202020204" pitchFamily="34" charset="77"/>
              <a:ea typeface="Helvetica Neue Thin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77"/>
                <a:ea typeface="Helvetica Neue Thin" charset="0"/>
                <a:cs typeface="Arial" panose="020B0604020202020204" pitchFamily="34" charset="0"/>
              </a:rPr>
              <a:t>giulianoliuzzi.com</a:t>
            </a:r>
            <a:endParaRPr lang="en-US" sz="2000" b="0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77"/>
              <a:ea typeface="Helvetica Neue Thin" charset="0"/>
              <a:cs typeface="Arial" panose="020B0604020202020204" pitchFamily="34" charset="0"/>
            </a:endParaRPr>
          </a:p>
        </p:txBody>
      </p:sp>
      <p:pic>
        <p:nvPicPr>
          <p:cNvPr id="4" name="Picture 2" descr="Università degli Studi della Basilicata">
            <a:extLst>
              <a:ext uri="{FF2B5EF4-FFF2-40B4-BE49-F238E27FC236}">
                <a16:creationId xmlns:a16="http://schemas.microsoft.com/office/drawing/2014/main" id="{9E8528A6-6B2A-EBCE-A054-9007E359D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221" y="1563671"/>
            <a:ext cx="1444576" cy="147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ogo GEOBAS">
            <a:extLst>
              <a:ext uri="{FF2B5EF4-FFF2-40B4-BE49-F238E27FC236}">
                <a16:creationId xmlns:a16="http://schemas.microsoft.com/office/drawing/2014/main" id="{FE80E165-FA02-C84E-9B03-58F330B5E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68188"/>
            <a:ext cx="1930811" cy="147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 descr="Email with solid fill">
            <a:extLst>
              <a:ext uri="{FF2B5EF4-FFF2-40B4-BE49-F238E27FC236}">
                <a16:creationId xmlns:a16="http://schemas.microsoft.com/office/drawing/2014/main" id="{05CB9249-30DC-778F-A2C7-98D2AAC35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47638" y="2876550"/>
            <a:ext cx="750238" cy="750238"/>
          </a:xfrm>
          <a:prstGeom prst="rect">
            <a:avLst/>
          </a:prstGeom>
        </p:spPr>
      </p:pic>
      <p:pic>
        <p:nvPicPr>
          <p:cNvPr id="15" name="Graphic 14" descr="Internet with solid fill">
            <a:extLst>
              <a:ext uri="{FF2B5EF4-FFF2-40B4-BE49-F238E27FC236}">
                <a16:creationId xmlns:a16="http://schemas.microsoft.com/office/drawing/2014/main" id="{F8957042-CE68-3514-632A-03CD30A2E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65557" y="41529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61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Z1CQN - EUMETcast">
            <a:extLst>
              <a:ext uri="{FF2B5EF4-FFF2-40B4-BE49-F238E27FC236}">
                <a16:creationId xmlns:a16="http://schemas.microsoft.com/office/drawing/2014/main" id="{ACF5C997-A5B5-5D3B-4451-DA5FB1619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6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9" b="49815"/>
          <a:stretch/>
        </p:blipFill>
        <p:spPr bwMode="auto">
          <a:xfrm>
            <a:off x="-1" y="0"/>
            <a:ext cx="9143998" cy="513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399" y="1885950"/>
            <a:ext cx="9113601" cy="838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4000"/>
                </a:schemeClr>
              </a:gs>
              <a:gs pos="100000">
                <a:schemeClr val="bg2">
                  <a:lumMod val="75000"/>
                  <a:alpha val="68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2" descr="Università degli Studi della Basilicata">
            <a:extLst>
              <a:ext uri="{FF2B5EF4-FFF2-40B4-BE49-F238E27FC236}">
                <a16:creationId xmlns:a16="http://schemas.microsoft.com/office/drawing/2014/main" id="{9E8528A6-6B2A-EBCE-A054-9007E359D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221" y="1563671"/>
            <a:ext cx="1444576" cy="147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ogo GEOBAS">
            <a:extLst>
              <a:ext uri="{FF2B5EF4-FFF2-40B4-BE49-F238E27FC236}">
                <a16:creationId xmlns:a16="http://schemas.microsoft.com/office/drawing/2014/main" id="{FE80E165-FA02-C84E-9B03-58F330B5E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68188"/>
            <a:ext cx="1930811" cy="147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199" y="1948248"/>
            <a:ext cx="9113597" cy="707886"/>
          </a:xfrm>
          <a:prstGeom prst="rect">
            <a:avLst/>
          </a:prstGeom>
          <a:noFill/>
          <a:ln>
            <a:noFill/>
          </a:ln>
          <a:effectLst>
            <a:outerShdw blurRad="63500" dist="25401" dir="2700000" rotWithShape="0">
              <a:srgbClr val="161645">
                <a:alpha val="81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schemeClr val="bg1"/>
                </a:solidFill>
                <a:latin typeface="Agency FB" panose="020B0503020202020204" pitchFamily="34" charset="77"/>
                <a:ea typeface="Helvetica Neue Thin" charset="0"/>
                <a:cs typeface="Arial" panose="020B0604020202020204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263094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2EAD3B7-0397-83A7-35C2-7AAC89DB69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956" b="2483"/>
          <a:stretch/>
        </p:blipFill>
        <p:spPr>
          <a:xfrm>
            <a:off x="380762" y="0"/>
            <a:ext cx="87632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76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>
            <a:extLst>
              <a:ext uri="{FF2B5EF4-FFF2-40B4-BE49-F238E27FC236}">
                <a16:creationId xmlns:a16="http://schemas.microsoft.com/office/drawing/2014/main" id="{2EAAA788-F45B-3D91-2757-9750B9C42653}"/>
              </a:ext>
            </a:extLst>
          </p:cNvPr>
          <p:cNvSpPr txBox="1">
            <a:spLocks/>
          </p:cNvSpPr>
          <p:nvPr/>
        </p:nvSpPr>
        <p:spPr>
          <a:xfrm>
            <a:off x="-304800" y="132195"/>
            <a:ext cx="23622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24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NUOVI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4A160EF9-AF79-86FF-D3EC-502DCEFBB202}"/>
              </a:ext>
            </a:extLst>
          </p:cNvPr>
          <p:cNvSpPr txBox="1">
            <a:spLocks/>
          </p:cNvSpPr>
          <p:nvPr/>
        </p:nvSpPr>
        <p:spPr>
          <a:xfrm>
            <a:off x="1524000" y="132194"/>
            <a:ext cx="47244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Occhi</a:t>
            </a:r>
            <a:r>
              <a:rPr lang="en-US" sz="24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, </a:t>
            </a: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Prospettive</a:t>
            </a:r>
            <a:r>
              <a:rPr lang="en-US" sz="24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, </a:t>
            </a: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Tecnologie</a:t>
            </a:r>
            <a:endParaRPr lang="en-US" sz="2400" b="0" dirty="0">
              <a:solidFill>
                <a:schemeClr val="bg1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</p:txBody>
      </p:sp>
      <p:pic>
        <p:nvPicPr>
          <p:cNvPr id="5122" name="Picture 2" descr="Understanding Spectra from the Earth">
            <a:extLst>
              <a:ext uri="{FF2B5EF4-FFF2-40B4-BE49-F238E27FC236}">
                <a16:creationId xmlns:a16="http://schemas.microsoft.com/office/drawing/2014/main" id="{2449993A-6CE3-A5F6-6BE6-FDCADEF91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" y="726638"/>
            <a:ext cx="7458075" cy="44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. 2023: How to Remember Color Order of Visible Spectrum and Rainbow -  ROYGBIV">
            <a:extLst>
              <a:ext uri="{FF2B5EF4-FFF2-40B4-BE49-F238E27FC236}">
                <a16:creationId xmlns:a16="http://schemas.microsoft.com/office/drawing/2014/main" id="{244C3F2B-F25D-7B9B-D5D0-DFC3A8736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" r="9664"/>
          <a:stretch/>
        </p:blipFill>
        <p:spPr bwMode="auto">
          <a:xfrm rot="10800000">
            <a:off x="2362200" y="819150"/>
            <a:ext cx="6858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E79D1D-6C10-DD28-9396-99BD5627BC8A}"/>
              </a:ext>
            </a:extLst>
          </p:cNvPr>
          <p:cNvSpPr/>
          <p:nvPr/>
        </p:nvSpPr>
        <p:spPr>
          <a:xfrm>
            <a:off x="6400800" y="819150"/>
            <a:ext cx="1676400" cy="38100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66000">
                <a:schemeClr val="bg1">
                  <a:lumMod val="50000"/>
                  <a:alpha val="50000"/>
                </a:schemeClr>
              </a:gs>
              <a:gs pos="36000">
                <a:schemeClr val="bg1">
                  <a:lumMod val="50000"/>
                  <a:alpha val="5000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 with low confidence">
            <a:extLst>
              <a:ext uri="{FF2B5EF4-FFF2-40B4-BE49-F238E27FC236}">
                <a16:creationId xmlns:a16="http://schemas.microsoft.com/office/drawing/2014/main" id="{FEA66BD7-9AC0-0694-869D-AE505AE441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63" y="680357"/>
            <a:ext cx="9035873" cy="44631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876712-ADF6-0002-D225-D16FC47C0B00}"/>
              </a:ext>
            </a:extLst>
          </p:cNvPr>
          <p:cNvSpPr/>
          <p:nvPr/>
        </p:nvSpPr>
        <p:spPr>
          <a:xfrm>
            <a:off x="914400" y="634093"/>
            <a:ext cx="4156835" cy="38100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66000">
                <a:schemeClr val="bg1">
                  <a:lumMod val="50000"/>
                  <a:alpha val="50000"/>
                </a:schemeClr>
              </a:gs>
              <a:gs pos="36000">
                <a:schemeClr val="bg1">
                  <a:lumMod val="50000"/>
                  <a:alpha val="5000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30BC4E65-BF07-D927-2F97-356691157C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604157"/>
            <a:ext cx="7772400" cy="3985846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71F51F96-94AB-64CE-631D-745F1A2D3C9A}"/>
              </a:ext>
            </a:extLst>
          </p:cNvPr>
          <p:cNvSpPr/>
          <p:nvPr/>
        </p:nvSpPr>
        <p:spPr>
          <a:xfrm flipH="1">
            <a:off x="914400" y="680357"/>
            <a:ext cx="2057400" cy="900793"/>
          </a:xfrm>
          <a:prstGeom prst="rightArrow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Microonde</a:t>
            </a:r>
            <a:endParaRPr lang="en-US" sz="1800" dirty="0">
              <a:solidFill>
                <a:schemeClr val="tx1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B4B1F78F-EBCC-4856-4750-E5B2DAC11097}"/>
              </a:ext>
            </a:extLst>
          </p:cNvPr>
          <p:cNvSpPr/>
          <p:nvPr/>
        </p:nvSpPr>
        <p:spPr>
          <a:xfrm>
            <a:off x="7010400" y="683078"/>
            <a:ext cx="1905000" cy="900793"/>
          </a:xfrm>
          <a:prstGeom prst="rightArrow">
            <a:avLst/>
          </a:prstGeom>
          <a:gradFill>
            <a:gsLst>
              <a:gs pos="82000">
                <a:srgbClr val="0047D2"/>
              </a:gs>
              <a:gs pos="56000">
                <a:srgbClr val="00B050"/>
              </a:gs>
              <a:gs pos="25000">
                <a:srgbClr val="FFFF00"/>
              </a:gs>
              <a:gs pos="0">
                <a:srgbClr val="FF0000"/>
              </a:gs>
              <a:gs pos="100000">
                <a:srgbClr val="7030A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Luce </a:t>
            </a:r>
            <a:r>
              <a:rPr lang="en-US" sz="1800" dirty="0" err="1">
                <a:solidFill>
                  <a:schemeClr val="tx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visibile</a:t>
            </a:r>
            <a:endParaRPr lang="en-US" sz="1800" dirty="0">
              <a:solidFill>
                <a:schemeClr val="tx1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</p:txBody>
      </p:sp>
      <p:pic>
        <p:nvPicPr>
          <p:cNvPr id="6148" name="Picture 4" descr="Earth Icon PNG Transparent Background, Free Download #25607 - FreeIconsPNG">
            <a:extLst>
              <a:ext uri="{FF2B5EF4-FFF2-40B4-BE49-F238E27FC236}">
                <a16:creationId xmlns:a16="http://schemas.microsoft.com/office/drawing/2014/main" id="{D56A5BAC-43D5-21E4-A891-D82725AC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77093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⭐ Saturn - Der sechste in der Ferne mit seinen Ringen">
            <a:extLst>
              <a:ext uri="{FF2B5EF4-FFF2-40B4-BE49-F238E27FC236}">
                <a16:creationId xmlns:a16="http://schemas.microsoft.com/office/drawing/2014/main" id="{7F925D0F-7B80-835C-68F2-4683FC471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668" y="126860"/>
            <a:ext cx="8128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60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 GEOBAS">
            <a:extLst>
              <a:ext uri="{FF2B5EF4-FFF2-40B4-BE49-F238E27FC236}">
                <a16:creationId xmlns:a16="http://schemas.microsoft.com/office/drawing/2014/main" id="{8CE1DB6C-DFA7-40E1-8ED4-A61D09997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" y="57150"/>
            <a:ext cx="499577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nato ciampa">
            <a:extLst>
              <a:ext uri="{FF2B5EF4-FFF2-40B4-BE49-F238E27FC236}">
                <a16:creationId xmlns:a16="http://schemas.microsoft.com/office/drawing/2014/main" id="{6CA6F94D-C842-2333-544A-95AC3F9FA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501" y="4687343"/>
            <a:ext cx="457616" cy="44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1928A96-0B78-4742-30F1-56E864898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46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14BD2D-B892-2636-7EAB-64BF5D01B237}"/>
              </a:ext>
            </a:extLst>
          </p:cNvPr>
          <p:cNvSpPr/>
          <p:nvPr/>
        </p:nvSpPr>
        <p:spPr>
          <a:xfrm>
            <a:off x="0" y="6897"/>
            <a:ext cx="9136117" cy="5129705"/>
          </a:xfrm>
          <a:prstGeom prst="rect">
            <a:avLst/>
          </a:prstGeom>
          <a:solidFill>
            <a:srgbClr val="232D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Logo GEOBAS">
            <a:extLst>
              <a:ext uri="{FF2B5EF4-FFF2-40B4-BE49-F238E27FC236}">
                <a16:creationId xmlns:a16="http://schemas.microsoft.com/office/drawing/2014/main" id="{8CE1DB6C-DFA7-40E1-8ED4-A61D09997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" y="57150"/>
            <a:ext cx="499577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nato ciampa">
            <a:extLst>
              <a:ext uri="{FF2B5EF4-FFF2-40B4-BE49-F238E27FC236}">
                <a16:creationId xmlns:a16="http://schemas.microsoft.com/office/drawing/2014/main" id="{6CA6F94D-C842-2333-544A-95AC3F9FA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501" y="4687343"/>
            <a:ext cx="457616" cy="44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0DD3F4C-5814-65FE-A6EB-2B161A2E4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29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4ED4AB-B795-364E-3C79-8F29EFD2A8E5}"/>
              </a:ext>
            </a:extLst>
          </p:cNvPr>
          <p:cNvSpPr txBox="1"/>
          <p:nvPr/>
        </p:nvSpPr>
        <p:spPr>
          <a:xfrm>
            <a:off x="7717904" y="17001"/>
            <a:ext cx="1452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latin typeface="Agency FB" panose="020B0503020202020204" pitchFamily="34" charset="77"/>
                <a:cs typeface="Futura Condensed Medium" panose="020B0602020204020303" pitchFamily="34" charset="-79"/>
              </a:rPr>
              <a:t>Credits: Pop Chart Lab</a:t>
            </a:r>
          </a:p>
        </p:txBody>
      </p:sp>
    </p:spTree>
    <p:extLst>
      <p:ext uri="{BB962C8B-B14F-4D97-AF65-F5344CB8AC3E}">
        <p14:creationId xmlns:p14="http://schemas.microsoft.com/office/powerpoint/2010/main" val="1464814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>
            <a:extLst>
              <a:ext uri="{FF2B5EF4-FFF2-40B4-BE49-F238E27FC236}">
                <a16:creationId xmlns:a16="http://schemas.microsoft.com/office/drawing/2014/main" id="{2EAAA788-F45B-3D91-2757-9750B9C42653}"/>
              </a:ext>
            </a:extLst>
          </p:cNvPr>
          <p:cNvSpPr txBox="1">
            <a:spLocks/>
          </p:cNvSpPr>
          <p:nvPr/>
        </p:nvSpPr>
        <p:spPr>
          <a:xfrm>
            <a:off x="3390900" y="514350"/>
            <a:ext cx="23622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32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NOVITÀ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4A160EF9-AF79-86FF-D3EC-502DCEFBB202}"/>
              </a:ext>
            </a:extLst>
          </p:cNvPr>
          <p:cNvSpPr txBox="1">
            <a:spLocks/>
          </p:cNvSpPr>
          <p:nvPr/>
        </p:nvSpPr>
        <p:spPr>
          <a:xfrm>
            <a:off x="761998" y="2011579"/>
            <a:ext cx="2362200" cy="151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32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Occhi</a:t>
            </a:r>
            <a:endParaRPr lang="en-US" sz="3200" b="0" dirty="0">
              <a:solidFill>
                <a:schemeClr val="bg1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32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Prospettive</a:t>
            </a:r>
            <a:endParaRPr lang="en-US" sz="3200" b="0" dirty="0">
              <a:solidFill>
                <a:schemeClr val="bg1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32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Tecnologie</a:t>
            </a:r>
            <a:endParaRPr lang="en-US" sz="3200" b="0" dirty="0">
              <a:solidFill>
                <a:schemeClr val="bg1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A434E81-4F8D-ACD4-8F14-8440523EF908}"/>
              </a:ext>
            </a:extLst>
          </p:cNvPr>
          <p:cNvSpPr txBox="1">
            <a:spLocks/>
          </p:cNvSpPr>
          <p:nvPr/>
        </p:nvSpPr>
        <p:spPr>
          <a:xfrm>
            <a:off x="6019802" y="2003287"/>
            <a:ext cx="2362200" cy="151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32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Oggetti</a:t>
            </a:r>
            <a:endParaRPr lang="en-US" sz="3200" b="0" dirty="0">
              <a:solidFill>
                <a:schemeClr val="bg1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32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Orizzonti</a:t>
            </a:r>
            <a:endParaRPr lang="en-US" sz="3200" b="0" dirty="0">
              <a:solidFill>
                <a:schemeClr val="bg1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32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Epoche</a:t>
            </a:r>
            <a:endParaRPr lang="en-US" sz="3200" b="0" dirty="0">
              <a:solidFill>
                <a:schemeClr val="bg1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2" name="Left-Right Arrow 1">
            <a:extLst>
              <a:ext uri="{FF2B5EF4-FFF2-40B4-BE49-F238E27FC236}">
                <a16:creationId xmlns:a16="http://schemas.microsoft.com/office/drawing/2014/main" id="{66EC2352-9149-7F6D-0964-20A0FB28B0A4}"/>
              </a:ext>
            </a:extLst>
          </p:cNvPr>
          <p:cNvSpPr/>
          <p:nvPr/>
        </p:nvSpPr>
        <p:spPr>
          <a:xfrm>
            <a:off x="3314699" y="2464679"/>
            <a:ext cx="2514602" cy="609600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29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Earth Icon PNG Transparent Background, Free Download #25607 - FreeIconsPNG">
            <a:extLst>
              <a:ext uri="{FF2B5EF4-FFF2-40B4-BE49-F238E27FC236}">
                <a16:creationId xmlns:a16="http://schemas.microsoft.com/office/drawing/2014/main" id="{D56A5BAC-43D5-21E4-A891-D82725AC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1" y="1501476"/>
            <a:ext cx="1149723" cy="114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⭐ Saturn - Der sechste in der Ferne mit seinen Ringen">
            <a:extLst>
              <a:ext uri="{FF2B5EF4-FFF2-40B4-BE49-F238E27FC236}">
                <a16:creationId xmlns:a16="http://schemas.microsoft.com/office/drawing/2014/main" id="{7F925D0F-7B80-835C-68F2-4683FC471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76524"/>
            <a:ext cx="1343026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99111E11-9F3A-F7F6-B7A1-F7B32B637798}"/>
              </a:ext>
            </a:extLst>
          </p:cNvPr>
          <p:cNvSpPr txBox="1">
            <a:spLocks/>
          </p:cNvSpPr>
          <p:nvPr/>
        </p:nvSpPr>
        <p:spPr>
          <a:xfrm>
            <a:off x="1053971" y="805094"/>
            <a:ext cx="2362200" cy="262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endParaRPr lang="en-US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endParaRPr lang="en-US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290 K (17 </a:t>
            </a:r>
            <a:r>
              <a:rPr lang="en-US" sz="2000" b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endParaRPr lang="en-US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endParaRPr lang="en-US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endParaRPr lang="en-US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K (-120 </a:t>
            </a:r>
            <a:r>
              <a:rPr lang="en-US" sz="2000" b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A430A6B7-7CA3-C11F-4F61-93041E0EB7E8}"/>
              </a:ext>
            </a:extLst>
          </p:cNvPr>
          <p:cNvSpPr txBox="1">
            <a:spLocks/>
          </p:cNvSpPr>
          <p:nvPr/>
        </p:nvSpPr>
        <p:spPr>
          <a:xfrm>
            <a:off x="3535232" y="499882"/>
            <a:ext cx="5589046" cy="6104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 EMESSA</a:t>
            </a: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INFRAROSSO “LONTANO”</a:t>
            </a:r>
            <a:r>
              <a:rPr lang="en-U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	</a:t>
            </a: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INFRAROSSO</a:t>
            </a:r>
            <a:r>
              <a:rPr lang="en-U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</a:t>
            </a:r>
            <a:r>
              <a:rPr lang="en-US" sz="14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VISIBILE</a:t>
            </a:r>
            <a:r>
              <a:rPr lang="en-U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455635-EDCD-F456-954F-396C16864624}"/>
              </a:ext>
            </a:extLst>
          </p:cNvPr>
          <p:cNvSpPr txBox="1"/>
          <p:nvPr/>
        </p:nvSpPr>
        <p:spPr>
          <a:xfrm>
            <a:off x="4297290" y="1814727"/>
            <a:ext cx="46738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	             50%        &lt;2%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82F4D-C6A2-F4C7-7D69-C81C01542620}"/>
              </a:ext>
            </a:extLst>
          </p:cNvPr>
          <p:cNvSpPr txBox="1"/>
          <p:nvPr/>
        </p:nvSpPr>
        <p:spPr>
          <a:xfrm>
            <a:off x="4294767" y="2992731"/>
            <a:ext cx="46738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	              9%         &lt;1%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741B203B-DCF1-F4DB-B1C0-31371E516735}"/>
              </a:ext>
            </a:extLst>
          </p:cNvPr>
          <p:cNvSpPr txBox="1">
            <a:spLocks/>
          </p:cNvSpPr>
          <p:nvPr/>
        </p:nvSpPr>
        <p:spPr>
          <a:xfrm>
            <a:off x="3416171" y="3591227"/>
            <a:ext cx="2362200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1800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Vapore</a:t>
            </a:r>
            <a:r>
              <a:rPr lang="en-US" sz="1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acqueo</a:t>
            </a:r>
            <a:endParaRPr lang="en-US" sz="18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800" b="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en-US" sz="1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1800" b="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3C0DBDEE-36CB-103E-5835-3127B6B0B0CA}"/>
              </a:ext>
            </a:extLst>
          </p:cNvPr>
          <p:cNvSpPr txBox="1">
            <a:spLocks/>
          </p:cNvSpPr>
          <p:nvPr/>
        </p:nvSpPr>
        <p:spPr>
          <a:xfrm>
            <a:off x="5694661" y="3591227"/>
            <a:ext cx="2362200" cy="14362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Vapore</a:t>
            </a: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acqueo</a:t>
            </a:r>
            <a:endParaRPr lang="en-US" sz="1800" b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800" b="0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br>
              <a:rPr lang="en-US" sz="1800" b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Inquinanti</a:t>
            </a:r>
            <a:endParaRPr lang="en-US" sz="1800" b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Ozono</a:t>
            </a:r>
            <a:endParaRPr lang="en-US" sz="1800" b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endParaRPr lang="en-US" sz="1800" b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62839AA2-206A-3FBE-4A29-E9617251E67D}"/>
              </a:ext>
            </a:extLst>
          </p:cNvPr>
          <p:cNvSpPr txBox="1">
            <a:spLocks/>
          </p:cNvSpPr>
          <p:nvPr/>
        </p:nvSpPr>
        <p:spPr>
          <a:xfrm>
            <a:off x="7312903" y="3591227"/>
            <a:ext cx="2362200" cy="14362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1800" b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Superficie</a:t>
            </a:r>
            <a:endParaRPr lang="en-US" sz="1800" b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1800" b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Ozono</a:t>
            </a:r>
            <a:endParaRPr lang="en-US" sz="1800" b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1800" b="0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1800" b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</a:t>
            </a:r>
            <a:br>
              <a:rPr lang="en-US" sz="18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4EC61-30C6-77EB-F1D5-0E44C0515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461" y="4454911"/>
            <a:ext cx="669539" cy="669539"/>
          </a:xfrm>
          <a:prstGeom prst="rect">
            <a:avLst/>
          </a:prstGeom>
        </p:spPr>
      </p:pic>
      <p:pic>
        <p:nvPicPr>
          <p:cNvPr id="2" name="Online Media 1" descr="FORUM">
            <a:hlinkClick r:id="" action="ppaction://media"/>
            <a:extLst>
              <a:ext uri="{FF2B5EF4-FFF2-40B4-BE49-F238E27FC236}">
                <a16:creationId xmlns:a16="http://schemas.microsoft.com/office/drawing/2014/main" id="{64E79956-AC16-F89F-070C-0EC7B3B648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230" y="0"/>
            <a:ext cx="9123770" cy="515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85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BC518B01-64B8-35DE-D9E0-40FC2D9A3E76}"/>
              </a:ext>
            </a:extLst>
          </p:cNvPr>
          <p:cNvSpPr txBox="1">
            <a:spLocks/>
          </p:cNvSpPr>
          <p:nvPr/>
        </p:nvSpPr>
        <p:spPr>
          <a:xfrm>
            <a:off x="114300" y="1657350"/>
            <a:ext cx="8915400" cy="1972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28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Per </a:t>
            </a:r>
            <a:r>
              <a:rPr lang="en-US" sz="28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guardare</a:t>
            </a:r>
            <a:r>
              <a:rPr lang="en-US" sz="28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oggetti</a:t>
            </a:r>
            <a:r>
              <a:rPr lang="en-US" sz="28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“</a:t>
            </a:r>
            <a:r>
              <a:rPr lang="en-US" sz="28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freddi</a:t>
            </a:r>
            <a:r>
              <a:rPr lang="en-US" sz="28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” </a:t>
            </a:r>
            <a:r>
              <a:rPr lang="en-US" sz="28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abbiamo</a:t>
            </a:r>
            <a:r>
              <a:rPr lang="en-US" sz="28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bisogno</a:t>
            </a:r>
            <a:r>
              <a:rPr lang="en-US" sz="28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di:</a:t>
            </a:r>
          </a:p>
          <a:p>
            <a:pPr marL="1270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endParaRPr lang="en-US" sz="2400" b="0" dirty="0">
              <a:solidFill>
                <a:schemeClr val="bg1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  <a:p>
            <a:pPr marL="584200" indent="-57150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Occhi</a:t>
            </a:r>
            <a:r>
              <a:rPr lang="en-US" sz="24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più</a:t>
            </a:r>
            <a:r>
              <a:rPr lang="en-US" sz="24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grandi</a:t>
            </a:r>
            <a:r>
              <a:rPr lang="en-US" sz="24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(per </a:t>
            </a: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raccogliere</a:t>
            </a:r>
            <a:r>
              <a:rPr lang="en-US" sz="24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più</a:t>
            </a:r>
            <a:r>
              <a:rPr lang="en-US" sz="24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fotoni</a:t>
            </a:r>
            <a:r>
              <a:rPr lang="en-US" sz="24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)</a:t>
            </a:r>
          </a:p>
          <a:p>
            <a:pPr marL="584200" indent="-57150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Strumenti</a:t>
            </a:r>
            <a:r>
              <a:rPr lang="en-US" sz="24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adeguati</a:t>
            </a:r>
            <a:r>
              <a:rPr lang="en-US" sz="24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ad </a:t>
            </a: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osservare</a:t>
            </a:r>
            <a:r>
              <a:rPr lang="en-US" sz="24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specifiche</a:t>
            </a:r>
            <a:r>
              <a:rPr lang="en-US" sz="24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lunghezze</a:t>
            </a:r>
            <a:r>
              <a:rPr lang="en-US" sz="24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d’onda</a:t>
            </a:r>
            <a:endParaRPr lang="en-US" sz="2400" b="0" dirty="0">
              <a:solidFill>
                <a:schemeClr val="bg1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  <a:p>
            <a:pPr marL="584200" indent="-57150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Know-how per </a:t>
            </a: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interpretare</a:t>
            </a:r>
            <a:r>
              <a:rPr lang="en-US" sz="24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i</a:t>
            </a:r>
            <a:r>
              <a:rPr lang="en-US" sz="2400" b="0" dirty="0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 </a:t>
            </a:r>
            <a:r>
              <a:rPr lang="en-US" sz="2400" b="0" dirty="0" err="1">
                <a:solidFill>
                  <a:schemeClr val="bg1"/>
                </a:solidFill>
                <a:latin typeface="Agency FB" panose="020B0503020202020204" pitchFamily="34" charset="77"/>
                <a:cs typeface="Arial" panose="020B0604020202020204" pitchFamily="34" charset="0"/>
              </a:rPr>
              <a:t>dati</a:t>
            </a:r>
            <a:endParaRPr lang="en-US" sz="2400" b="0" dirty="0">
              <a:solidFill>
                <a:schemeClr val="bg1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395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ubble Space Telescope Range Discount Store, Save 64% | jlcatj.gob.mx">
            <a:extLst>
              <a:ext uri="{FF2B5EF4-FFF2-40B4-BE49-F238E27FC236}">
                <a16:creationId xmlns:a16="http://schemas.microsoft.com/office/drawing/2014/main" id="{382FB7F0-CE84-4D6F-53F2-2B5EB7B5F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" y="0"/>
            <a:ext cx="25812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8829448-FA79-EA77-DCEE-6324CAE0D9AF}"/>
              </a:ext>
            </a:extLst>
          </p:cNvPr>
          <p:cNvGrpSpPr/>
          <p:nvPr/>
        </p:nvGrpSpPr>
        <p:grpSpPr>
          <a:xfrm>
            <a:off x="2584495" y="0"/>
            <a:ext cx="6556285" cy="2294112"/>
            <a:chOff x="2584495" y="0"/>
            <a:chExt cx="6556285" cy="2294112"/>
          </a:xfrm>
        </p:grpSpPr>
        <p:pic>
          <p:nvPicPr>
            <p:cNvPr id="1032" name="Picture 8" descr="A new look at the cosmos | The Economist">
              <a:extLst>
                <a:ext uri="{FF2B5EF4-FFF2-40B4-BE49-F238E27FC236}">
                  <a16:creationId xmlns:a16="http://schemas.microsoft.com/office/drawing/2014/main" id="{45A8CE1C-895F-AF3E-EF1C-A6CE50722C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593"/>
            <a:stretch/>
          </p:blipFill>
          <p:spPr bwMode="auto">
            <a:xfrm>
              <a:off x="2584495" y="0"/>
              <a:ext cx="2825705" cy="2294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8" descr="A new look at the cosmos | The Economist">
              <a:extLst>
                <a:ext uri="{FF2B5EF4-FFF2-40B4-BE49-F238E27FC236}">
                  <a16:creationId xmlns:a16="http://schemas.microsoft.com/office/drawing/2014/main" id="{553047AA-DC45-0B52-FA00-6845AB737A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037"/>
            <a:stretch/>
          </p:blipFill>
          <p:spPr bwMode="auto">
            <a:xfrm>
              <a:off x="5365055" y="1"/>
              <a:ext cx="3775725" cy="229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청년의꿈 - James Webb을 이을 다음 우주망원경 Luvoir">
            <a:extLst>
              <a:ext uri="{FF2B5EF4-FFF2-40B4-BE49-F238E27FC236}">
                <a16:creationId xmlns:a16="http://schemas.microsoft.com/office/drawing/2014/main" id="{8D78AF14-90C1-47CF-D812-3CDB4D1EB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/>
          <a:stretch/>
        </p:blipFill>
        <p:spPr bwMode="auto">
          <a:xfrm>
            <a:off x="2971800" y="2313162"/>
            <a:ext cx="5943600" cy="283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794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ebb telescope spots super old, massive galaxies that shouldn't exist | CU  Boulder Today | University of Colorado Boulder">
            <a:extLst>
              <a:ext uri="{FF2B5EF4-FFF2-40B4-BE49-F238E27FC236}">
                <a16:creationId xmlns:a16="http://schemas.microsoft.com/office/drawing/2014/main" id="{2ECAB139-2CC7-73E0-D3AA-52F14498C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0506"/>
              </a:clrFrom>
              <a:clrTo>
                <a:srgbClr val="0605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8" y="0"/>
            <a:ext cx="72310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FB3AAF-AD54-C81C-D51A-A659F2BE8621}"/>
              </a:ext>
            </a:extLst>
          </p:cNvPr>
          <p:cNvSpPr txBox="1"/>
          <p:nvPr/>
        </p:nvSpPr>
        <p:spPr>
          <a:xfrm>
            <a:off x="0" y="4248150"/>
            <a:ext cx="28194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  <a:effectLst/>
                <a:latin typeface="Agency FB" panose="020B0503020202020204" pitchFamily="34" charset="77"/>
                <a:cs typeface="Arial" panose="020B0604020202020204" pitchFamily="34" charset="0"/>
              </a:rPr>
              <a:t>Credits: NASA, ESA, CSA, I. Labbe (Swinburne University of Technology). Image processing: G. Brammer (Niels Bohr Institute’s Cosmic Dawn Center at the University of Copenhagen).</a:t>
            </a:r>
            <a:endParaRPr lang="en-US" sz="1000" b="0" dirty="0">
              <a:solidFill>
                <a:schemeClr val="bg1"/>
              </a:solidFill>
              <a:latin typeface="Agency FB" panose="020B050302020202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12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0980000" scaled="0"/>
            <a:tileRect/>
          </a:gra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125944</TotalTime>
  <Words>245</Words>
  <Application>Microsoft Macintosh PowerPoint</Application>
  <PresentationFormat>On-screen Show (16:9)</PresentationFormat>
  <Paragraphs>82</Paragraphs>
  <Slides>19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Agency FB</vt:lpstr>
      <vt:lpstr>Arial</vt:lpstr>
      <vt:lpstr>Times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UniBas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Giuliano Liuzzi</dc:creator>
  <cp:keywords/>
  <dc:description/>
  <cp:lastModifiedBy>Giuliano Liuzzi</cp:lastModifiedBy>
  <cp:revision>2860</cp:revision>
  <cp:lastPrinted>2018-12-17T15:17:06Z</cp:lastPrinted>
  <dcterms:created xsi:type="dcterms:W3CDTF">2016-04-03T14:20:02Z</dcterms:created>
  <dcterms:modified xsi:type="dcterms:W3CDTF">2023-05-24T11:17:27Z</dcterms:modified>
  <cp:category/>
</cp:coreProperties>
</file>